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76" r:id="rId14"/>
    <p:sldId id="269" r:id="rId15"/>
    <p:sldId id="277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B12C8-452A-4163-A8A4-5BF0956B1B79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BD551-F0DA-4E48-906A-5A9B95752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7C99E-7C4D-4694-9839-C2E44028980C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165DD-6FBF-491B-AF3B-0A235FE1AFFA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01AB9-3E0E-439D-8E96-64397E4B53E8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09DE4-CE5B-4BB5-8644-8545E2E25BE8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3FD77-F14C-4038-B09A-CBF2EBD177B8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817B7-9EB0-447F-846A-8D79396D162E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67B44-B107-4CC5-9500-B275207D911E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00273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AF8FF-5DC2-4AD6-96F0-9128A8061F6B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09D89-9D9D-4273-8ED1-164B13689E01}" type="slidenum">
              <a:rPr lang="en-US"/>
              <a:pPr/>
              <a:t>13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5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CA965-AD0B-4DD0-89DF-92DEA37761A0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5191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3C529-D2C5-41D6-889F-0C1AADD083F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1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A0DFF-AF88-47D7-8F4A-ACA33B299D4B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5B6D-62E9-4235-AAB1-F799B16EBA71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30A0-2215-492D-B5DA-1B71568BB6F4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9A5C-7DA0-4F4D-BAC5-730109A91B5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0"/>
            <a:ext cx="56388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39838"/>
            <a:ext cx="4343400" cy="4086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39838"/>
            <a:ext cx="4343400" cy="4086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3E7BA7-F2B6-4BB2-99E3-78E490CCB37B}" type="slidenum">
              <a:rPr lang="en-US"/>
              <a:pPr>
                <a:defRPr/>
              </a:pPr>
              <a:t>‹#›</a:t>
            </a:fld>
            <a:endParaRPr lang="en-US" sz="1400">
              <a:latin typeface="Times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E0B-0F7C-4053-8AA3-1F527744A2B8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9F55-25A1-4708-9C60-46D3E0562874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527-B2B3-4833-9081-3A36883CA0A5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2D08-BE46-427F-A87C-33A8415863C6}" type="datetime1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A0ED-1632-455A-973A-F99B57F89413}" type="datetime1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ECA2-0C0A-44BD-B04E-CBF30F3A0878}" type="datetime1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68D4-89FE-407D-89AF-EDE1C0443940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DE3C-C179-4A71-9EC3-6FF50D110140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53F3-977D-417A-9ACF-F4F9CB995437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Presented by: Shabir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CA80-6CC6-41B6-AF29-F9143CD7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1676400"/>
          </a:xfrm>
        </p:spPr>
        <p:txBody>
          <a:bodyPr>
            <a:normAutofit/>
          </a:bodyPr>
          <a:lstStyle/>
          <a:p>
            <a:pPr algn="ctr"/>
            <a:r>
              <a:rPr lang="en-US" b="1" u="none" dirty="0"/>
              <a:t>COMPUTER NETWORKS</a:t>
            </a:r>
            <a:br>
              <a:rPr lang="en-US" b="1" u="none" dirty="0"/>
            </a:br>
            <a:r>
              <a:rPr lang="en-US" b="1" u="none" dirty="0"/>
              <a:t>(</a:t>
            </a:r>
            <a:r>
              <a:rPr lang="en-US" b="1" dirty="0"/>
              <a:t>BCSC 0008)</a:t>
            </a:r>
            <a:endParaRPr lang="en-US" b="1" u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1-</a:t>
            </a:r>
            <a:fld id="{99D27633-06CE-45E1-87B8-65ED130BB8BF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781800" cy="36512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Lecture Presented by: Shabir Ali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990600"/>
            <a:ext cx="2065942" cy="215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1219200" y="4816475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Copyright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content, </a:t>
            </a:r>
            <a:r>
              <a:rPr lang="en-US" sz="1200" b="1" dirty="0">
                <a:latin typeface="Times New Roman"/>
                <a:ea typeface="Calibri"/>
                <a:cs typeface="Times New Roman"/>
              </a:rPr>
              <a:t>use only with the written permission of presenter mentioned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3352800" y="541020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Lecture 2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995218-1B46-4EBC-8619-390CEC5A4937}" type="slidenum">
              <a:rPr lang="en-US"/>
              <a:pPr/>
              <a:t>10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OSI Reference Model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" y="1239838"/>
            <a:ext cx="8931275" cy="380983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Layer 1 – The Physical Layer</a:t>
            </a:r>
          </a:p>
          <a:p>
            <a:pPr lvl="1" eaLnBrk="1" hangingPunct="1"/>
            <a:r>
              <a:rPr lang="en-US" sz="2400" dirty="0"/>
              <a:t>Defines the type of media to be used</a:t>
            </a:r>
          </a:p>
          <a:p>
            <a:pPr lvl="1" eaLnBrk="1" hangingPunct="1"/>
            <a:r>
              <a:rPr lang="en-US" sz="2200" dirty="0"/>
              <a:t>What order are bits transmitted (if serial or parallel)?</a:t>
            </a:r>
          </a:p>
          <a:p>
            <a:pPr lvl="1" eaLnBrk="1" hangingPunct="1"/>
            <a:r>
              <a:rPr lang="en-US" sz="2200" dirty="0"/>
              <a:t>Data Rate or Transmission Rate</a:t>
            </a:r>
          </a:p>
          <a:p>
            <a:pPr lvl="1" eaLnBrk="1" hangingPunct="1"/>
            <a:r>
              <a:rPr lang="en-US" sz="2200" dirty="0"/>
              <a:t>Line Configuration (P2P / MP)</a:t>
            </a:r>
          </a:p>
          <a:p>
            <a:pPr lvl="1" eaLnBrk="1" hangingPunct="1"/>
            <a:r>
              <a:rPr lang="en-US" sz="2200" dirty="0"/>
              <a:t>Physical Topology</a:t>
            </a:r>
          </a:p>
          <a:p>
            <a:pPr lvl="1" eaLnBrk="1" hangingPunct="1"/>
            <a:r>
              <a:rPr lang="en-US" sz="2200" dirty="0"/>
              <a:t>Transmission Mode ( Simplex, Half/ Full Duplex )</a:t>
            </a:r>
          </a:p>
          <a:p>
            <a:pPr lvl="1" eaLnBrk="1" hangingPunct="1"/>
            <a:r>
              <a:rPr lang="en-US" sz="2400" dirty="0"/>
              <a:t>Defines representation of data on the medium</a:t>
            </a:r>
          </a:p>
          <a:p>
            <a:pPr lvl="2" eaLnBrk="1" hangingPunct="1"/>
            <a:r>
              <a:rPr lang="en-US" sz="2200" dirty="0"/>
              <a:t>Is a ‘0’ “high” or “low”, “on” or “off”?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484813" y="5329238"/>
            <a:ext cx="3074987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735638" y="540226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1 – Physical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0" y="5917039"/>
            <a:ext cx="80772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physical layer is responsible for movements of</a:t>
            </a:r>
          </a:p>
          <a:p>
            <a:pPr algn="ctr"/>
            <a:r>
              <a:rPr lang="en-US" sz="2400" dirty="0"/>
              <a:t>individual bits from one hop (node) to the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7F9F04-2CCD-462D-9F22-B0F1D9F6C2F9}" type="slidenum">
              <a:rPr lang="en-US"/>
              <a:pPr/>
              <a:t>11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OSI Reference Model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9838"/>
            <a:ext cx="8382000" cy="4246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Layer 2 – The Data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Defines “right to transmit” rules (</a:t>
            </a:r>
            <a:r>
              <a:rPr lang="en-US" sz="2400" dirty="0">
                <a:solidFill>
                  <a:srgbClr val="FF0000"/>
                </a:solidFill>
              </a:rPr>
              <a:t>Access Control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Provides directly-connected hop-to-hop data transfer (</a:t>
            </a:r>
            <a:r>
              <a:rPr lang="en-US" sz="2400" dirty="0">
                <a:solidFill>
                  <a:srgbClr val="FF0000"/>
                </a:solidFill>
              </a:rPr>
              <a:t>Hop to Hop / Node to Node Delivery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Defines higher-level structure of data (</a:t>
            </a:r>
            <a:r>
              <a:rPr lang="en-US" sz="2400" dirty="0">
                <a:solidFill>
                  <a:srgbClr val="FF0000"/>
                </a:solidFill>
              </a:rPr>
              <a:t>frames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Defines “physical” address structure for hosts (</a:t>
            </a:r>
            <a:r>
              <a:rPr lang="en-US" sz="2400" dirty="0">
                <a:solidFill>
                  <a:srgbClr val="FF0000"/>
                </a:solidFill>
              </a:rPr>
              <a:t>Physical Addressing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Error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Flow Control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484813" y="5329238"/>
            <a:ext cx="3074987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735638" y="540226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1 – Physical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483225" y="4670425"/>
            <a:ext cx="3074988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5735638" y="474345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2 – Data Link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5921375"/>
            <a:ext cx="8077200" cy="8223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/>
              <a:t>The data link layer is responsible for moving </a:t>
            </a:r>
            <a:br>
              <a:rPr lang="en-US" sz="2400" dirty="0"/>
            </a:br>
            <a:r>
              <a:rPr lang="en-US" sz="2400" dirty="0"/>
              <a:t>frames from one hop (node) to the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E11F0-799B-452E-A1B2-923892E95109}" type="slidenum">
              <a:rPr lang="en-US"/>
              <a:pPr/>
              <a:t>12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OSI Reference Model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9838"/>
            <a:ext cx="8559800" cy="5092700"/>
          </a:xfrm>
        </p:spPr>
        <p:txBody>
          <a:bodyPr/>
          <a:lstStyle/>
          <a:p>
            <a:pPr eaLnBrk="1" hangingPunct="1"/>
            <a:r>
              <a:rPr lang="en-US" sz="2800" dirty="0"/>
              <a:t>Layer 3 – The Network Layer</a:t>
            </a:r>
          </a:p>
          <a:p>
            <a:pPr lvl="1" eaLnBrk="1" hangingPunct="1"/>
            <a:r>
              <a:rPr lang="en-US" sz="2400" dirty="0"/>
              <a:t>Provides end-host-to-end-host data transfer across multiple data links (</a:t>
            </a:r>
            <a:r>
              <a:rPr lang="en-US" sz="2400" dirty="0">
                <a:solidFill>
                  <a:srgbClr val="FF0000"/>
                </a:solidFill>
              </a:rPr>
              <a:t>host to host/ source to destination delivery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/>
              <a:t>Defines higher-level structure of data (</a:t>
            </a:r>
            <a:r>
              <a:rPr lang="en-US" sz="2400" dirty="0">
                <a:solidFill>
                  <a:srgbClr val="FF0000"/>
                </a:solidFill>
              </a:rPr>
              <a:t>packets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/>
              <a:t>Defines “abstract” address structure for host           (</a:t>
            </a:r>
            <a:r>
              <a:rPr lang="en-US" sz="2400" dirty="0">
                <a:solidFill>
                  <a:srgbClr val="FF0000"/>
                </a:solidFill>
              </a:rPr>
              <a:t>Logical Addressing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dirty="0"/>
              <a:t>Routing</a:t>
            </a:r>
          </a:p>
          <a:p>
            <a:pPr lvl="1" eaLnBrk="1" hangingPunct="1"/>
            <a:r>
              <a:rPr lang="en-US" sz="2400" dirty="0"/>
              <a:t>Delivery and Forwarding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484813" y="5329238"/>
            <a:ext cx="3074987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735638" y="540226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1 – Physical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483225" y="4670425"/>
            <a:ext cx="3074988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5483225" y="4011613"/>
            <a:ext cx="3074988" cy="51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5735638" y="474345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2 – Data Link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5735638" y="4084638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3 – Network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5921375"/>
            <a:ext cx="86106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network layer is responsible for the delivery of individual packets from  the source host to the destination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2.</a:t>
            </a:r>
            <a:fld id="{76C2251A-708F-47B5-8BA0-F2BA74BFEE91}" type="slidenum">
              <a:rPr lang="en-US"/>
              <a:pPr/>
              <a:t>13</a:t>
            </a:fld>
            <a:endParaRPr lang="en-US"/>
          </a:p>
        </p:txBody>
      </p:sp>
      <p:sp>
        <p:nvSpPr>
          <p:cNvPr id="6430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30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78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Figure 2.9  </a:t>
            </a:r>
            <a:r>
              <a:rPr lang="en-US" sz="2000" i="1"/>
              <a:t>Source-to-destination delivery</a:t>
            </a:r>
          </a:p>
        </p:txBody>
      </p:sp>
      <p:sp>
        <p:nvSpPr>
          <p:cNvPr id="6430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4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625" y="1195388"/>
            <a:ext cx="508317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400800" y="3429000"/>
            <a:ext cx="1971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Data Link Layer- Hop to Hop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3730823"/>
            <a:ext cx="25755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Network Layer- Source to Destination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BBAF8B-B01C-4D1A-9C3C-CF4FC490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60F8BF-10EF-478C-A85C-6683160A5908}" type="slidenum">
              <a:rPr lang="en-US"/>
              <a:pPr/>
              <a:t>14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OSI Reference Model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9838"/>
            <a:ext cx="4343400" cy="509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Layer 4 – The Transport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Provides process-to-process 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May</a:t>
            </a:r>
            <a:r>
              <a:rPr lang="en-US" sz="2400"/>
              <a:t> provide for reliable 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Defines higher-level structure for data (datagrams, streams,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Defines “port” addresses for services (processes)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484813" y="5329238"/>
            <a:ext cx="3074987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735638" y="540226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1 – Physical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483225" y="4670425"/>
            <a:ext cx="3074988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5483225" y="4011613"/>
            <a:ext cx="3074988" cy="51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5483225" y="3354388"/>
            <a:ext cx="3074988" cy="5111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735638" y="474345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2 – Data Link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5735638" y="4084638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3 – Network</a:t>
            </a:r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5735638" y="3425825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4 – Transport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" y="5921375"/>
            <a:ext cx="86106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The transport layer is responsible for the delivery of a message from one process to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2.</a:t>
            </a:r>
            <a:fld id="{2F5EE042-622C-494D-B182-134BD53504E6}" type="slidenum">
              <a:rPr lang="en-US"/>
              <a:pPr/>
              <a:t>15</a:t>
            </a:fld>
            <a:endParaRPr lang="en-US"/>
          </a:p>
        </p:txBody>
      </p:sp>
      <p:sp>
        <p:nvSpPr>
          <p:cNvPr id="64512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23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92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Figure 2.11  </a:t>
            </a:r>
            <a:r>
              <a:rPr lang="en-US" sz="2000" i="1"/>
              <a:t>Reliable process-to-process delivery of a message</a:t>
            </a:r>
          </a:p>
        </p:txBody>
      </p:sp>
      <p:sp>
        <p:nvSpPr>
          <p:cNvPr id="6451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4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225" y="2025650"/>
            <a:ext cx="762317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663FE2-8E92-4C85-8388-64AE40D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48F339-56B9-4BDB-88BF-9DB7300EB3C3}" type="slidenum">
              <a:rPr lang="en-US"/>
              <a:pPr/>
              <a:t>16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OSI Reference Model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9838"/>
            <a:ext cx="4343400" cy="5092700"/>
          </a:xfrm>
        </p:spPr>
        <p:txBody>
          <a:bodyPr/>
          <a:lstStyle/>
          <a:p>
            <a:pPr eaLnBrk="1" hangingPunct="1"/>
            <a:r>
              <a:rPr lang="en-US" sz="2800"/>
              <a:t>Layer 5 – The Session Layer</a:t>
            </a:r>
          </a:p>
          <a:p>
            <a:pPr lvl="1" eaLnBrk="1" hangingPunct="1"/>
            <a:r>
              <a:rPr lang="en-US" sz="2400"/>
              <a:t>Provides a logically persistent connection between processes</a:t>
            </a:r>
          </a:p>
          <a:p>
            <a:pPr lvl="1" eaLnBrk="1" hangingPunct="1"/>
            <a:r>
              <a:rPr lang="en-US" sz="2400"/>
              <a:t>May involve user or host authentication (login), transaction encapsulation (for database access), etc.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4813" y="5329238"/>
            <a:ext cx="3074987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735638" y="540226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1 – Physical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483225" y="4670425"/>
            <a:ext cx="3074988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483225" y="4011613"/>
            <a:ext cx="3074988" cy="51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483225" y="3354388"/>
            <a:ext cx="3074988" cy="5111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483225" y="2695575"/>
            <a:ext cx="3074988" cy="511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735638" y="474345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2 – Data Link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5735638" y="4084638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3 – Network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5735638" y="3425825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4 – Transport</a:t>
            </a:r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5732463" y="276701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5 – Session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" y="5921375"/>
            <a:ext cx="86106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session layer is responsible for dialog control and synchronization.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F23ADA-2C41-4C69-A672-034BF39651E3}" type="slidenum">
              <a:rPr lang="en-US"/>
              <a:pPr/>
              <a:t>17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OSI Reference Model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9838"/>
            <a:ext cx="4343400" cy="5092700"/>
          </a:xfrm>
        </p:spPr>
        <p:txBody>
          <a:bodyPr/>
          <a:lstStyle/>
          <a:p>
            <a:pPr eaLnBrk="1" hangingPunct="1"/>
            <a:r>
              <a:rPr lang="en-US" sz="2800" dirty="0"/>
              <a:t>Layer 6 – The Presentation Layer</a:t>
            </a:r>
          </a:p>
          <a:p>
            <a:pPr lvl="1" eaLnBrk="1" hangingPunct="1"/>
            <a:r>
              <a:rPr lang="en-US" sz="2400" dirty="0"/>
              <a:t>Defines the network representation of data</a:t>
            </a:r>
          </a:p>
          <a:p>
            <a:pPr lvl="1" eaLnBrk="1" hangingPunct="1"/>
            <a:r>
              <a:rPr lang="en-US" sz="2400" dirty="0"/>
              <a:t>Converts between the network and host representations of data (ASCII/EBCDIC, byte order, encryption, compression, etc.)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484813" y="5329238"/>
            <a:ext cx="3074987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735638" y="540226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1 – Physical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483225" y="4670425"/>
            <a:ext cx="3074988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5483225" y="4011613"/>
            <a:ext cx="3074988" cy="51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483225" y="3354388"/>
            <a:ext cx="3074988" cy="5111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5483225" y="2695575"/>
            <a:ext cx="3074988" cy="511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5483225" y="2036763"/>
            <a:ext cx="3074988" cy="511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735638" y="474345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2 – Data Link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735638" y="4084638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3 – Network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735638" y="3425825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4 – Transport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732463" y="276701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5 – Session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732463" y="2108200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6 – Presentation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" y="5921375"/>
            <a:ext cx="86106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presentation layer is responsible for translation, compression, and encryption.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34C8A3-839E-4713-88D6-5CD744956C28}" type="slidenum">
              <a:rPr lang="en-US"/>
              <a:pPr/>
              <a:t>18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OSI Reference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9838"/>
            <a:ext cx="4343400" cy="5092700"/>
          </a:xfrm>
        </p:spPr>
        <p:txBody>
          <a:bodyPr/>
          <a:lstStyle/>
          <a:p>
            <a:pPr eaLnBrk="1" hangingPunct="1"/>
            <a:r>
              <a:rPr lang="en-US" sz="2800"/>
              <a:t>Layer 7 – The Application Layer</a:t>
            </a:r>
          </a:p>
          <a:p>
            <a:pPr lvl="1" eaLnBrk="1" hangingPunct="1"/>
            <a:r>
              <a:rPr lang="en-US" sz="2400"/>
              <a:t>Provides a portal for the application to access the network</a:t>
            </a:r>
          </a:p>
          <a:p>
            <a:pPr lvl="1" eaLnBrk="1" hangingPunct="1"/>
            <a:r>
              <a:rPr lang="en-US" sz="2400"/>
              <a:t>Describes the dialog between two applications communicating across the network.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484813" y="5329238"/>
            <a:ext cx="3074987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735638" y="540226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1 – Physical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483225" y="4670425"/>
            <a:ext cx="3074988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5483225" y="4011613"/>
            <a:ext cx="3074988" cy="51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5483225" y="3354388"/>
            <a:ext cx="3074988" cy="5111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483225" y="2695575"/>
            <a:ext cx="3074988" cy="511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5483225" y="2036763"/>
            <a:ext cx="3074988" cy="511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5483225" y="1379538"/>
            <a:ext cx="3074988" cy="511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735638" y="474345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2 – Data Link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5735638" y="4084638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3 – Network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735638" y="3425825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4 – Transport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5732463" y="276701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5 – Session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5732463" y="2108200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6 – Presentation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5732463" y="1450975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Layer 7 – Application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5921375"/>
            <a:ext cx="8610600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application layer is responsible for providing services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77200" y="6324600"/>
            <a:ext cx="838200" cy="365125"/>
          </a:xfrm>
          <a:noFill/>
        </p:spPr>
        <p:txBody>
          <a:bodyPr/>
          <a:lstStyle/>
          <a:p>
            <a:fld id="{D380EC10-3C16-48B3-A092-59A79A0002FB}" type="slidenum">
              <a:rPr lang="en-US" smtClean="0">
                <a:latin typeface="Tahoma" charset="0"/>
              </a:rPr>
              <a:pPr/>
              <a:t>19</a:t>
            </a:fld>
            <a:endParaRPr lang="en-US" dirty="0">
              <a:latin typeface="Tahoma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85800" y="273844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i="1" dirty="0">
                <a:latin typeface="Times New Roman" charset="0"/>
              </a:rPr>
              <a:t>Summary of OSI Layers</a:t>
            </a:r>
          </a:p>
        </p:txBody>
      </p:sp>
      <p:pic>
        <p:nvPicPr>
          <p:cNvPr id="57959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463" y="879475"/>
            <a:ext cx="65357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D1DB66-CA1D-461D-95A2-98FBD9A5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components in N/W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134" y="1600200"/>
            <a:ext cx="4523873" cy="4648200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Previously discussed components are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Sender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Receiver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Message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Medium</a:t>
            </a:r>
          </a:p>
          <a:p>
            <a:pPr lvl="1"/>
            <a:r>
              <a:rPr lang="en-US" sz="1600">
                <a:solidFill>
                  <a:srgbClr val="FF0000"/>
                </a:solidFill>
              </a:rPr>
              <a:t>Protocol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B090F91-3694-40B1-A8BA-0D20C3D65787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985" y="2481423"/>
            <a:ext cx="5714414" cy="147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4080B-E9C3-4A9B-816B-AF625B93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239000" cy="2590799"/>
          </a:xfrm>
        </p:spPr>
        <p:txBody>
          <a:bodyPr>
            <a:noAutofit/>
          </a:bodyPr>
          <a:lstStyle/>
          <a:p>
            <a:r>
              <a:rPr lang="en-US" sz="3200" b="1" dirty="0"/>
              <a:t>Thank You</a:t>
            </a:r>
          </a:p>
          <a:p>
            <a:r>
              <a:rPr lang="en-US" sz="3200" b="1" dirty="0"/>
              <a:t>Discussion &amp; Doubt session will be in lecture.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Delivered By</a:t>
            </a:r>
            <a:r>
              <a:rPr lang="en-US" sz="2400" b="1">
                <a:solidFill>
                  <a:srgbClr val="FF0000"/>
                </a:solidFill>
              </a:rPr>
              <a:t>: Shabir Ali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4419600"/>
            <a:ext cx="4724400" cy="167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Important terms to keep in mind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Network Model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Encapsulation / Decapsulation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Peer to Peer process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600" b="1" u="sng" dirty="0"/>
              <a:t>OSI model and services of layers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816C-AEE1-4B78-898C-C9DC4BBC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Presented by: Shabir Ali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05F4A-036E-40E4-BDEF-E268F16C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CA80-6CC6-41B6-AF29-F9143CD723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9F9F013-574F-45C9-BA2F-8B7FE16861D8}" type="slidenum">
              <a:rPr lang="en-US"/>
              <a:pPr/>
              <a:t>3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4375150" y="3295650"/>
            <a:ext cx="1497013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Models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39838"/>
            <a:ext cx="4343400" cy="5092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Network models use </a:t>
            </a:r>
            <a:r>
              <a:rPr lang="en-US" sz="2000" b="1" dirty="0"/>
              <a:t>layers</a:t>
            </a:r>
            <a:r>
              <a:rPr lang="en-US" sz="2000" dirty="0"/>
              <a:t> to describe networks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Each layer describes the </a:t>
            </a:r>
            <a:r>
              <a:rPr lang="en-US" sz="2000" b="1" dirty="0"/>
              <a:t>services</a:t>
            </a:r>
            <a:r>
              <a:rPr lang="en-US" sz="2000" dirty="0"/>
              <a:t> provided to the layer above it and those required from the layer below it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also describes the format of exchanges between </a:t>
            </a:r>
            <a:r>
              <a:rPr lang="en-US" sz="2000" b="1" dirty="0"/>
              <a:t>peer</a:t>
            </a:r>
            <a:r>
              <a:rPr lang="en-US" sz="2000" dirty="0"/>
              <a:t> layers on different network hosts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Because the layers “</a:t>
            </a:r>
            <a:r>
              <a:rPr lang="en-US" sz="2000" b="1" dirty="0"/>
              <a:t>stack</a:t>
            </a:r>
            <a:r>
              <a:rPr lang="en-US" sz="2000" dirty="0"/>
              <a:t>” on top of one another, we often refer to network protocol “stacks” when we talk about the implementation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375150" y="5073650"/>
            <a:ext cx="1497013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4375150" y="1550988"/>
            <a:ext cx="1497013" cy="51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7105650" y="5073650"/>
            <a:ext cx="1497013" cy="5111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7105650" y="3294063"/>
            <a:ext cx="1497013" cy="511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6"/>
          <p:cNvSpPr>
            <a:spLocks noChangeArrowheads="1"/>
          </p:cNvSpPr>
          <p:nvPr/>
        </p:nvSpPr>
        <p:spPr bwMode="auto">
          <a:xfrm>
            <a:off x="7105650" y="1550988"/>
            <a:ext cx="1497013" cy="511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AutoShape 17"/>
          <p:cNvSpPr>
            <a:spLocks noChangeArrowheads="1"/>
          </p:cNvSpPr>
          <p:nvPr/>
        </p:nvSpPr>
        <p:spPr bwMode="auto">
          <a:xfrm>
            <a:off x="4735513" y="2546350"/>
            <a:ext cx="777875" cy="528638"/>
          </a:xfrm>
          <a:prstGeom prst="upArrow">
            <a:avLst>
              <a:gd name="adj1" fmla="val 52657"/>
              <a:gd name="adj2" fmla="val 5456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4735513" y="4479925"/>
            <a:ext cx="777875" cy="528638"/>
          </a:xfrm>
          <a:prstGeom prst="upArrow">
            <a:avLst>
              <a:gd name="adj1" fmla="val 52657"/>
              <a:gd name="adj2" fmla="val 54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445" name="Text Box 19"/>
          <p:cNvSpPr txBox="1">
            <a:spLocks noChangeArrowheads="1"/>
          </p:cNvSpPr>
          <p:nvPr/>
        </p:nvSpPr>
        <p:spPr bwMode="auto">
          <a:xfrm>
            <a:off x="4329113" y="3365500"/>
            <a:ext cx="158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Layer N</a:t>
            </a:r>
          </a:p>
        </p:txBody>
      </p:sp>
      <p:sp>
        <p:nvSpPr>
          <p:cNvPr id="18446" name="Text Box 20"/>
          <p:cNvSpPr txBox="1">
            <a:spLocks noChangeArrowheads="1"/>
          </p:cNvSpPr>
          <p:nvPr/>
        </p:nvSpPr>
        <p:spPr bwMode="auto">
          <a:xfrm>
            <a:off x="4330700" y="1622425"/>
            <a:ext cx="158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Layer N+1</a:t>
            </a:r>
          </a:p>
        </p:txBody>
      </p:sp>
      <p:sp>
        <p:nvSpPr>
          <p:cNvPr id="18447" name="Text Box 21"/>
          <p:cNvSpPr txBox="1">
            <a:spLocks noChangeArrowheads="1"/>
          </p:cNvSpPr>
          <p:nvPr/>
        </p:nvSpPr>
        <p:spPr bwMode="auto">
          <a:xfrm>
            <a:off x="4330700" y="5146675"/>
            <a:ext cx="158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Layer N-1</a:t>
            </a:r>
          </a:p>
        </p:txBody>
      </p: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7061200" y="1624013"/>
            <a:ext cx="158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Layer N+1</a:t>
            </a: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7061200" y="3365500"/>
            <a:ext cx="158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Layer N</a:t>
            </a: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059613" y="5146675"/>
            <a:ext cx="158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Layer N-1</a:t>
            </a:r>
          </a:p>
        </p:txBody>
      </p:sp>
      <p:sp>
        <p:nvSpPr>
          <p:cNvPr id="58393" name="AutoShape 25"/>
          <p:cNvSpPr>
            <a:spLocks noChangeArrowheads="1"/>
          </p:cNvSpPr>
          <p:nvPr/>
        </p:nvSpPr>
        <p:spPr bwMode="auto">
          <a:xfrm>
            <a:off x="6083300" y="3359150"/>
            <a:ext cx="695325" cy="355600"/>
          </a:xfrm>
          <a:prstGeom prst="leftRightArrow">
            <a:avLst>
              <a:gd name="adj1" fmla="val 50000"/>
              <a:gd name="adj2" fmla="val 391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5462588" y="2332038"/>
            <a:ext cx="1211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Provides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462588" y="4445000"/>
            <a:ext cx="1008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Requires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022975" y="2960688"/>
            <a:ext cx="1474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Exchanges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41194" y="5023842"/>
            <a:ext cx="3780430" cy="17113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Building complex systems is hard!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b="1" kern="0" dirty="0">
                <a:solidFill>
                  <a:schemeClr val="tx1"/>
                </a:solidFill>
              </a:rPr>
              <a:t>Approach: “Divide and conquer”.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b="1" kern="0" dirty="0">
                <a:solidFill>
                  <a:schemeClr val="tx1"/>
                </a:solidFill>
              </a:rPr>
              <a:t>Split job into smaller jobs, or layers.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329113" y="5827594"/>
            <a:ext cx="4273550" cy="9075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kern="0" dirty="0">
                <a:solidFill>
                  <a:schemeClr val="tx1"/>
                </a:solidFill>
              </a:rPr>
              <a:t>Each step dependent on the previous step but does not need to be aware of how the previous step was done.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8397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58397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4" presetClass="pat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0.05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64" presetClass="pat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055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repeatCount="3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3264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7" grpId="0" animBg="1"/>
      <p:bldP spid="58397" grpId="1" animBg="1"/>
      <p:bldP spid="58385" grpId="0" animBg="1"/>
      <p:bldP spid="58385" grpId="1" animBg="1"/>
      <p:bldP spid="58386" grpId="0" animBg="1"/>
      <p:bldP spid="58386" grpId="1" animBg="1"/>
      <p:bldP spid="58393" grpId="0" animBg="1"/>
      <p:bldP spid="58393" grpId="1" animBg="1"/>
      <p:bldP spid="58394" grpId="0"/>
      <p:bldP spid="58395" grpId="0"/>
      <p:bldP spid="58396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3E7BA7-F2B6-4BB2-99E3-78E490CCB37B}" type="slidenum">
              <a:rPr lang="en-US" smtClean="0"/>
              <a:pPr>
                <a:defRPr/>
              </a:pPr>
              <a:t>4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74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 algn="ctr"/>
            <a:r>
              <a:rPr lang="en-US" altLang="en-US" sz="4000" b="1" i="1" dirty="0">
                <a:solidFill>
                  <a:srgbClr val="002060"/>
                </a:solidFill>
                <a:latin typeface="Helvetica" charset="0"/>
              </a:rPr>
              <a:t>Analogy: Air Travel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00100" y="1304925"/>
            <a:ext cx="7772400" cy="54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altLang="en-US" sz="2800" i="1" dirty="0">
                <a:latin typeface="Helvetica" charset="0"/>
              </a:rPr>
              <a:t>The problem: air travel.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altLang="en-US" sz="2800" i="1" dirty="0">
                <a:latin typeface="Helvetica" charset="0"/>
              </a:rPr>
              <a:t>Decomposed into series of steps: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98575" y="2535238"/>
            <a:ext cx="22463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itchFamily="66" charset="0"/>
              </a:rPr>
              <a:t>Arrival at airport</a:t>
            </a:r>
          </a:p>
          <a:p>
            <a:endParaRPr lang="en-US" altLang="en-US" sz="2000">
              <a:latin typeface="Comic Sans MS" pitchFamily="66" charset="0"/>
            </a:endParaRPr>
          </a:p>
          <a:p>
            <a:r>
              <a:rPr lang="en-US" altLang="en-US" sz="2000">
                <a:latin typeface="Comic Sans MS" pitchFamily="66" charset="0"/>
              </a:rPr>
              <a:t>Check-in</a:t>
            </a:r>
          </a:p>
          <a:p>
            <a:endParaRPr lang="en-US" altLang="en-US" sz="2000">
              <a:latin typeface="Comic Sans MS" pitchFamily="66" charset="0"/>
            </a:endParaRPr>
          </a:p>
          <a:p>
            <a:r>
              <a:rPr lang="en-US" altLang="en-US" sz="2000">
                <a:latin typeface="Comic Sans MS" pitchFamily="66" charset="0"/>
              </a:rPr>
              <a:t>Boarding</a:t>
            </a:r>
          </a:p>
          <a:p>
            <a:endParaRPr lang="en-US" altLang="en-US" sz="2000">
              <a:latin typeface="Comic Sans MS" pitchFamily="66" charset="0"/>
            </a:endParaRPr>
          </a:p>
          <a:p>
            <a:r>
              <a:rPr lang="en-US" altLang="en-US" sz="2000">
                <a:latin typeface="Comic Sans MS" pitchFamily="66" charset="0"/>
              </a:rPr>
              <a:t>Takeoff</a:t>
            </a:r>
          </a:p>
          <a:p>
            <a:endParaRPr lang="en-US" altLang="en-US" sz="2000">
              <a:latin typeface="Comic Sans MS" pitchFamily="66" charset="0"/>
            </a:endParaRPr>
          </a:p>
          <a:p>
            <a:endParaRPr lang="en-US" altLang="en-US" sz="2000">
              <a:latin typeface="Comic Sans MS" pitchFamily="66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02225" y="2525713"/>
            <a:ext cx="33986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omic Sans MS" pitchFamily="66" charset="0"/>
              </a:rPr>
              <a:t>Departure from airport</a:t>
            </a:r>
          </a:p>
          <a:p>
            <a:endParaRPr lang="en-US" altLang="en-US" sz="2000" dirty="0">
              <a:latin typeface="Comic Sans MS" pitchFamily="66" charset="0"/>
            </a:endParaRPr>
          </a:p>
          <a:p>
            <a:r>
              <a:rPr lang="en-US" altLang="en-US" sz="2000" dirty="0">
                <a:latin typeface="Comic Sans MS" pitchFamily="66" charset="0"/>
              </a:rPr>
              <a:t>Baggage claim (check out)</a:t>
            </a:r>
          </a:p>
          <a:p>
            <a:endParaRPr lang="en-US" altLang="en-US" sz="2000" dirty="0">
              <a:latin typeface="Comic Sans MS" pitchFamily="66" charset="0"/>
            </a:endParaRPr>
          </a:p>
          <a:p>
            <a:r>
              <a:rPr lang="en-US" altLang="en-US" sz="2000" dirty="0">
                <a:latin typeface="Comic Sans MS" pitchFamily="66" charset="0"/>
              </a:rPr>
              <a:t>Deplane</a:t>
            </a:r>
          </a:p>
          <a:p>
            <a:endParaRPr lang="en-US" altLang="en-US" sz="2000" dirty="0">
              <a:latin typeface="Comic Sans MS" pitchFamily="66" charset="0"/>
            </a:endParaRPr>
          </a:p>
          <a:p>
            <a:r>
              <a:rPr lang="en-US" altLang="en-US" sz="2000" dirty="0">
                <a:latin typeface="Comic Sans MS" pitchFamily="66" charset="0"/>
              </a:rPr>
              <a:t>Landing</a:t>
            </a:r>
          </a:p>
          <a:p>
            <a:endParaRPr lang="en-US" altLang="en-US" sz="2000" dirty="0">
              <a:latin typeface="Comic Sans MS" pitchFamily="66" charset="0"/>
            </a:endParaRPr>
          </a:p>
          <a:p>
            <a:endParaRPr lang="en-US" altLang="en-US" sz="2000" dirty="0">
              <a:latin typeface="Comic Sans MS" pitchFamily="66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248025" y="5715000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itchFamily="66" charset="0"/>
              </a:rPr>
              <a:t>Traveling </a:t>
            </a: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1066800" y="2971800"/>
            <a:ext cx="6508750" cy="3289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1736"/>
              </a:cxn>
              <a:cxn ang="0">
                <a:pos x="804" y="2064"/>
              </a:cxn>
              <a:cxn ang="0">
                <a:pos x="3468" y="2072"/>
              </a:cxn>
              <a:cxn ang="0">
                <a:pos x="4100" y="1736"/>
              </a:cxn>
              <a:cxn ang="0">
                <a:pos x="4100" y="96"/>
              </a:cxn>
            </a:cxnLst>
            <a:rect l="0" t="0" r="r" b="b"/>
            <a:pathLst>
              <a:path w="4100" h="2072">
                <a:moveTo>
                  <a:pt x="0" y="0"/>
                </a:moveTo>
                <a:lnTo>
                  <a:pt x="4" y="1736"/>
                </a:lnTo>
                <a:lnTo>
                  <a:pt x="804" y="2064"/>
                </a:lnTo>
                <a:lnTo>
                  <a:pt x="3468" y="2072"/>
                </a:lnTo>
                <a:lnTo>
                  <a:pt x="4100" y="1736"/>
                </a:lnTo>
                <a:lnTo>
                  <a:pt x="4100" y="9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3E7BA7-F2B6-4BB2-99E3-78E490CCB37B}" type="slidenum">
              <a:rPr lang="en-US" smtClean="0"/>
              <a:pPr>
                <a:defRPr/>
              </a:pPr>
              <a:t>5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</a:rPr>
              <a:t>  </a:t>
            </a:r>
            <a:r>
              <a:rPr lang="en-US" dirty="0"/>
              <a:t>Tasks involved in sending a letter ( Ref Fourouzan )</a:t>
            </a:r>
            <a:endParaRPr lang="en-US" sz="2000" i="1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1219200"/>
            <a:ext cx="55753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600200" y="63246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i="1" dirty="0">
                <a:latin typeface="Helvetica" charset="0"/>
              </a:rPr>
              <a:t>Task of communication broken up into 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43BDEA-B6B3-4E90-9662-E45A35CE438C}" type="slidenum">
              <a:rPr lang="en-US"/>
              <a:pPr/>
              <a:t>6</a:t>
            </a:fld>
            <a:endParaRPr lang="en-US" sz="1400">
              <a:latin typeface="Times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Models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84263"/>
            <a:ext cx="5291138" cy="5080000"/>
          </a:xfrm>
        </p:spPr>
        <p:txBody>
          <a:bodyPr/>
          <a:lstStyle/>
          <a:p>
            <a:pPr eaLnBrk="1" hangingPunct="1"/>
            <a:r>
              <a:rPr lang="en-US" sz="2600"/>
              <a:t>The most well-known network model is the OSI (Open Systems Interconnect) Reference Model defined and maintained by the Organization for International Standardization (ISO)</a:t>
            </a:r>
          </a:p>
          <a:p>
            <a:pPr eaLnBrk="1" hangingPunct="1"/>
            <a:r>
              <a:rPr lang="en-US" sz="2600"/>
              <a:t>It consists of seven layers, numbered from the bottom (closest the network) to the top (closest the user)</a:t>
            </a:r>
          </a:p>
          <a:p>
            <a:pPr eaLnBrk="1" hangingPunct="1"/>
            <a:endParaRPr lang="en-US" sz="260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483225" y="1379538"/>
            <a:ext cx="3076575" cy="4460875"/>
            <a:chOff x="3454" y="869"/>
            <a:chExt cx="1938" cy="2810"/>
          </a:xfrm>
        </p:grpSpPr>
        <p:sp>
          <p:nvSpPr>
            <p:cNvPr id="19462" name="Rectangle 20"/>
            <p:cNvSpPr>
              <a:spLocks noChangeArrowheads="1"/>
            </p:cNvSpPr>
            <p:nvPr/>
          </p:nvSpPr>
          <p:spPr bwMode="auto">
            <a:xfrm>
              <a:off x="3455" y="3357"/>
              <a:ext cx="1937" cy="32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Text Box 21"/>
            <p:cNvSpPr txBox="1">
              <a:spLocks noChangeArrowheads="1"/>
            </p:cNvSpPr>
            <p:nvPr/>
          </p:nvSpPr>
          <p:spPr bwMode="auto">
            <a:xfrm>
              <a:off x="3613" y="3403"/>
              <a:ext cx="1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Layer 1 – Physical</a:t>
              </a:r>
            </a:p>
          </p:txBody>
        </p:sp>
        <p:sp>
          <p:nvSpPr>
            <p:cNvPr id="19464" name="Rectangle 22"/>
            <p:cNvSpPr>
              <a:spLocks noChangeArrowheads="1"/>
            </p:cNvSpPr>
            <p:nvPr/>
          </p:nvSpPr>
          <p:spPr bwMode="auto">
            <a:xfrm>
              <a:off x="3454" y="2942"/>
              <a:ext cx="1937" cy="32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23"/>
            <p:cNvSpPr>
              <a:spLocks noChangeArrowheads="1"/>
            </p:cNvSpPr>
            <p:nvPr/>
          </p:nvSpPr>
          <p:spPr bwMode="auto">
            <a:xfrm>
              <a:off x="3454" y="2527"/>
              <a:ext cx="1937" cy="3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24"/>
            <p:cNvSpPr>
              <a:spLocks noChangeArrowheads="1"/>
            </p:cNvSpPr>
            <p:nvPr/>
          </p:nvSpPr>
          <p:spPr bwMode="auto">
            <a:xfrm>
              <a:off x="3454" y="2113"/>
              <a:ext cx="1937" cy="32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25"/>
            <p:cNvSpPr>
              <a:spLocks noChangeArrowheads="1"/>
            </p:cNvSpPr>
            <p:nvPr/>
          </p:nvSpPr>
          <p:spPr bwMode="auto">
            <a:xfrm>
              <a:off x="3454" y="1698"/>
              <a:ext cx="1937" cy="32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26"/>
            <p:cNvSpPr>
              <a:spLocks noChangeArrowheads="1"/>
            </p:cNvSpPr>
            <p:nvPr/>
          </p:nvSpPr>
          <p:spPr bwMode="auto">
            <a:xfrm>
              <a:off x="3454" y="1283"/>
              <a:ext cx="1937" cy="32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27"/>
            <p:cNvSpPr>
              <a:spLocks noChangeArrowheads="1"/>
            </p:cNvSpPr>
            <p:nvPr/>
          </p:nvSpPr>
          <p:spPr bwMode="auto">
            <a:xfrm>
              <a:off x="3454" y="869"/>
              <a:ext cx="1937" cy="32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Text Box 28"/>
            <p:cNvSpPr txBox="1">
              <a:spLocks noChangeArrowheads="1"/>
            </p:cNvSpPr>
            <p:nvPr/>
          </p:nvSpPr>
          <p:spPr bwMode="auto">
            <a:xfrm>
              <a:off x="3613" y="2988"/>
              <a:ext cx="1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Layer 2 – Data Link</a:t>
              </a:r>
            </a:p>
          </p:txBody>
        </p:sp>
        <p:sp>
          <p:nvSpPr>
            <p:cNvPr id="19471" name="Text Box 29"/>
            <p:cNvSpPr txBox="1">
              <a:spLocks noChangeArrowheads="1"/>
            </p:cNvSpPr>
            <p:nvPr/>
          </p:nvSpPr>
          <p:spPr bwMode="auto">
            <a:xfrm>
              <a:off x="3613" y="2573"/>
              <a:ext cx="1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Layer 3 – Network</a:t>
              </a:r>
            </a:p>
          </p:txBody>
        </p:sp>
        <p:sp>
          <p:nvSpPr>
            <p:cNvPr id="19472" name="Text Box 30"/>
            <p:cNvSpPr txBox="1">
              <a:spLocks noChangeArrowheads="1"/>
            </p:cNvSpPr>
            <p:nvPr/>
          </p:nvSpPr>
          <p:spPr bwMode="auto">
            <a:xfrm>
              <a:off x="3613" y="2158"/>
              <a:ext cx="1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Layer 4 – Transport</a:t>
              </a:r>
            </a:p>
          </p:txBody>
        </p:sp>
        <p:sp>
          <p:nvSpPr>
            <p:cNvPr id="19473" name="Text Box 31"/>
            <p:cNvSpPr txBox="1">
              <a:spLocks noChangeArrowheads="1"/>
            </p:cNvSpPr>
            <p:nvPr/>
          </p:nvSpPr>
          <p:spPr bwMode="auto">
            <a:xfrm>
              <a:off x="3611" y="1743"/>
              <a:ext cx="1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Layer 5 – Session</a:t>
              </a:r>
            </a:p>
          </p:txBody>
        </p:sp>
        <p:sp>
          <p:nvSpPr>
            <p:cNvPr id="19474" name="Text Box 32"/>
            <p:cNvSpPr txBox="1">
              <a:spLocks noChangeArrowheads="1"/>
            </p:cNvSpPr>
            <p:nvPr/>
          </p:nvSpPr>
          <p:spPr bwMode="auto">
            <a:xfrm>
              <a:off x="3611" y="1328"/>
              <a:ext cx="169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700" dirty="0"/>
                <a:t>Layer 6 – Presentation</a:t>
              </a:r>
            </a:p>
          </p:txBody>
        </p:sp>
        <p:sp>
          <p:nvSpPr>
            <p:cNvPr id="19475" name="Text Box 33"/>
            <p:cNvSpPr txBox="1">
              <a:spLocks noChangeArrowheads="1"/>
            </p:cNvSpPr>
            <p:nvPr/>
          </p:nvSpPr>
          <p:spPr bwMode="auto">
            <a:xfrm>
              <a:off x="3611" y="914"/>
              <a:ext cx="1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Layer 7 –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3E7BA7-F2B6-4BB2-99E3-78E490CCB37B}" type="slidenum">
              <a:rPr lang="en-US" smtClean="0"/>
              <a:pPr>
                <a:defRPr/>
              </a:pPr>
              <a:t>7</a:t>
            </a:fld>
            <a:endParaRPr lang="en-US" sz="1400">
              <a:latin typeface="Times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650" y="1066800"/>
            <a:ext cx="6965950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8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/>
              <a:t>The interaction between layers in the OSI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341194"/>
            <a:ext cx="8229600" cy="682388"/>
          </a:xfrm>
        </p:spPr>
        <p:txBody>
          <a:bodyPr/>
          <a:lstStyle/>
          <a:p>
            <a:r>
              <a:rPr lang="en-US" sz="2800" u="none" dirty="0"/>
              <a:t>Encapsulation/Decapsulation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828800"/>
            <a:ext cx="8931275" cy="3091218"/>
          </a:xfrm>
        </p:spPr>
        <p:txBody>
          <a:bodyPr>
            <a:normAutofit/>
          </a:bodyPr>
          <a:lstStyle/>
          <a:p>
            <a:r>
              <a:rPr lang="en-US" sz="2400" dirty="0"/>
              <a:t>At Sender Site, each layer add its own information to the data received from its upper layer ( Called as </a:t>
            </a:r>
            <a:r>
              <a:rPr lang="en-US" sz="2400" dirty="0">
                <a:solidFill>
                  <a:srgbClr val="FF0000"/>
                </a:solidFill>
              </a:rPr>
              <a:t>HEADER</a:t>
            </a:r>
            <a:r>
              <a:rPr lang="en-US" sz="2400" dirty="0"/>
              <a:t>).  ( HEADER + DATA= DATA for next lower layer)</a:t>
            </a:r>
          </a:p>
          <a:p>
            <a:r>
              <a:rPr lang="en-US" sz="2400" dirty="0"/>
              <a:t>This HEADER can be accessed (add/remove) only by specific layer</a:t>
            </a:r>
          </a:p>
          <a:p>
            <a:r>
              <a:rPr lang="en-US" sz="2400" dirty="0"/>
              <a:t>At Receiver Site, This HEADER is removed ( on matching certain conditions)  </a:t>
            </a:r>
            <a:r>
              <a:rPr lang="en-US" sz="2400" dirty="0">
                <a:solidFill>
                  <a:srgbClr val="FF0000"/>
                </a:solidFill>
              </a:rPr>
              <a:t>only by the layer </a:t>
            </a:r>
            <a:r>
              <a:rPr lang="en-US" sz="2400" dirty="0"/>
              <a:t>that has added the HEADER at sender site.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3E7BA7-F2B6-4BB2-99E3-78E490CCB37B}" type="slidenum">
              <a:rPr lang="en-US" smtClean="0"/>
              <a:pPr>
                <a:defRPr/>
              </a:pPr>
              <a:t>8</a:t>
            </a:fld>
            <a:endParaRPr lang="en-US" sz="140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3E7BA7-F2B6-4BB2-99E3-78E490CCB37B}" type="slidenum">
              <a:rPr lang="en-US" smtClean="0"/>
              <a:pPr>
                <a:defRPr/>
              </a:pPr>
              <a:t>9</a:t>
            </a:fld>
            <a:endParaRPr lang="en-US" sz="1400">
              <a:latin typeface="Times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110" y="367636"/>
            <a:ext cx="7523162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218365" y="5595582"/>
            <a:ext cx="8461612" cy="586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Each Layer in OSI model provides different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1090</Words>
  <Application>Microsoft Office PowerPoint</Application>
  <PresentationFormat>On-screen Show (4:3)</PresentationFormat>
  <Paragraphs>194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Comic Sans MS</vt:lpstr>
      <vt:lpstr>Helvetica</vt:lpstr>
      <vt:lpstr>Tahoma</vt:lpstr>
      <vt:lpstr>Times</vt:lpstr>
      <vt:lpstr>Times New Roman</vt:lpstr>
      <vt:lpstr>Wingdings</vt:lpstr>
      <vt:lpstr>Office Theme</vt:lpstr>
      <vt:lpstr>COMPUTER NETWORKS (BCSC 0008)</vt:lpstr>
      <vt:lpstr>Analyzing components in N/W</vt:lpstr>
      <vt:lpstr>Network Models</vt:lpstr>
      <vt:lpstr>PowerPoint Presentation</vt:lpstr>
      <vt:lpstr>PowerPoint Presentation</vt:lpstr>
      <vt:lpstr>Network Models</vt:lpstr>
      <vt:lpstr>PowerPoint Presentation</vt:lpstr>
      <vt:lpstr>Encapsulation/Decapsulation</vt:lpstr>
      <vt:lpstr>PowerPoint Presentation</vt:lpstr>
      <vt:lpstr>OSI Reference Model</vt:lpstr>
      <vt:lpstr>OSI Reference Model</vt:lpstr>
      <vt:lpstr>OSI Reference Model</vt:lpstr>
      <vt:lpstr>PowerPoint Presentation</vt:lpstr>
      <vt:lpstr>OSI Reference Model</vt:lpstr>
      <vt:lpstr>PowerPoint Presentation</vt:lpstr>
      <vt:lpstr>OSI Reference Model</vt:lpstr>
      <vt:lpstr>OSI Reference Model</vt:lpstr>
      <vt:lpstr>OSI Reference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(BCSC 0008)</dc:title>
  <dc:creator>Windows User</dc:creator>
  <cp:lastModifiedBy>Shabir Ali</cp:lastModifiedBy>
  <cp:revision>9</cp:revision>
  <dcterms:created xsi:type="dcterms:W3CDTF">2020-06-30T05:49:39Z</dcterms:created>
  <dcterms:modified xsi:type="dcterms:W3CDTF">2021-02-03T10:05:32Z</dcterms:modified>
</cp:coreProperties>
</file>