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DD28F-6B61-4D2A-B0F0-80DFFD5A7EAA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A0DF9-07C7-4C74-982B-DC1E921957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85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6966-035F-45EC-8FD4-DB35697972EC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3BD-94D7-48AF-A1CD-1F2179B0D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F3C2-8476-4B67-A37B-D440D378B223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3BD-94D7-48AF-A1CD-1F2179B0D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3C60-67F2-414A-A189-FB0C87E0D6EE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3BD-94D7-48AF-A1CD-1F2179B0D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E020-6C37-4327-BE2B-89C04E7CF8CE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3BD-94D7-48AF-A1CD-1F2179B0D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511A-8860-492B-94DE-076FE42C56B5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3BD-94D7-48AF-A1CD-1F2179B0D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8274-CAE8-410F-8F6A-FEF2BD349248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3BD-94D7-48AF-A1CD-1F2179B0D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AAC8-C3AF-4470-972C-B176BD86DD55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3BD-94D7-48AF-A1CD-1F2179B0D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F266-E3EB-476A-B1F4-3B9B0191B737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3BD-94D7-48AF-A1CD-1F2179B0D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CF0-5500-49CF-BFD0-E0BF05E8A0D0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3BD-94D7-48AF-A1CD-1F2179B0D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310C-9AB2-47F9-9C1D-58CE1B2F93E1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3BD-94D7-48AF-A1CD-1F2179B0D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2086-528A-44B0-BEF0-3BEBF42D67E6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3BD-94D7-48AF-A1CD-1F2179B0D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011A-EB99-4EF9-AB5D-9A05C86812CB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63BD-94D7-48AF-A1CD-1F2179B0D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772400" cy="1676400"/>
          </a:xfrm>
        </p:spPr>
        <p:txBody>
          <a:bodyPr>
            <a:normAutofit/>
          </a:bodyPr>
          <a:lstStyle/>
          <a:p>
            <a:pPr algn="ctr"/>
            <a:r>
              <a:rPr lang="en-US" b="1" u="none" dirty="0"/>
              <a:t>COMPUTER NETWORKS</a:t>
            </a:r>
            <a:br>
              <a:rPr lang="en-US" b="1" u="none" dirty="0"/>
            </a:br>
            <a:r>
              <a:rPr lang="en-US" b="1" u="none" dirty="0"/>
              <a:t>(</a:t>
            </a:r>
            <a:r>
              <a:rPr lang="en-US" b="1" dirty="0"/>
              <a:t>BCSC 0008)</a:t>
            </a:r>
            <a:endParaRPr lang="en-US" b="1" u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1-</a:t>
            </a:r>
            <a:fld id="{99D27633-06CE-45E1-87B8-65ED130BB8BF}" type="slidenum">
              <a:rPr lang="en-US" altLang="zh-TW" smtClean="0"/>
              <a:pPr/>
              <a:t>1</a:t>
            </a:fld>
            <a:endParaRPr lang="en-US" altLang="zh-TW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7818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Lecture Presented by: Shabir Ali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990600"/>
            <a:ext cx="2065942" cy="215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5"/>
          <p:cNvSpPr txBox="1">
            <a:spLocks/>
          </p:cNvSpPr>
          <p:nvPr/>
        </p:nvSpPr>
        <p:spPr>
          <a:xfrm>
            <a:off x="1219200" y="4816475"/>
            <a:ext cx="678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Copyright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content, </a:t>
            </a:r>
            <a:r>
              <a:rPr lang="en-US" sz="1200" b="1" dirty="0">
                <a:latin typeface="Times New Roman"/>
                <a:ea typeface="Calibri"/>
                <a:cs typeface="Times New Roman"/>
              </a:rPr>
              <a:t>use only with the written permission of presenter mentioned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3352800" y="541020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Lecture 4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990" y="1293541"/>
            <a:ext cx="4127810" cy="5107259"/>
          </a:xfrm>
        </p:spPr>
        <p:txBody>
          <a:bodyPr/>
          <a:lstStyle/>
          <a:p>
            <a:pPr algn="just"/>
            <a:r>
              <a:rPr lang="en-US" sz="2000" dirty="0"/>
              <a:t>Each computer </a:t>
            </a:r>
            <a:r>
              <a:rPr lang="en-US" sz="2000" dirty="0">
                <a:solidFill>
                  <a:srgbClr val="FF0000"/>
                </a:solidFill>
              </a:rPr>
              <a:t>connects to two other computers</a:t>
            </a:r>
            <a:r>
              <a:rPr lang="en-US" sz="2000" dirty="0"/>
              <a:t>, joining them in a </a:t>
            </a:r>
            <a:r>
              <a:rPr lang="en-US" sz="2000" dirty="0">
                <a:solidFill>
                  <a:srgbClr val="FF0000"/>
                </a:solidFill>
              </a:rPr>
              <a:t>circle</a:t>
            </a:r>
            <a:r>
              <a:rPr lang="en-US" sz="2000" dirty="0"/>
              <a:t> creating a unidirectional path where </a:t>
            </a:r>
            <a:r>
              <a:rPr lang="en-US" sz="2000" dirty="0">
                <a:solidFill>
                  <a:srgbClr val="FF0000"/>
                </a:solidFill>
              </a:rPr>
              <a:t>messages move device to device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Each entity participating in the ring reads a message, then regenerates it (serves as a </a:t>
            </a:r>
            <a:r>
              <a:rPr lang="en-US" sz="2000" dirty="0">
                <a:solidFill>
                  <a:srgbClr val="FF0000"/>
                </a:solidFill>
              </a:rPr>
              <a:t>repeater</a:t>
            </a:r>
            <a:r>
              <a:rPr lang="en-US" sz="2000" dirty="0"/>
              <a:t>) and hands it to its neighbor on a different network cable.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“n” cables required for “n” devices</a:t>
            </a:r>
          </a:p>
          <a:p>
            <a:pPr algn="just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Presented by: Shabir Ali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B090F91-3694-40B1-A8BA-0D20C3D65787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53068"/>
          </a:xfrm>
        </p:spPr>
        <p:txBody>
          <a:bodyPr/>
          <a:lstStyle/>
          <a:p>
            <a:r>
              <a:rPr lang="en-US" dirty="0"/>
              <a:t>RING Topology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40351" y="4950676"/>
            <a:ext cx="2955073" cy="342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Point to Point Connection</a:t>
            </a:r>
          </a:p>
        </p:txBody>
      </p:sp>
      <p:pic>
        <p:nvPicPr>
          <p:cNvPr id="138242" name="Picture 2" descr="http://www.techiwarehouse.com/userfiles/RingTopology%5b1%5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6868" y="1346055"/>
            <a:ext cx="3568932" cy="3604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990" y="1600200"/>
            <a:ext cx="4127810" cy="4648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Advantages</a:t>
            </a:r>
          </a:p>
          <a:p>
            <a:pPr algn="just">
              <a:lnSpc>
                <a:spcPct val="125000"/>
              </a:lnSpc>
            </a:pPr>
            <a:r>
              <a:rPr lang="en-US" sz="2000" dirty="0"/>
              <a:t>Data is quickly transferred without a ‘bottle neck’. (very fast, all data traffic is in the same direction) </a:t>
            </a:r>
          </a:p>
          <a:p>
            <a:pPr algn="just">
              <a:lnSpc>
                <a:spcPct val="125000"/>
              </a:lnSpc>
            </a:pPr>
            <a:r>
              <a:rPr lang="en-US" sz="2000" dirty="0"/>
              <a:t>The transmission of data is relatively simple as packets travel in one direction only</a:t>
            </a:r>
          </a:p>
          <a:p>
            <a:pPr algn="just">
              <a:lnSpc>
                <a:spcPct val="125000"/>
              </a:lnSpc>
            </a:pPr>
            <a:r>
              <a:rPr lang="en-US" sz="2000" dirty="0"/>
              <a:t>Adding additional nodes has very little impact on bandwidth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799" y="1600200"/>
            <a:ext cx="4057185" cy="4648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Disadvantages</a:t>
            </a:r>
          </a:p>
          <a:p>
            <a:pPr algn="just"/>
            <a:r>
              <a:rPr lang="en-US" sz="2000" dirty="0"/>
              <a:t>Data packets must pass through every computer between the sender and recipient therefore this makes it slower. </a:t>
            </a:r>
          </a:p>
          <a:p>
            <a:pPr algn="just"/>
            <a:r>
              <a:rPr lang="en-US" sz="2000" dirty="0"/>
              <a:t>If any of the nodes fail then the ring is broken and data cannot be transmitted successfully.</a:t>
            </a:r>
          </a:p>
          <a:p>
            <a:pPr algn="just"/>
            <a:r>
              <a:rPr lang="en-US" sz="2000" dirty="0"/>
              <a:t>In order for all computers to communicate with each other, all computers must be turned 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Presented by: Shabir Ali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B090F91-3694-40B1-A8BA-0D20C3D65787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53068"/>
          </a:xfrm>
        </p:spPr>
        <p:txBody>
          <a:bodyPr/>
          <a:lstStyle/>
          <a:p>
            <a:r>
              <a:rPr lang="en-US" dirty="0"/>
              <a:t>RING Topology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6858000" y="0"/>
            <a:ext cx="2118732" cy="1929161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Signal transmitted with respect to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990" y="1600200"/>
            <a:ext cx="4127810" cy="4800600"/>
          </a:xfrm>
        </p:spPr>
        <p:txBody>
          <a:bodyPr/>
          <a:lstStyle/>
          <a:p>
            <a:pPr algn="just"/>
            <a:r>
              <a:rPr lang="en-US" sz="2000" dirty="0"/>
              <a:t>All of the stations in a </a:t>
            </a:r>
            <a:r>
              <a:rPr lang="en-US" sz="2000" b="1" i="1" dirty="0">
                <a:solidFill>
                  <a:srgbClr val="FF0000"/>
                </a:solidFill>
              </a:rPr>
              <a:t>star topology</a:t>
            </a:r>
            <a:r>
              <a:rPr lang="en-US" sz="2000" dirty="0"/>
              <a:t> are connected to a </a:t>
            </a:r>
            <a:r>
              <a:rPr lang="en-US" sz="2000" dirty="0">
                <a:solidFill>
                  <a:srgbClr val="FF0000"/>
                </a:solidFill>
              </a:rPr>
              <a:t>central unit</a:t>
            </a:r>
            <a:r>
              <a:rPr lang="en-US" sz="2000" dirty="0"/>
              <a:t> called a </a:t>
            </a:r>
            <a:r>
              <a:rPr lang="en-US" sz="2000" b="1" i="1" dirty="0">
                <a:solidFill>
                  <a:srgbClr val="FF0000"/>
                </a:solidFill>
              </a:rPr>
              <a:t>hub.</a:t>
            </a:r>
          </a:p>
          <a:p>
            <a:pPr algn="just"/>
            <a:r>
              <a:rPr lang="en-US" sz="2000" dirty="0"/>
              <a:t>If a cable is cut, it only affects the </a:t>
            </a:r>
            <a:r>
              <a:rPr lang="en-US" sz="2000" dirty="0">
                <a:solidFill>
                  <a:srgbClr val="FF0000"/>
                </a:solidFill>
              </a:rPr>
              <a:t>computer that was attached to it</a:t>
            </a:r>
            <a:r>
              <a:rPr lang="en-US" sz="2000" dirty="0"/>
              <a:t>. This eliminates the </a:t>
            </a:r>
            <a:r>
              <a:rPr lang="en-US" sz="2000" u="sng" dirty="0">
                <a:solidFill>
                  <a:srgbClr val="FF0000"/>
                </a:solidFill>
              </a:rPr>
              <a:t>single point of failure</a:t>
            </a:r>
            <a:r>
              <a:rPr lang="en-US" sz="2000" dirty="0"/>
              <a:t> problem associated with the bus topology. (Unless, of course, the </a:t>
            </a:r>
            <a:r>
              <a:rPr lang="en-US" sz="2000" dirty="0">
                <a:solidFill>
                  <a:srgbClr val="FF0000"/>
                </a:solidFill>
              </a:rPr>
              <a:t>hub itself</a:t>
            </a:r>
            <a:r>
              <a:rPr lang="en-US" sz="2000" dirty="0"/>
              <a:t> goes down.)</a:t>
            </a:r>
          </a:p>
          <a:p>
            <a:pPr algn="just"/>
            <a:r>
              <a:rPr lang="en-US" sz="2000" dirty="0"/>
              <a:t>Star topologies are </a:t>
            </a:r>
            <a:r>
              <a:rPr lang="en-US" sz="2000" dirty="0">
                <a:solidFill>
                  <a:srgbClr val="FF0000"/>
                </a:solidFill>
              </a:rPr>
              <a:t>easy to install</a:t>
            </a:r>
            <a:r>
              <a:rPr lang="en-US" sz="2000" dirty="0"/>
              <a:t>. A cable is run from </a:t>
            </a:r>
            <a:r>
              <a:rPr lang="en-US" sz="2000" u="sng" dirty="0">
                <a:solidFill>
                  <a:srgbClr val="FF0000"/>
                </a:solidFill>
              </a:rPr>
              <a:t>each workstation to the hub</a:t>
            </a:r>
            <a:r>
              <a:rPr lang="en-US" sz="2000" dirty="0"/>
              <a:t>.</a:t>
            </a:r>
            <a:endParaRPr lang="en-US" sz="2000" b="1" i="1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Presented by: Shabir Ali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B090F91-3694-40B1-A8BA-0D20C3D65787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53068"/>
          </a:xfrm>
        </p:spPr>
        <p:txBody>
          <a:bodyPr/>
          <a:lstStyle/>
          <a:p>
            <a:r>
              <a:rPr lang="en-US" dirty="0"/>
              <a:t>STAR Topology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00200"/>
            <a:ext cx="3657600" cy="241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 descr="net018.gif (1696 bytes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318535"/>
            <a:ext cx="36576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5040351" y="4013734"/>
            <a:ext cx="2955073" cy="342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Point to Point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sz="2000" dirty="0"/>
              <a:t>Star topologies are normally implemented using </a:t>
            </a:r>
            <a:r>
              <a:rPr lang="en-US" sz="2000" dirty="0">
                <a:solidFill>
                  <a:srgbClr val="FF0000"/>
                </a:solidFill>
              </a:rPr>
              <a:t>twisted pair</a:t>
            </a:r>
            <a:r>
              <a:rPr lang="en-US" sz="2000" dirty="0"/>
              <a:t> cable, specifically unshielded twisted pair (UTP).</a:t>
            </a:r>
          </a:p>
          <a:p>
            <a:pPr algn="just"/>
            <a:r>
              <a:rPr lang="en-US" sz="2000" dirty="0"/>
              <a:t>Star topologies are </a:t>
            </a:r>
            <a:r>
              <a:rPr lang="en-US" sz="2000" dirty="0">
                <a:solidFill>
                  <a:srgbClr val="FF0000"/>
                </a:solidFill>
              </a:rPr>
              <a:t>more expensive</a:t>
            </a:r>
            <a:r>
              <a:rPr lang="en-US" sz="2000" dirty="0"/>
              <a:t> to install than bus networks, because there are several </a:t>
            </a:r>
            <a:r>
              <a:rPr lang="en-US" sz="2000" dirty="0">
                <a:solidFill>
                  <a:srgbClr val="FF0000"/>
                </a:solidFill>
              </a:rPr>
              <a:t>more cables</a:t>
            </a:r>
            <a:r>
              <a:rPr lang="en-US" sz="2000" dirty="0"/>
              <a:t> that need to be installed, plus the cost of the hubs that are needed.</a:t>
            </a:r>
          </a:p>
          <a:p>
            <a:pPr algn="just"/>
            <a:r>
              <a:rPr lang="en-US" sz="2000" u="sng" dirty="0">
                <a:solidFill>
                  <a:srgbClr val="0070C0"/>
                </a:solidFill>
              </a:rPr>
              <a:t>‘n’ cables are required for ‘n+1’ 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799" y="1600200"/>
            <a:ext cx="4435475" cy="46482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rgbClr val="0070C0"/>
                </a:solidFill>
              </a:rPr>
              <a:t>Advantages of star topology: </a:t>
            </a:r>
          </a:p>
          <a:p>
            <a:pPr lvl="1" eaLnBrk="1" hangingPunct="1"/>
            <a:r>
              <a:rPr lang="en-US" sz="2000" dirty="0">
                <a:ea typeface="+mn-ea"/>
                <a:cs typeface="+mn-cs"/>
              </a:rPr>
              <a:t>Easy to add new stations </a:t>
            </a:r>
          </a:p>
          <a:p>
            <a:pPr lvl="1" eaLnBrk="1" hangingPunct="1"/>
            <a:r>
              <a:rPr lang="en-US" sz="2000" dirty="0">
                <a:ea typeface="+mn-ea"/>
                <a:cs typeface="+mn-cs"/>
              </a:rPr>
              <a:t>Easy to monitor and troubleshoot </a:t>
            </a:r>
          </a:p>
          <a:p>
            <a:pPr lvl="1" eaLnBrk="1" hangingPunct="1"/>
            <a:r>
              <a:rPr lang="en-US" sz="2000" dirty="0">
                <a:ea typeface="+mn-ea"/>
                <a:cs typeface="+mn-cs"/>
              </a:rPr>
              <a:t>Failure of one station does not affect the whole system</a:t>
            </a:r>
          </a:p>
          <a:p>
            <a:pPr lvl="1" eaLnBrk="1" hangingPunct="1"/>
            <a:endParaRPr lang="en-US" sz="2000" dirty="0">
              <a:ea typeface="+mn-ea"/>
              <a:cs typeface="+mn-cs"/>
            </a:endParaRPr>
          </a:p>
          <a:p>
            <a:pPr marL="341313" lvl="1" eaLnBrk="1" hangingPunct="1">
              <a:buFont typeface="Wingdings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  <a:ea typeface="+mn-ea"/>
                <a:cs typeface="+mn-cs"/>
              </a:rPr>
              <a:t>Disadvantages of star topology: </a:t>
            </a:r>
          </a:p>
          <a:p>
            <a:pPr lvl="1" eaLnBrk="1" hangingPunct="1"/>
            <a:r>
              <a:rPr lang="en-US" sz="2000" dirty="0">
                <a:ea typeface="+mn-ea"/>
                <a:cs typeface="+mn-cs"/>
              </a:rPr>
              <a:t>Failure of hub cripples attached stations </a:t>
            </a:r>
          </a:p>
          <a:p>
            <a:pPr lvl="1" eaLnBrk="1" hangingPunct="1"/>
            <a:r>
              <a:rPr lang="en-US" sz="2000" dirty="0">
                <a:ea typeface="+mn-ea"/>
                <a:cs typeface="+mn-cs"/>
              </a:rPr>
              <a:t>More cable required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Presented by: Shabir Ali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B090F91-3694-40B1-A8BA-0D20C3D65787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sz="2000" dirty="0">
                <a:solidFill>
                  <a:srgbClr val="FF0000"/>
                </a:solidFill>
              </a:rPr>
              <a:t>Simplest logical topology </a:t>
            </a:r>
            <a:r>
              <a:rPr lang="en-US" sz="2000" dirty="0"/>
              <a:t>in terms of data flow, but it is the </a:t>
            </a:r>
            <a:r>
              <a:rPr lang="en-US" sz="2000" dirty="0">
                <a:solidFill>
                  <a:srgbClr val="FF0000"/>
                </a:solidFill>
              </a:rPr>
              <a:t>most complex in terms of physical design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In this physical topology, </a:t>
            </a:r>
            <a:r>
              <a:rPr lang="en-US" sz="2000" dirty="0">
                <a:solidFill>
                  <a:srgbClr val="FF0000"/>
                </a:solidFill>
              </a:rPr>
              <a:t>each device is connected to every other device </a:t>
            </a:r>
          </a:p>
          <a:p>
            <a:pPr algn="just"/>
            <a:r>
              <a:rPr lang="en-US" sz="2000" dirty="0"/>
              <a:t>Very rare topology</a:t>
            </a:r>
          </a:p>
          <a:p>
            <a:pPr algn="just"/>
            <a:r>
              <a:rPr lang="en-US" sz="2000" dirty="0"/>
              <a:t>For ‘n’ devices n(n-1)/2 cables required</a:t>
            </a:r>
          </a:p>
          <a:p>
            <a:pPr algn="just"/>
            <a:r>
              <a:rPr lang="en-US" sz="2000" dirty="0"/>
              <a:t>The only advantage is </a:t>
            </a:r>
            <a:r>
              <a:rPr lang="en-US" sz="2000" dirty="0">
                <a:solidFill>
                  <a:srgbClr val="FF0000"/>
                </a:solidFill>
              </a:rPr>
              <a:t>high fault tolerance.</a:t>
            </a:r>
          </a:p>
          <a:p>
            <a:pPr algn="just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Presented by: Shabir Ali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B090F91-3694-40B1-A8BA-0D20C3D65787}" type="slidenum">
              <a:rPr lang="en-US" altLang="zh-TW" smtClean="0"/>
              <a:pPr/>
              <a:t>14</a:t>
            </a:fld>
            <a:endParaRPr lang="en-US" altLang="zh-TW"/>
          </a:p>
        </p:txBody>
      </p:sp>
      <p:pic>
        <p:nvPicPr>
          <p:cNvPr id="4104" name="Picture 8" descr="Network Topology: 6 Network Topologies Explained [Including Diagrams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3626" y="1676400"/>
            <a:ext cx="369134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239000" cy="2590799"/>
          </a:xfrm>
        </p:spPr>
        <p:txBody>
          <a:bodyPr>
            <a:noAutofit/>
          </a:bodyPr>
          <a:lstStyle/>
          <a:p>
            <a:r>
              <a:rPr lang="en-US" sz="3200" b="1" dirty="0"/>
              <a:t>Thank You</a:t>
            </a:r>
          </a:p>
          <a:p>
            <a:r>
              <a:rPr lang="en-US" sz="3200" b="1" dirty="0"/>
              <a:t>Discussion &amp; Doubt session will be in lecture.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Delivered By</a:t>
            </a:r>
            <a:r>
              <a:rPr lang="en-US" sz="2400" b="1">
                <a:solidFill>
                  <a:srgbClr val="FF0000"/>
                </a:solidFill>
              </a:rPr>
              <a:t>: Shabir Ali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4419600"/>
            <a:ext cx="4724400" cy="167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Important terms to keep in mind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Categories of Network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Simplex, Half Duplex and Duplex network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Bus, Ring, Star, Mesh topology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2E94462-DEA6-4A4B-BE12-445612AF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53EF32-15DA-4EE5-9F6D-EE65C272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3BD-94D7-48AF-A1CD-1F2179B0D9F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Text and Reference Books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Text Books: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Fourouzan B. A. (2004), “Data Communication and Networking”, 4th Edition, McGraw-Hill.</a:t>
            </a:r>
          </a:p>
          <a:p>
            <a:pPr algn="just"/>
            <a:endParaRPr lang="en-US" sz="2400" dirty="0"/>
          </a:p>
          <a:p>
            <a:pPr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References: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Kurose, J. F. and Ross K. W. (2005), “Computer Networking: A Top-Down Approach Featuring the Internet”, 3rd Edition, Addison-Wesley.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A. S. Tanenbaum (2006), “Computer Networks”, 2nd Edition, Prentice Hall India.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7818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Lecture Presented by: Shabir Ali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E372C9-EFDD-444C-9758-CB7239D9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3BD-94D7-48AF-A1CD-1F2179B0D9F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Previous discussed topics</a:t>
            </a:r>
            <a:r>
              <a:rPr lang="en-US" dirty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Communication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Network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Point to Point Connection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Multipoint Connection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Now we will discuss</a:t>
            </a:r>
            <a:r>
              <a:rPr lang="en-US" dirty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Categories of Network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Simplex, Half Duplex, Full Duplex Network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Topology : Bus, Star, Ring, Mesh, Hybrid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150CC20-48BF-416B-BCB3-1B0F7CDB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E6D156-9462-4E50-9DEE-A2EAA551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3BD-94D7-48AF-A1CD-1F2179B0D9F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none" dirty="0"/>
              <a:t>So, </a:t>
            </a:r>
            <a:r>
              <a:rPr lang="en-US" sz="3600" dirty="0"/>
              <a:t>How many Kinds of Network</a:t>
            </a:r>
            <a:r>
              <a:rPr lang="en-US" sz="3600" u="none" dirty="0"/>
              <a:t>??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85" y="1600200"/>
            <a:ext cx="4172414" cy="4648200"/>
          </a:xfrm>
        </p:spPr>
        <p:txBody>
          <a:bodyPr/>
          <a:lstStyle/>
          <a:p>
            <a:r>
              <a:rPr lang="en-US" sz="2000" dirty="0"/>
              <a:t>Based on </a:t>
            </a:r>
            <a:r>
              <a:rPr lang="en-US" sz="2000" dirty="0">
                <a:solidFill>
                  <a:srgbClr val="FF0000"/>
                </a:solidFill>
              </a:rPr>
              <a:t>Transmission Media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Based on </a:t>
            </a:r>
            <a:r>
              <a:rPr lang="en-US" sz="2000" dirty="0">
                <a:solidFill>
                  <a:srgbClr val="FF0000"/>
                </a:solidFill>
              </a:rPr>
              <a:t>Network Size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Based on </a:t>
            </a:r>
            <a:r>
              <a:rPr lang="en-US" sz="2000" dirty="0">
                <a:solidFill>
                  <a:srgbClr val="FF0000"/>
                </a:solidFill>
              </a:rPr>
              <a:t>Management Method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Based on </a:t>
            </a:r>
            <a:r>
              <a:rPr lang="en-US" sz="2000" dirty="0">
                <a:solidFill>
                  <a:srgbClr val="FF0000"/>
                </a:solidFill>
              </a:rPr>
              <a:t>topology (Connectivity)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Based on </a:t>
            </a:r>
            <a:r>
              <a:rPr lang="en-US" sz="2000" dirty="0">
                <a:solidFill>
                  <a:srgbClr val="FF0000"/>
                </a:solidFill>
              </a:rPr>
              <a:t>Data Flow Direction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799" y="1600200"/>
            <a:ext cx="4435476" cy="4648200"/>
          </a:xfrm>
        </p:spPr>
        <p:txBody>
          <a:bodyPr/>
          <a:lstStyle/>
          <a:p>
            <a:r>
              <a:rPr lang="en-US" sz="2000" dirty="0"/>
              <a:t>Wired (UTP, Coaxial, fiber optic) or Wireless (Air, Water)</a:t>
            </a:r>
          </a:p>
          <a:p>
            <a:endParaRPr lang="en-US" sz="2000" dirty="0"/>
          </a:p>
          <a:p>
            <a:r>
              <a:rPr lang="en-US" sz="2000" dirty="0"/>
              <a:t>LAN, MAN and WAN</a:t>
            </a:r>
          </a:p>
          <a:p>
            <a:endParaRPr lang="en-US" sz="2000" dirty="0"/>
          </a:p>
          <a:p>
            <a:r>
              <a:rPr lang="en-US" sz="2000" dirty="0"/>
              <a:t>Peer to Peer and Client Server</a:t>
            </a:r>
          </a:p>
          <a:p>
            <a:endParaRPr lang="en-US" sz="2000" dirty="0"/>
          </a:p>
          <a:p>
            <a:r>
              <a:rPr lang="en-US" sz="2000" dirty="0"/>
              <a:t>Bus, Star, Ring, Mesh, Hybrid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Simplex, Half Duplex, Full Duplex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1-</a:t>
            </a:r>
            <a:fld id="{8B090F91-3694-40B1-A8BA-0D20C3D65787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7818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Lecture Presented by: Shabir Ali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94227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Based on </a:t>
            </a:r>
            <a:r>
              <a:rPr lang="en-US" sz="2800" dirty="0">
                <a:solidFill>
                  <a:srgbClr val="FF0000"/>
                </a:solidFill>
              </a:rPr>
              <a:t>Data Flow Direction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780" y="1476375"/>
            <a:ext cx="4181708" cy="4772025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Simplex ( Always Unidirectional)</a:t>
            </a:r>
          </a:p>
          <a:p>
            <a:pPr algn="just"/>
            <a:r>
              <a:rPr lang="en-US" sz="1800" b="1" dirty="0"/>
              <a:t>One device permanent sender and other permanent receiver. </a:t>
            </a:r>
            <a:r>
              <a:rPr lang="en-US" sz="1800" dirty="0"/>
              <a:t>For example </a:t>
            </a:r>
            <a:r>
              <a:rPr lang="en-US" sz="1800" i="1" u="sng" dirty="0">
                <a:solidFill>
                  <a:srgbClr val="002060"/>
                </a:solidFill>
              </a:rPr>
              <a:t>Computer-Printer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i="1" u="sng" dirty="0">
                <a:solidFill>
                  <a:srgbClr val="002060"/>
                </a:solidFill>
              </a:rPr>
              <a:t>Computer-Speaker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Half Duplex ( Bidirectional but any particular time unidirectional)</a:t>
            </a:r>
          </a:p>
          <a:p>
            <a:pPr algn="just"/>
            <a:r>
              <a:rPr lang="en-US" sz="1800" b="1" dirty="0"/>
              <a:t>The role of devices may vary with respect to time [Both cannot be in same role at any time]. </a:t>
            </a:r>
            <a:r>
              <a:rPr lang="en-US" sz="1800" dirty="0"/>
              <a:t>For example </a:t>
            </a:r>
            <a:r>
              <a:rPr lang="en-US" sz="1800" i="1" u="sng" dirty="0">
                <a:solidFill>
                  <a:srgbClr val="002060"/>
                </a:solidFill>
              </a:rPr>
              <a:t>Walkie-Talkie</a:t>
            </a:r>
          </a:p>
          <a:p>
            <a:pPr algn="just"/>
            <a:r>
              <a:rPr lang="en-US" sz="2000" b="1" u="sng" dirty="0">
                <a:solidFill>
                  <a:srgbClr val="FF0000"/>
                </a:solidFill>
              </a:rPr>
              <a:t>Full Duplex or Duplex                        ( Bidirectional Always)</a:t>
            </a:r>
          </a:p>
          <a:p>
            <a:pPr algn="just"/>
            <a:r>
              <a:rPr lang="en-US" sz="2000" b="1" u="sng" dirty="0"/>
              <a:t>Both devices may or may not </a:t>
            </a:r>
            <a:r>
              <a:rPr lang="en-US" sz="1800" b="1" dirty="0"/>
              <a:t>be in the same role at any time. </a:t>
            </a:r>
            <a:r>
              <a:rPr lang="en-US" sz="1800" dirty="0"/>
              <a:t>For example </a:t>
            </a:r>
            <a:r>
              <a:rPr lang="en-US" sz="1800" i="1" u="sng" dirty="0">
                <a:solidFill>
                  <a:srgbClr val="002060"/>
                </a:solidFill>
              </a:rPr>
              <a:t>Telephone or Cellular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Presented by: Shabir Ali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1-</a:t>
            </a:r>
            <a:fld id="{8B090F91-3694-40B1-A8BA-0D20C3D65787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7576" y="1476375"/>
            <a:ext cx="41910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Based on </a:t>
            </a:r>
            <a:r>
              <a:rPr lang="en-US" sz="2800" dirty="0">
                <a:solidFill>
                  <a:srgbClr val="FF0000"/>
                </a:solidFill>
              </a:rPr>
              <a:t>Topology (Connectivity)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sz="2100" dirty="0"/>
              <a:t>A </a:t>
            </a:r>
            <a:r>
              <a:rPr lang="en-US" sz="2100" i="1" dirty="0"/>
              <a:t>topology </a:t>
            </a:r>
            <a:r>
              <a:rPr lang="en-US" sz="2100" dirty="0"/>
              <a:t>is a way of “laying out” the network. Topologies can be either physical or logical. </a:t>
            </a:r>
          </a:p>
          <a:p>
            <a:pPr>
              <a:lnSpc>
                <a:spcPct val="125000"/>
              </a:lnSpc>
            </a:pPr>
            <a:r>
              <a:rPr lang="en-US" sz="2100" i="1" dirty="0">
                <a:solidFill>
                  <a:srgbClr val="FF0000"/>
                </a:solidFill>
              </a:rPr>
              <a:t>Physical topologies </a:t>
            </a:r>
            <a:r>
              <a:rPr lang="en-US" sz="2100" dirty="0"/>
              <a:t>describe how the cables are run </a:t>
            </a:r>
            <a:r>
              <a:rPr lang="en-US" sz="2100" dirty="0">
                <a:solidFill>
                  <a:srgbClr val="0070C0"/>
                </a:solidFill>
              </a:rPr>
              <a:t>(Appearance)</a:t>
            </a:r>
          </a:p>
          <a:p>
            <a:pPr>
              <a:lnSpc>
                <a:spcPct val="125000"/>
              </a:lnSpc>
            </a:pPr>
            <a:r>
              <a:rPr lang="en-US" sz="2100" i="1" dirty="0">
                <a:solidFill>
                  <a:srgbClr val="FF0000"/>
                </a:solidFill>
              </a:rPr>
              <a:t>Logical topologies </a:t>
            </a:r>
            <a:r>
              <a:rPr lang="en-US" sz="2100" dirty="0"/>
              <a:t>describe how the network messages travel </a:t>
            </a:r>
            <a:r>
              <a:rPr lang="en-US" sz="2100" dirty="0">
                <a:solidFill>
                  <a:srgbClr val="0070C0"/>
                </a:solidFill>
              </a:rPr>
              <a:t>(Behavior)</a:t>
            </a:r>
          </a:p>
          <a:p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i="1" dirty="0">
                <a:solidFill>
                  <a:srgbClr val="FF0000"/>
                </a:solidFill>
              </a:rPr>
              <a:t>Physical topologies </a:t>
            </a:r>
          </a:p>
          <a:p>
            <a:pPr lvl="1"/>
            <a:r>
              <a:rPr lang="en-US" sz="2000" dirty="0"/>
              <a:t>Bus</a:t>
            </a:r>
          </a:p>
          <a:p>
            <a:pPr lvl="1"/>
            <a:r>
              <a:rPr lang="en-US" sz="2000" dirty="0"/>
              <a:t>Star</a:t>
            </a:r>
          </a:p>
          <a:p>
            <a:pPr lvl="1"/>
            <a:r>
              <a:rPr lang="en-US" sz="2000" dirty="0"/>
              <a:t>Ring</a:t>
            </a:r>
          </a:p>
          <a:p>
            <a:pPr lvl="1"/>
            <a:r>
              <a:rPr lang="en-US" sz="2000" dirty="0"/>
              <a:t>Mesh </a:t>
            </a:r>
          </a:p>
          <a:p>
            <a:pPr lvl="1"/>
            <a:r>
              <a:rPr lang="en-US" sz="2000" dirty="0"/>
              <a:t>Hybrid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Logical topologies </a:t>
            </a:r>
          </a:p>
          <a:p>
            <a:pPr lvl="1"/>
            <a:r>
              <a:rPr lang="en-US" sz="2000" dirty="0"/>
              <a:t>Bus- Ring</a:t>
            </a:r>
          </a:p>
          <a:p>
            <a:pPr lvl="1"/>
            <a:r>
              <a:rPr lang="en-US" sz="2000" dirty="0"/>
              <a:t>Star-Ring</a:t>
            </a:r>
          </a:p>
          <a:p>
            <a:pPr lvl="1"/>
            <a:r>
              <a:rPr lang="en-US" sz="2000" dirty="0"/>
              <a:t>Mesh-Ring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Presented by: Shabir Ali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B090F91-3694-40B1-A8BA-0D20C3D65787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7" name="Rounded Rectangle 6"/>
          <p:cNvSpPr/>
          <p:nvPr/>
        </p:nvSpPr>
        <p:spPr bwMode="auto">
          <a:xfrm>
            <a:off x="685800" y="1524000"/>
            <a:ext cx="7092176" cy="39642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Bus (can be both logical and physical)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Star (physical only)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Ring (can be both logical and physical)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Mesh (can be both logical and physical)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53068"/>
          </a:xfrm>
        </p:spPr>
        <p:txBody>
          <a:bodyPr/>
          <a:lstStyle/>
          <a:p>
            <a:r>
              <a:rPr lang="en-US" dirty="0"/>
              <a:t>BUS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176" y="1081668"/>
            <a:ext cx="4109224" cy="5166732"/>
          </a:xfrm>
        </p:spPr>
        <p:txBody>
          <a:bodyPr/>
          <a:lstStyle/>
          <a:p>
            <a:pPr algn="just"/>
            <a:r>
              <a:rPr lang="en-US" sz="1900" dirty="0"/>
              <a:t>A bus is the simplest physical topology. It consists of a </a:t>
            </a:r>
            <a:r>
              <a:rPr lang="en-US" sz="1900" dirty="0">
                <a:solidFill>
                  <a:srgbClr val="FF0000"/>
                </a:solidFill>
              </a:rPr>
              <a:t>single cable</a:t>
            </a:r>
            <a:r>
              <a:rPr lang="en-US" sz="1900" dirty="0"/>
              <a:t> that runs to every device.</a:t>
            </a:r>
          </a:p>
          <a:p>
            <a:pPr algn="just"/>
            <a:r>
              <a:rPr lang="en-US" sz="1900" dirty="0"/>
              <a:t>This topology uses the </a:t>
            </a:r>
            <a:r>
              <a:rPr lang="en-US" sz="1900" dirty="0">
                <a:solidFill>
                  <a:srgbClr val="FF0000"/>
                </a:solidFill>
              </a:rPr>
              <a:t>least amount of cabling</a:t>
            </a:r>
            <a:r>
              <a:rPr lang="en-US" sz="1900" dirty="0"/>
              <a:t>, but also covers the </a:t>
            </a:r>
            <a:r>
              <a:rPr lang="en-US" sz="1900" dirty="0">
                <a:solidFill>
                  <a:srgbClr val="FF0000"/>
                </a:solidFill>
              </a:rPr>
              <a:t>shortest amount of distance</a:t>
            </a:r>
            <a:r>
              <a:rPr lang="en-US" sz="1900" dirty="0"/>
              <a:t>. </a:t>
            </a:r>
          </a:p>
          <a:p>
            <a:pPr algn="just"/>
            <a:r>
              <a:rPr lang="en-US" sz="2000" dirty="0"/>
              <a:t>In a bus topology, signals are </a:t>
            </a:r>
            <a:r>
              <a:rPr lang="en-US" sz="2000" dirty="0">
                <a:solidFill>
                  <a:srgbClr val="FF0000"/>
                </a:solidFill>
              </a:rPr>
              <a:t>broadcast</a:t>
            </a:r>
            <a:r>
              <a:rPr lang="en-US" sz="2000" dirty="0"/>
              <a:t> to all stations</a:t>
            </a:r>
          </a:p>
          <a:p>
            <a:pPr algn="just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Presented by: Shabir Ali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B090F91-3694-40B1-A8BA-0D20C3D65787}" type="slidenum">
              <a:rPr lang="en-US" altLang="zh-TW" smtClean="0"/>
              <a:pPr/>
              <a:t>7</a:t>
            </a:fld>
            <a:endParaRPr lang="en-US" altLang="zh-TW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828800"/>
            <a:ext cx="4235605" cy="2224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0" name="Picture 2" descr="http://www.novell.com/info/primer/art/prim1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282069"/>
            <a:ext cx="4235605" cy="2575931"/>
          </a:xfrm>
          <a:prstGeom prst="rect">
            <a:avLst/>
          </a:prstGeom>
          <a:noFill/>
        </p:spPr>
      </p:pic>
      <p:sp>
        <p:nvSpPr>
          <p:cNvPr id="8" name="Cloud Callout 7"/>
          <p:cNvSpPr/>
          <p:nvPr/>
        </p:nvSpPr>
        <p:spPr bwMode="auto">
          <a:xfrm>
            <a:off x="6400800" y="-152400"/>
            <a:ext cx="3291468" cy="2090853"/>
          </a:xfrm>
          <a:prstGeom prst="cloud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When Signal is passed to all the station , it is termed as broadcast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33400" y="4248615"/>
            <a:ext cx="3492190" cy="17395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Then according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to broadcast, the packet must be received and accessed by all ??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No, Why ??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040351" y="3481968"/>
            <a:ext cx="2955073" cy="342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Multipoint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53068"/>
          </a:xfrm>
        </p:spPr>
        <p:txBody>
          <a:bodyPr/>
          <a:lstStyle/>
          <a:p>
            <a:r>
              <a:rPr lang="en-US" dirty="0"/>
              <a:t>BUS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176" y="1081668"/>
            <a:ext cx="4109224" cy="5166732"/>
          </a:xfrm>
        </p:spPr>
        <p:txBody>
          <a:bodyPr/>
          <a:lstStyle/>
          <a:p>
            <a:pPr algn="just"/>
            <a:r>
              <a:rPr lang="en-US" sz="1900" dirty="0"/>
              <a:t>Each computer </a:t>
            </a:r>
            <a:r>
              <a:rPr lang="en-US" sz="1900" dirty="0">
                <a:solidFill>
                  <a:srgbClr val="FF0000"/>
                </a:solidFill>
              </a:rPr>
              <a:t>checks</a:t>
            </a:r>
            <a:r>
              <a:rPr lang="en-US" sz="1900" dirty="0"/>
              <a:t> the address on the signal (data frame) as it passes along the bus. </a:t>
            </a:r>
          </a:p>
          <a:p>
            <a:pPr algn="just"/>
            <a:r>
              <a:rPr lang="en-US" sz="1900" dirty="0"/>
              <a:t>If the signal’s address </a:t>
            </a:r>
            <a:r>
              <a:rPr lang="en-US" sz="1900" dirty="0">
                <a:solidFill>
                  <a:srgbClr val="FF0000"/>
                </a:solidFill>
              </a:rPr>
              <a:t>matches</a:t>
            </a:r>
            <a:r>
              <a:rPr lang="en-US" sz="1900" dirty="0"/>
              <a:t> that of the computer, the computer accepts the signal. </a:t>
            </a:r>
          </a:p>
          <a:p>
            <a:pPr algn="just"/>
            <a:r>
              <a:rPr lang="en-US" sz="1900" dirty="0"/>
              <a:t>If the address </a:t>
            </a:r>
            <a:r>
              <a:rPr lang="en-US" sz="1900" dirty="0">
                <a:solidFill>
                  <a:srgbClr val="FF0000"/>
                </a:solidFill>
              </a:rPr>
              <a:t>doesn’t match</a:t>
            </a:r>
            <a:r>
              <a:rPr lang="en-US" sz="1900" dirty="0"/>
              <a:t>, the computer takes no action and the signal travels on down the bus.</a:t>
            </a:r>
          </a:p>
          <a:p>
            <a:pPr algn="just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Presented by: Shabir Ali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B090F91-3694-40B1-A8BA-0D20C3D65787}" type="slidenum">
              <a:rPr lang="en-US" altLang="zh-TW" smtClean="0"/>
              <a:pPr/>
              <a:t>8</a:t>
            </a:fld>
            <a:endParaRPr lang="en-US" altLang="zh-TW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799" y="1371600"/>
            <a:ext cx="4235605" cy="2224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0" name="Picture 2" descr="http://www.novell.com/info/primer/art/prim1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799" y="3824868"/>
            <a:ext cx="4235605" cy="257593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 bwMode="auto">
          <a:xfrm>
            <a:off x="5040351" y="3481968"/>
            <a:ext cx="2955073" cy="342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Multipoint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990" y="1600200"/>
            <a:ext cx="4127810" cy="4648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Advantages</a:t>
            </a:r>
          </a:p>
          <a:p>
            <a:r>
              <a:rPr lang="en-US" sz="2000" dirty="0"/>
              <a:t>Cheapest topology</a:t>
            </a:r>
          </a:p>
          <a:p>
            <a:r>
              <a:rPr lang="en-US" sz="2000" dirty="0"/>
              <a:t>Only 1 cable is associated with all devices.</a:t>
            </a:r>
          </a:p>
          <a:p>
            <a:r>
              <a:rPr lang="en-US" sz="2000" dirty="0"/>
              <a:t>Less complex network</a:t>
            </a:r>
          </a:p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sz="2000" dirty="0">
                <a:ea typeface="+mn-ea"/>
                <a:cs typeface="+mn-cs"/>
              </a:rPr>
              <a:t>Failure of one station does not affect others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799" y="1600200"/>
            <a:ext cx="4057185" cy="4648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Disadvantages</a:t>
            </a:r>
          </a:p>
          <a:p>
            <a:r>
              <a:rPr lang="en-US" sz="2000" dirty="0"/>
              <a:t>If main cable breaks, the whole system shuts.</a:t>
            </a:r>
          </a:p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sz="2000" dirty="0">
                <a:ea typeface="+mn-ea"/>
                <a:cs typeface="+mn-cs"/>
              </a:rPr>
              <a:t>Limited cable length and number of stations </a:t>
            </a:r>
          </a:p>
          <a:p>
            <a:r>
              <a:rPr lang="en-US" sz="2000" dirty="0"/>
              <a:t>Only one device can transmit (send) data (signal) at any time.</a:t>
            </a: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Presented by: Shabir Ali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B090F91-3694-40B1-A8BA-0D20C3D65787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53068"/>
          </a:xfrm>
        </p:spPr>
        <p:txBody>
          <a:bodyPr/>
          <a:lstStyle/>
          <a:p>
            <a:r>
              <a:rPr lang="en-US" dirty="0"/>
              <a:t>BUS Topology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1157</Words>
  <Application>Microsoft Office PowerPoint</Application>
  <PresentationFormat>On-screen Show (4:3)</PresentationFormat>
  <Paragraphs>168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COMPUTER NETWORKS (BCSC 0008)</vt:lpstr>
      <vt:lpstr> Text and Reference Books </vt:lpstr>
      <vt:lpstr>Slide 3</vt:lpstr>
      <vt:lpstr>So, How many Kinds of Network??</vt:lpstr>
      <vt:lpstr>Based on Data Flow Direction </vt:lpstr>
      <vt:lpstr>Based on Topology (Connectivity) </vt:lpstr>
      <vt:lpstr>BUS Topology</vt:lpstr>
      <vt:lpstr>BUS Topology</vt:lpstr>
      <vt:lpstr>BUS Topology</vt:lpstr>
      <vt:lpstr>RING Topology</vt:lpstr>
      <vt:lpstr>RING Topology</vt:lpstr>
      <vt:lpstr>STAR Topology</vt:lpstr>
      <vt:lpstr>STAR Topology</vt:lpstr>
      <vt:lpstr>MESH Topology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(BCSC 0008)</dc:title>
  <dc:creator>Windows User</dc:creator>
  <cp:lastModifiedBy>admin</cp:lastModifiedBy>
  <cp:revision>19</cp:revision>
  <dcterms:created xsi:type="dcterms:W3CDTF">2020-06-29T04:30:20Z</dcterms:created>
  <dcterms:modified xsi:type="dcterms:W3CDTF">2021-09-26T07:21:24Z</dcterms:modified>
</cp:coreProperties>
</file>