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6"/>
  </p:notesMasterIdLst>
  <p:handoutMasterIdLst>
    <p:handoutMasterId r:id="rId37"/>
  </p:handoutMasterIdLst>
  <p:sldIdLst>
    <p:sldId id="288" r:id="rId4"/>
    <p:sldId id="256" r:id="rId5"/>
    <p:sldId id="257" r:id="rId6"/>
    <p:sldId id="258" r:id="rId7"/>
    <p:sldId id="259" r:id="rId8"/>
    <p:sldId id="260" r:id="rId9"/>
    <p:sldId id="261" r:id="rId10"/>
    <p:sldId id="77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774" r:id="rId21"/>
    <p:sldId id="273" r:id="rId22"/>
    <p:sldId id="274" r:id="rId23"/>
    <p:sldId id="275" r:id="rId24"/>
    <p:sldId id="276" r:id="rId25"/>
    <p:sldId id="277" r:id="rId26"/>
    <p:sldId id="278" r:id="rId27"/>
    <p:sldId id="775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42E4DA-6CCF-4227-80B1-F9717BF482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84997-1440-4535-8ACB-52C54EB1A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05DE3-C5E7-4CED-B654-CB6C6D10B8D3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9477D-DE16-44B9-84F3-DE7A780484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62EF3-5B3B-427C-82E7-33965B8089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ACAA2-FB71-4A45-8A97-FFABF7A9F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069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014EE-067D-404E-AA1E-C33FEE70CD0A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8D259-575E-462C-AFA5-7A14D8027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5898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C5DA2A-3D8B-44D1-BAEC-E902222595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F7F6C-0143-46FB-9A2F-7BBE60AF445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96002" name="Rectangle 2">
            <a:extLst>
              <a:ext uri="{FF2B5EF4-FFF2-40B4-BE49-F238E27FC236}">
                <a16:creationId xmlns:a16="http://schemas.microsoft.com/office/drawing/2014/main" id="{0768D8FD-AE86-4DCF-BE9B-53369C529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6003" name="Rectangle 3">
            <a:extLst>
              <a:ext uri="{FF2B5EF4-FFF2-40B4-BE49-F238E27FC236}">
                <a16:creationId xmlns:a16="http://schemas.microsoft.com/office/drawing/2014/main" id="{29B86DDE-CFAF-41F5-B8FD-528374CA0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2F85262-D9A7-4E7B-B4B2-64F5D711E5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1A3A6-4557-4F36-B96B-3B5E9BC55E8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07266" name="Rectangle 2">
            <a:extLst>
              <a:ext uri="{FF2B5EF4-FFF2-40B4-BE49-F238E27FC236}">
                <a16:creationId xmlns:a16="http://schemas.microsoft.com/office/drawing/2014/main" id="{DF7CC7C5-90F3-456A-B9DB-FD8B4E9EC8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>
            <a:extLst>
              <a:ext uri="{FF2B5EF4-FFF2-40B4-BE49-F238E27FC236}">
                <a16:creationId xmlns:a16="http://schemas.microsoft.com/office/drawing/2014/main" id="{B9B92785-20EC-4399-955C-A232FE9A8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037B5D5-C3A3-48C4-AD11-6279072B65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6F2DA-0BBB-4450-AFAE-DE094CC0CFB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14434" name="Rectangle 2">
            <a:extLst>
              <a:ext uri="{FF2B5EF4-FFF2-40B4-BE49-F238E27FC236}">
                <a16:creationId xmlns:a16="http://schemas.microsoft.com/office/drawing/2014/main" id="{227342E0-69BB-4869-AA39-BD8912E9CF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>
            <a:extLst>
              <a:ext uri="{FF2B5EF4-FFF2-40B4-BE49-F238E27FC236}">
                <a16:creationId xmlns:a16="http://schemas.microsoft.com/office/drawing/2014/main" id="{23C129E3-572A-4A23-8BBD-3B87A00BA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6966-035F-45EC-8FD4-DB35697972EC}" type="datetime1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3BD-94D7-48AF-A1CD-1F2179B0D9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31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</a:pPr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</a:pPr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</a:pPr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</a:pPr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</a:pPr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</a:pPr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333399"/>
              </a:solidFill>
              <a:latin typeface="Tahoma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Num"/>
          </p:nvPr>
        </p:nvSpPr>
        <p:spPr>
          <a:xfrm>
            <a:off x="0" y="6400800"/>
            <a:ext cx="190512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>
                <a:solidFill>
                  <a:srgbClr val="1C1C1C"/>
                </a:solidFill>
                <a:latin typeface="Arial"/>
              </a:rPr>
              <a:t>7.</a:t>
            </a:r>
            <a:fld id="{32621CB2-06E1-48B2-A00B-ED6F90267C9E}" type="slidenum">
              <a:rPr lang="en-IN" sz="2000" b="1" strike="noStrike" spc="-1">
                <a:solidFill>
                  <a:srgbClr val="1C1C1C"/>
                </a:solidFill>
                <a:latin typeface="Arial"/>
              </a:rPr>
              <a:t>‹#›</a:t>
            </a:fld>
            <a:endParaRPr lang="en-IN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4400" b="0" strike="noStrike" spc="-1">
                <a:solidFill>
                  <a:srgbClr val="333399"/>
                </a:solidFill>
                <a:latin typeface="Tahoma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3200" b="0" strike="noStrike" spc="-1">
                <a:solidFill>
                  <a:srgbClr val="000000"/>
                </a:solidFill>
                <a:latin typeface="Tahoma"/>
              </a:rPr>
              <a:t>Click to edit the outline text format</a:t>
            </a:r>
          </a:p>
          <a:p>
            <a:pPr marL="742680" lvl="1" indent="-285480">
              <a:spcBef>
                <a:spcPts val="697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IN" sz="2800" b="0" strike="noStrike" spc="-1">
                <a:solidFill>
                  <a:srgbClr val="000000"/>
                </a:solidFill>
                <a:latin typeface="Tahoma"/>
              </a:rPr>
              <a:t>Second Outline Level</a:t>
            </a:r>
          </a:p>
          <a:p>
            <a:pPr marL="1143000" lvl="2" indent="-228600">
              <a:spcBef>
                <a:spcPts val="598"/>
              </a:spcBef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IN" sz="2400" b="0" strike="noStrike" spc="-1">
                <a:solidFill>
                  <a:srgbClr val="000000"/>
                </a:solidFill>
                <a:latin typeface="Tahoma"/>
              </a:rPr>
              <a:t>Third Outline Level</a:t>
            </a:r>
          </a:p>
          <a:p>
            <a:pPr marL="1600200" lvl="3" indent="-228600">
              <a:spcBef>
                <a:spcPts val="499"/>
              </a:spcBef>
              <a:buClr>
                <a:srgbClr val="FFCF01"/>
              </a:buClr>
              <a:buSzPct val="55000"/>
              <a:buFont typeface="Wingdings" charset="2"/>
              <a:buChar char=""/>
            </a:pPr>
            <a:r>
              <a:rPr lang="en-IN" sz="2000" b="0" strike="noStrike" spc="-1">
                <a:solidFill>
                  <a:srgbClr val="000000"/>
                </a:solidFill>
                <a:latin typeface="Tahoma"/>
              </a:rPr>
              <a:t>Fourth Outline Level</a:t>
            </a:r>
          </a:p>
          <a:p>
            <a:pPr marL="2057400" lvl="4" indent="-228600">
              <a:spcBef>
                <a:spcPts val="499"/>
              </a:spcBef>
              <a:buClr>
                <a:srgbClr val="00E4A8"/>
              </a:buClr>
              <a:buSzPct val="50000"/>
              <a:buFont typeface="Wingdings" charset="2"/>
              <a:buChar char=""/>
            </a:pPr>
            <a:r>
              <a:rPr lang="en-IN" sz="2000" b="0" strike="noStrike" spc="-1">
                <a:solidFill>
                  <a:srgbClr val="000000"/>
                </a:solidFill>
                <a:latin typeface="Tahoma"/>
              </a:rPr>
              <a:t>Fifth Outline Level</a:t>
            </a:r>
          </a:p>
          <a:p>
            <a:pPr marL="2057400" lvl="5" indent="-228600">
              <a:spcBef>
                <a:spcPts val="499"/>
              </a:spcBef>
              <a:buClr>
                <a:srgbClr val="00E4A8"/>
              </a:buClr>
              <a:buSzPct val="50000"/>
              <a:buFont typeface="Wingdings" charset="2"/>
              <a:buChar char=""/>
            </a:pPr>
            <a:r>
              <a:rPr lang="en-IN" sz="2000" b="0" strike="noStrike" spc="-1">
                <a:solidFill>
                  <a:srgbClr val="000000"/>
                </a:solidFill>
                <a:latin typeface="Tahoma"/>
              </a:rPr>
              <a:t>Sixth Outline Level</a:t>
            </a:r>
          </a:p>
          <a:p>
            <a:pPr marL="2057400" lvl="6" indent="-228600">
              <a:spcBef>
                <a:spcPts val="499"/>
              </a:spcBef>
              <a:buClr>
                <a:srgbClr val="00E4A8"/>
              </a:buClr>
              <a:buSzPct val="50000"/>
              <a:buFont typeface="Wingdings" charset="2"/>
              <a:buChar char=""/>
            </a:pPr>
            <a:r>
              <a:rPr lang="en-IN" sz="2000" b="0" strike="noStrike" spc="-1">
                <a:solidFill>
                  <a:srgbClr val="000000"/>
                </a:solidFill>
                <a:latin typeface="Tahom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1"/>
          <p:cNvGrpSpPr/>
          <p:nvPr/>
        </p:nvGrpSpPr>
        <p:grpSpPr>
          <a:xfrm>
            <a:off x="0" y="2438280"/>
            <a:ext cx="9009000" cy="1052640"/>
            <a:chOff x="0" y="2438280"/>
            <a:chExt cx="9009000" cy="1052640"/>
          </a:xfrm>
        </p:grpSpPr>
        <p:grpSp>
          <p:nvGrpSpPr>
            <p:cNvPr id="40" name="Group 2"/>
            <p:cNvGrpSpPr/>
            <p:nvPr/>
          </p:nvGrpSpPr>
          <p:grpSpPr>
            <a:xfrm>
              <a:off x="290520" y="2546280"/>
              <a:ext cx="711360" cy="474840"/>
              <a:chOff x="290520" y="2546280"/>
              <a:chExt cx="711360" cy="474840"/>
            </a:xfrm>
          </p:grpSpPr>
          <p:sp>
            <p:nvSpPr>
              <p:cNvPr id="41" name="CustomShape 3"/>
              <p:cNvSpPr/>
              <p:nvPr/>
            </p:nvSpPr>
            <p:spPr>
              <a:xfrm>
                <a:off x="290520" y="2546280"/>
                <a:ext cx="437400" cy="47484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" name="CustomShape 4"/>
              <p:cNvSpPr/>
              <p:nvPr/>
            </p:nvSpPr>
            <p:spPr>
              <a:xfrm>
                <a:off x="673560" y="2546280"/>
                <a:ext cx="328320" cy="47484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3" name="Group 5"/>
            <p:cNvGrpSpPr/>
            <p:nvPr/>
          </p:nvGrpSpPr>
          <p:grpSpPr>
            <a:xfrm>
              <a:off x="414360" y="2968560"/>
              <a:ext cx="737640" cy="474840"/>
              <a:chOff x="414360" y="2968560"/>
              <a:chExt cx="737640" cy="474840"/>
            </a:xfrm>
          </p:grpSpPr>
          <p:sp>
            <p:nvSpPr>
              <p:cNvPr id="44" name="CustomShape 6"/>
              <p:cNvSpPr/>
              <p:nvPr/>
            </p:nvSpPr>
            <p:spPr>
              <a:xfrm>
                <a:off x="414360" y="2968560"/>
                <a:ext cx="421560" cy="47484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" name="CustomShape 7"/>
              <p:cNvSpPr/>
              <p:nvPr/>
            </p:nvSpPr>
            <p:spPr>
              <a:xfrm>
                <a:off x="783000" y="2968560"/>
                <a:ext cx="369000" cy="47484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6" name="CustomShape 8"/>
            <p:cNvSpPr/>
            <p:nvPr/>
          </p:nvSpPr>
          <p:spPr>
            <a:xfrm>
              <a:off x="0" y="2895480"/>
              <a:ext cx="560520" cy="42228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9"/>
            <p:cNvSpPr/>
            <p:nvPr/>
          </p:nvSpPr>
          <p:spPr>
            <a:xfrm>
              <a:off x="635040" y="2438280"/>
              <a:ext cx="31680" cy="105264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10"/>
            <p:cNvSpPr/>
            <p:nvPr/>
          </p:nvSpPr>
          <p:spPr>
            <a:xfrm flipV="1">
              <a:off x="316080" y="3260520"/>
              <a:ext cx="8692920" cy="55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" name="PlaceHolder 11"/>
          <p:cNvSpPr>
            <a:spLocks noGrp="1"/>
          </p:cNvSpPr>
          <p:nvPr>
            <p:ph type="title"/>
          </p:nvPr>
        </p:nvSpPr>
        <p:spPr>
          <a:xfrm>
            <a:off x="990720" y="1676160"/>
            <a:ext cx="7772400" cy="1461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r>
              <a:rPr lang="en-IN" sz="4400" b="0" strike="noStrike" spc="-1">
                <a:solidFill>
                  <a:srgbClr val="333399"/>
                </a:solidFill>
                <a:latin typeface="Tahoma"/>
              </a:rPr>
              <a:t>Click to edit the title text format</a:t>
            </a:r>
          </a:p>
        </p:txBody>
      </p:sp>
      <p:sp>
        <p:nvSpPr>
          <p:cNvPr id="50" name="PlaceHolder 12"/>
          <p:cNvSpPr>
            <a:spLocks noGrp="1"/>
          </p:cNvSpPr>
          <p:nvPr>
            <p:ph type="dt"/>
          </p:nvPr>
        </p:nvSpPr>
        <p:spPr>
          <a:xfrm>
            <a:off x="990360" y="6248520"/>
            <a:ext cx="190476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1C1C1C"/>
                </a:solidFill>
                <a:latin typeface="Tahoma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13"/>
          <p:cNvSpPr>
            <a:spLocks noGrp="1"/>
          </p:cNvSpPr>
          <p:nvPr>
            <p:ph type="ftr"/>
          </p:nvPr>
        </p:nvSpPr>
        <p:spPr>
          <a:xfrm>
            <a:off x="3428640" y="6248520"/>
            <a:ext cx="289548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1C1C1C"/>
                </a:solidFill>
                <a:latin typeface="Tahoma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14"/>
          <p:cNvSpPr>
            <a:spLocks noGrp="1"/>
          </p:cNvSpPr>
          <p:nvPr>
            <p:ph type="sldNum"/>
          </p:nvPr>
        </p:nvSpPr>
        <p:spPr>
          <a:xfrm>
            <a:off x="6858000" y="6248520"/>
            <a:ext cx="190512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E117376D-7F31-4207-B03B-0BBBE2C56DB5}" type="slidenum">
              <a:rPr lang="en-IN" sz="1400" b="0" strike="noStrike" spc="-1">
                <a:solidFill>
                  <a:srgbClr val="1C1C1C"/>
                </a:solidFill>
                <a:latin typeface="Tahoma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0" y="6553080"/>
            <a:ext cx="220968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</a:pPr>
            <a:r>
              <a:rPr lang="en-IN" sz="1400" b="0" strike="noStrike" spc="-1">
                <a:solidFill>
                  <a:srgbClr val="000000"/>
                </a:solidFill>
                <a:latin typeface="McGrawHill-Italic"/>
              </a:rPr>
              <a:t>McGraw-Hill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4572000" y="6553080"/>
            <a:ext cx="457200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buClr>
                <a:srgbClr val="000000"/>
              </a:buClr>
              <a:buFont typeface="McGrawHill-Italic"/>
              <a:buChar char="©"/>
            </a:pPr>
            <a:r>
              <a:rPr lang="en-IN" sz="1400" b="0" strike="noStrike" spc="-1">
                <a:solidFill>
                  <a:srgbClr val="000000"/>
                </a:solidFill>
                <a:latin typeface="McGrawHill-Italic"/>
              </a:rPr>
              <a:t>The McGraw-Hill Companies, Inc., 2000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120" y="228600"/>
            <a:ext cx="8153640" cy="9907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IN" sz="4400" b="0" strike="noStrike" spc="-1">
                <a:solidFill>
                  <a:srgbClr val="775F55"/>
                </a:solidFill>
                <a:latin typeface="Tw Cen MT"/>
              </a:rPr>
              <a:t>Click to edit the title text format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328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18960" indent="-318960">
              <a:spcBef>
                <a:spcPts val="697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IN" sz="2900" b="0" strike="noStrike" spc="-1">
                <a:solidFill>
                  <a:srgbClr val="000000"/>
                </a:solidFill>
                <a:latin typeface="Tw Cen MT"/>
              </a:rPr>
              <a:t>Click to edit the outline text format</a:t>
            </a:r>
          </a:p>
          <a:p>
            <a:pPr marL="639720" lvl="1" indent="-273240">
              <a:spcBef>
                <a:spcPts val="697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IN" sz="2900" b="0" strike="noStrike" spc="-1">
                <a:solidFill>
                  <a:srgbClr val="000000"/>
                </a:solidFill>
                <a:latin typeface="Tw Cen MT"/>
              </a:rPr>
              <a:t>Second Outline Level</a:t>
            </a:r>
          </a:p>
          <a:p>
            <a:pPr marL="914400" lvl="2" indent="-228600">
              <a:spcBef>
                <a:spcPts val="697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lang="en-IN" sz="2900" b="0" strike="noStrike" spc="-1">
                <a:solidFill>
                  <a:srgbClr val="000000"/>
                </a:solidFill>
                <a:latin typeface="Tw Cen MT"/>
              </a:rPr>
              <a:t>Third Outline Level</a:t>
            </a:r>
          </a:p>
          <a:p>
            <a:pPr marL="1371600" lvl="3" indent="-228600">
              <a:spcBef>
                <a:spcPts val="697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lang="en-IN" sz="2900" b="0" strike="noStrike" spc="-1">
                <a:solidFill>
                  <a:srgbClr val="000000"/>
                </a:solidFill>
                <a:latin typeface="Tw Cen MT"/>
              </a:rPr>
              <a:t>Fourth Outline Level</a:t>
            </a:r>
          </a:p>
          <a:p>
            <a:pPr marL="1828800" lvl="4" indent="-228600">
              <a:spcBef>
                <a:spcPts val="697"/>
              </a:spcBef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lang="en-IN" sz="2900" b="0" strike="noStrike" spc="-1">
                <a:solidFill>
                  <a:srgbClr val="000000"/>
                </a:solidFill>
                <a:latin typeface="Tw Cen MT"/>
              </a:rPr>
              <a:t>Fifth Outline Level</a:t>
            </a:r>
          </a:p>
          <a:p>
            <a:pPr marL="1828800" lvl="5" indent="-228600">
              <a:spcBef>
                <a:spcPts val="697"/>
              </a:spcBef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lang="en-IN" sz="2900" b="0" strike="noStrike" spc="-1">
                <a:solidFill>
                  <a:srgbClr val="000000"/>
                </a:solidFill>
                <a:latin typeface="Tw Cen MT"/>
              </a:rPr>
              <a:t>Sixth Outline Level</a:t>
            </a:r>
          </a:p>
          <a:p>
            <a:pPr marL="1828800" lvl="6" indent="-228600">
              <a:spcBef>
                <a:spcPts val="697"/>
              </a:spcBef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lang="en-IN" sz="2900" b="0" strike="noStrike" spc="-1">
                <a:solidFill>
                  <a:srgbClr val="000000"/>
                </a:solidFill>
                <a:latin typeface="Tw Cen MT"/>
              </a:rPr>
              <a:t>Seventh Outline Level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dt"/>
          </p:nvPr>
        </p:nvSpPr>
        <p:spPr>
          <a:xfrm>
            <a:off x="6095520" y="6248520"/>
            <a:ext cx="266724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fld id="{7E38FAC0-02D3-44F0-881A-A471A4F45B73}" type="datetime">
              <a:rPr lang="en-US" sz="1400" b="0" strike="noStrike" spc="-1">
                <a:solidFill>
                  <a:srgbClr val="775F55"/>
                </a:solidFill>
                <a:latin typeface="Times New Roman"/>
              </a:rPr>
              <a:t>2/8/2021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ftr"/>
          </p:nvPr>
        </p:nvSpPr>
        <p:spPr>
          <a:xfrm>
            <a:off x="609480" y="6248520"/>
            <a:ext cx="542160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/>
            <a:r>
              <a:rPr lang="en-US" sz="1400" b="0" strike="noStrike" spc="-1">
                <a:solidFill>
                  <a:srgbClr val="775F55"/>
                </a:solidFill>
                <a:latin typeface="Times New Roman"/>
              </a:rPr>
              <a:t>Computer Networks, Fifth Edition by Andrew Tanenbaum and David Wetherall, © Pearson Education-Prentice Hall, 2011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1235160"/>
            <a:ext cx="9144000" cy="318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6"/>
          <p:cNvSpPr/>
          <p:nvPr/>
        </p:nvSpPr>
        <p:spPr>
          <a:xfrm>
            <a:off x="0" y="1279440"/>
            <a:ext cx="533520" cy="228600"/>
          </a:xfrm>
          <a:prstGeom prst="rect">
            <a:avLst/>
          </a:prstGeom>
          <a:solidFill>
            <a:srgbClr val="DD80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7"/>
          <p:cNvSpPr/>
          <p:nvPr/>
        </p:nvSpPr>
        <p:spPr>
          <a:xfrm>
            <a:off x="590400" y="1279440"/>
            <a:ext cx="8553600" cy="228600"/>
          </a:xfrm>
          <a:prstGeom prst="rect">
            <a:avLst/>
          </a:prstGeom>
          <a:solidFill>
            <a:srgbClr val="94B6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PlaceHolder 8"/>
          <p:cNvSpPr>
            <a:spLocks noGrp="1"/>
          </p:cNvSpPr>
          <p:nvPr>
            <p:ph type="sldNum"/>
          </p:nvPr>
        </p:nvSpPr>
        <p:spPr>
          <a:xfrm>
            <a:off x="0" y="1271160"/>
            <a:ext cx="533520" cy="2444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/>
            <a:fld id="{B213A076-52B1-4382-9379-86BACF80FC14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00"/>
            <a:ext cx="7772400" cy="1676400"/>
          </a:xfrm>
        </p:spPr>
        <p:txBody>
          <a:bodyPr>
            <a:normAutofit/>
          </a:bodyPr>
          <a:lstStyle/>
          <a:p>
            <a:pPr algn="ctr"/>
            <a:r>
              <a:rPr lang="en-US" b="1" u="none" dirty="0"/>
              <a:t>COMPUTER NETWORKS</a:t>
            </a:r>
            <a:br>
              <a:rPr lang="en-US" b="1" u="none" dirty="0"/>
            </a:br>
            <a:r>
              <a:rPr lang="en-US" b="1" u="none" dirty="0"/>
              <a:t>(</a:t>
            </a:r>
            <a:r>
              <a:rPr lang="en-US" b="1" dirty="0"/>
              <a:t>BCSC 0008)</a:t>
            </a:r>
            <a:endParaRPr lang="en-US" b="1" u="none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781800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Lecture Presented by: Shabir Ali</a:t>
            </a:r>
            <a:endParaRPr lang="en-US" altLang="zh-TW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990600"/>
            <a:ext cx="2065942" cy="2152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5"/>
          <p:cNvSpPr txBox="1">
            <a:spLocks/>
          </p:cNvSpPr>
          <p:nvPr/>
        </p:nvSpPr>
        <p:spPr>
          <a:xfrm>
            <a:off x="1219200" y="4816475"/>
            <a:ext cx="678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Copyright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content, </a:t>
            </a:r>
            <a:r>
              <a:rPr lang="en-US" sz="1200" b="1" dirty="0">
                <a:latin typeface="Times New Roman"/>
                <a:ea typeface="Calibri"/>
                <a:cs typeface="Times New Roman"/>
              </a:rPr>
              <a:t>use only with the written permission of presenter mentioned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3352800" y="541020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Lecture 5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e 1"/>
          <p:cNvSpPr/>
          <p:nvPr/>
        </p:nvSpPr>
        <p:spPr>
          <a:xfrm>
            <a:off x="152280" y="533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Line 2"/>
          <p:cNvSpPr/>
          <p:nvPr/>
        </p:nvSpPr>
        <p:spPr>
          <a:xfrm>
            <a:off x="152280" y="1371600"/>
            <a:ext cx="8763120" cy="0"/>
          </a:xfrm>
          <a:prstGeom prst="line">
            <a:avLst/>
          </a:prstGeom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417960" y="762120"/>
            <a:ext cx="28630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r>
              <a:rPr lang="en-IN" sz="2400" b="1" strike="noStrike" spc="-1">
                <a:solidFill>
                  <a:srgbClr val="3333CC"/>
                </a:solidFill>
                <a:latin typeface="Times New Roman"/>
              </a:rPr>
              <a:t>Figure 7  </a:t>
            </a:r>
            <a:r>
              <a:rPr lang="en-IN" sz="2000" b="1" i="1" strike="noStrike" spc="-1">
                <a:solidFill>
                  <a:srgbClr val="000000"/>
                </a:solidFill>
                <a:latin typeface="Times New Roman"/>
              </a:rPr>
              <a:t>Coaxial cable</a:t>
            </a:r>
            <a:endParaRPr lang="en-IN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Line 4"/>
          <p:cNvSpPr/>
          <p:nvPr/>
        </p:nvSpPr>
        <p:spPr>
          <a:xfrm>
            <a:off x="152280" y="6248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3" name="Picture 172"/>
          <p:cNvPicPr/>
          <p:nvPr/>
        </p:nvPicPr>
        <p:blipFill>
          <a:blip r:embed="rId2"/>
          <a:stretch/>
        </p:blipFill>
        <p:spPr>
          <a:xfrm>
            <a:off x="617400" y="1957320"/>
            <a:ext cx="8145720" cy="352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757160" y="1828800"/>
            <a:ext cx="4473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r>
              <a:rPr lang="en-IN" sz="2400" b="1" strike="noStrike" spc="-1">
                <a:solidFill>
                  <a:srgbClr val="3333CC"/>
                </a:solidFill>
                <a:latin typeface="Times New Roman"/>
              </a:rPr>
              <a:t>Table 7.2  </a:t>
            </a:r>
            <a:r>
              <a:rPr lang="en-IN" sz="2000" b="1" i="1" strike="noStrike" spc="-1">
                <a:solidFill>
                  <a:srgbClr val="000000"/>
                </a:solidFill>
                <a:latin typeface="Times New Roman"/>
              </a:rPr>
              <a:t>Categories of coaxial cables</a:t>
            </a:r>
            <a:endParaRPr lang="en-IN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5" name="Picture 174"/>
          <p:cNvPicPr/>
          <p:nvPr/>
        </p:nvPicPr>
        <p:blipFill>
          <a:blip r:embed="rId2"/>
          <a:stretch/>
        </p:blipFill>
        <p:spPr>
          <a:xfrm>
            <a:off x="1623960" y="2316240"/>
            <a:ext cx="5894280" cy="202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 1"/>
          <p:cNvSpPr/>
          <p:nvPr/>
        </p:nvSpPr>
        <p:spPr>
          <a:xfrm>
            <a:off x="152280" y="533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Line 2"/>
          <p:cNvSpPr/>
          <p:nvPr/>
        </p:nvSpPr>
        <p:spPr>
          <a:xfrm>
            <a:off x="152280" y="1371600"/>
            <a:ext cx="8763120" cy="0"/>
          </a:xfrm>
          <a:prstGeom prst="line">
            <a:avLst/>
          </a:prstGeom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3"/>
          <p:cNvSpPr/>
          <p:nvPr/>
        </p:nvSpPr>
        <p:spPr>
          <a:xfrm>
            <a:off x="304560" y="762120"/>
            <a:ext cx="3387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r>
              <a:rPr lang="en-IN" sz="2400" b="1" strike="noStrike" spc="-1">
                <a:solidFill>
                  <a:srgbClr val="3333CC"/>
                </a:solidFill>
                <a:latin typeface="Times New Roman"/>
              </a:rPr>
              <a:t>Figure 7.8  </a:t>
            </a:r>
            <a:r>
              <a:rPr lang="en-IN" sz="2000" b="1" i="1" strike="noStrike" spc="-1">
                <a:solidFill>
                  <a:srgbClr val="000000"/>
                </a:solidFill>
                <a:latin typeface="Times New Roman"/>
              </a:rPr>
              <a:t>BNC connectors</a:t>
            </a:r>
            <a:endParaRPr lang="en-IN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Line 4"/>
          <p:cNvSpPr/>
          <p:nvPr/>
        </p:nvSpPr>
        <p:spPr>
          <a:xfrm>
            <a:off x="152280" y="6248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0" name="Picture 179"/>
          <p:cNvPicPr/>
          <p:nvPr/>
        </p:nvPicPr>
        <p:blipFill>
          <a:blip r:embed="rId2"/>
          <a:stretch/>
        </p:blipFill>
        <p:spPr>
          <a:xfrm>
            <a:off x="609480" y="2725560"/>
            <a:ext cx="7925040" cy="199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ne 1"/>
          <p:cNvSpPr/>
          <p:nvPr/>
        </p:nvSpPr>
        <p:spPr>
          <a:xfrm>
            <a:off x="152280" y="533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Line 2"/>
          <p:cNvSpPr/>
          <p:nvPr/>
        </p:nvSpPr>
        <p:spPr>
          <a:xfrm>
            <a:off x="152280" y="1371600"/>
            <a:ext cx="8763120" cy="0"/>
          </a:xfrm>
          <a:prstGeom prst="line">
            <a:avLst/>
          </a:prstGeom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3"/>
          <p:cNvSpPr/>
          <p:nvPr/>
        </p:nvSpPr>
        <p:spPr>
          <a:xfrm>
            <a:off x="1114560" y="762120"/>
            <a:ext cx="4027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r>
              <a:rPr lang="en-IN" sz="2400" b="1" strike="noStrike" spc="-1">
                <a:solidFill>
                  <a:srgbClr val="3333CC"/>
                </a:solidFill>
                <a:latin typeface="Times New Roman"/>
              </a:rPr>
              <a:t>Fiber optics: </a:t>
            </a:r>
            <a:r>
              <a:rPr lang="en-IN" sz="2000" b="1" i="1" strike="noStrike" spc="-1">
                <a:solidFill>
                  <a:srgbClr val="000000"/>
                </a:solidFill>
                <a:latin typeface="Times New Roman"/>
              </a:rPr>
              <a:t>Bending of light ray</a:t>
            </a:r>
            <a:endParaRPr lang="en-IN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Line 4"/>
          <p:cNvSpPr/>
          <p:nvPr/>
        </p:nvSpPr>
        <p:spPr>
          <a:xfrm>
            <a:off x="152280" y="6248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5" name="Picture 184"/>
          <p:cNvPicPr/>
          <p:nvPr/>
        </p:nvPicPr>
        <p:blipFill>
          <a:blip r:embed="rId2"/>
          <a:stretch/>
        </p:blipFill>
        <p:spPr>
          <a:xfrm>
            <a:off x="463680" y="2362320"/>
            <a:ext cx="8070840" cy="227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ne 1"/>
          <p:cNvSpPr/>
          <p:nvPr/>
        </p:nvSpPr>
        <p:spPr>
          <a:xfrm>
            <a:off x="152280" y="533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Line 2"/>
          <p:cNvSpPr/>
          <p:nvPr/>
        </p:nvSpPr>
        <p:spPr>
          <a:xfrm>
            <a:off x="152280" y="1371600"/>
            <a:ext cx="8763120" cy="0"/>
          </a:xfrm>
          <a:prstGeom prst="line">
            <a:avLst/>
          </a:prstGeom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646920" y="762120"/>
            <a:ext cx="2444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r>
              <a:rPr lang="en-IN" sz="2400" b="1" strike="noStrike" spc="-1">
                <a:solidFill>
                  <a:srgbClr val="3333CC"/>
                </a:solidFill>
                <a:latin typeface="Times New Roman"/>
              </a:rPr>
              <a:t>Figure </a:t>
            </a:r>
            <a:r>
              <a:rPr lang="en-IN" sz="2000" b="1" i="1" strike="noStrike" spc="-1">
                <a:solidFill>
                  <a:srgbClr val="000000"/>
                </a:solidFill>
                <a:latin typeface="Times New Roman"/>
              </a:rPr>
              <a:t>Optical fiber</a:t>
            </a:r>
            <a:endParaRPr lang="en-IN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Line 4"/>
          <p:cNvSpPr/>
          <p:nvPr/>
        </p:nvSpPr>
        <p:spPr>
          <a:xfrm>
            <a:off x="152280" y="6248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0" name="Picture 189"/>
          <p:cNvPicPr/>
          <p:nvPr/>
        </p:nvPicPr>
        <p:blipFill>
          <a:blip r:embed="rId2"/>
          <a:stretch/>
        </p:blipFill>
        <p:spPr>
          <a:xfrm>
            <a:off x="378000" y="2987640"/>
            <a:ext cx="8308800" cy="158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ine 1"/>
          <p:cNvSpPr/>
          <p:nvPr/>
        </p:nvSpPr>
        <p:spPr>
          <a:xfrm>
            <a:off x="152280" y="533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Line 2"/>
          <p:cNvSpPr/>
          <p:nvPr/>
        </p:nvSpPr>
        <p:spPr>
          <a:xfrm>
            <a:off x="152280" y="1371600"/>
            <a:ext cx="8763120" cy="0"/>
          </a:xfrm>
          <a:prstGeom prst="line">
            <a:avLst/>
          </a:prstGeom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3"/>
          <p:cNvSpPr/>
          <p:nvPr/>
        </p:nvSpPr>
        <p:spPr>
          <a:xfrm>
            <a:off x="605160" y="762120"/>
            <a:ext cx="32320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r>
              <a:rPr lang="en-IN" sz="2400" b="1" strike="noStrike" spc="-1">
                <a:solidFill>
                  <a:srgbClr val="3333CC"/>
                </a:solidFill>
                <a:latin typeface="Times New Roman"/>
              </a:rPr>
              <a:t>Figure  </a:t>
            </a:r>
            <a:r>
              <a:rPr lang="en-IN" sz="2000" b="1" i="1" strike="noStrike" spc="-1">
                <a:solidFill>
                  <a:srgbClr val="000000"/>
                </a:solidFill>
                <a:latin typeface="Times New Roman"/>
              </a:rPr>
              <a:t>Propagation modes</a:t>
            </a:r>
            <a:endParaRPr lang="en-IN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Line 4"/>
          <p:cNvSpPr/>
          <p:nvPr/>
        </p:nvSpPr>
        <p:spPr>
          <a:xfrm>
            <a:off x="152280" y="6248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5" name="Picture 194"/>
          <p:cNvPicPr/>
          <p:nvPr/>
        </p:nvPicPr>
        <p:blipFill>
          <a:blip r:embed="rId2"/>
          <a:stretch/>
        </p:blipFill>
        <p:spPr>
          <a:xfrm>
            <a:off x="749160" y="2133720"/>
            <a:ext cx="7632720" cy="335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12720" y="228600"/>
            <a:ext cx="8153280" cy="99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b="0" strike="noStrike" spc="-1">
                <a:solidFill>
                  <a:srgbClr val="775F55"/>
                </a:solidFill>
                <a:latin typeface="Tw Cen MT"/>
              </a:rPr>
              <a:t>Modes of Propagation</a:t>
            </a:r>
            <a:endParaRPr lang="en-IN" sz="4400" b="0" strike="noStrike" spc="-1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612720" y="1600200"/>
            <a:ext cx="8153280" cy="4495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18960" indent="-318960">
              <a:spcBef>
                <a:spcPts val="697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900" b="0" strike="noStrike" spc="-1">
                <a:solidFill>
                  <a:srgbClr val="000000"/>
                </a:solidFill>
                <a:latin typeface="Tw Cen MT"/>
              </a:rPr>
              <a:t>Single Mode</a:t>
            </a:r>
            <a:endParaRPr lang="en-IN" sz="2900" b="0" strike="noStrike" spc="-1">
              <a:solidFill>
                <a:srgbClr val="000000"/>
              </a:solidFill>
              <a:latin typeface="Tw Cen MT"/>
            </a:endParaRPr>
          </a:p>
          <a:p>
            <a:pPr marL="639720" lvl="1" indent="-273240"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600" b="0" strike="noStrike" spc="-1">
                <a:solidFill>
                  <a:srgbClr val="000000"/>
                </a:solidFill>
                <a:latin typeface="Tw Cen MT"/>
              </a:rPr>
              <a:t>One mode propagation</a:t>
            </a:r>
            <a:endParaRPr lang="en-IN" sz="2600" b="0" strike="noStrike" spc="-1">
              <a:solidFill>
                <a:srgbClr val="000000"/>
              </a:solidFill>
              <a:latin typeface="Tw Cen MT"/>
            </a:endParaRPr>
          </a:p>
          <a:p>
            <a:pPr marL="639720" lvl="1" indent="-273240"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600" b="0" strike="noStrike" spc="-1">
                <a:solidFill>
                  <a:srgbClr val="000000"/>
                </a:solidFill>
                <a:latin typeface="Tw Cen MT"/>
              </a:rPr>
              <a:t>Inside fiber has only one group velocity </a:t>
            </a:r>
            <a:endParaRPr lang="en-IN" sz="2600" b="0" strike="noStrike" spc="-1">
              <a:solidFill>
                <a:srgbClr val="000000"/>
              </a:solidFill>
              <a:latin typeface="Tw Cen MT"/>
            </a:endParaRPr>
          </a:p>
          <a:p>
            <a:pPr marL="318960" indent="-318960">
              <a:spcBef>
                <a:spcPts val="697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900" b="0" strike="noStrike" spc="-1">
                <a:solidFill>
                  <a:srgbClr val="000000"/>
                </a:solidFill>
                <a:latin typeface="Tw Cen MT"/>
              </a:rPr>
              <a:t>Multimode</a:t>
            </a:r>
            <a:endParaRPr lang="en-IN" sz="2900" b="0" strike="noStrike" spc="-1">
              <a:solidFill>
                <a:srgbClr val="000000"/>
              </a:solidFill>
              <a:latin typeface="Tw Cen MT"/>
            </a:endParaRPr>
          </a:p>
          <a:p>
            <a:pPr marL="639720" lvl="1" indent="-273240"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600" b="0" strike="noStrike" spc="-1">
                <a:solidFill>
                  <a:srgbClr val="000000"/>
                </a:solidFill>
                <a:latin typeface="Tw Cen MT"/>
              </a:rPr>
              <a:t>Simultaneous propagation of many several modes</a:t>
            </a:r>
            <a:endParaRPr lang="en-IN" sz="2600" b="0" strike="noStrike" spc="-1">
              <a:solidFill>
                <a:srgbClr val="000000"/>
              </a:solidFill>
              <a:latin typeface="Tw Cen MT"/>
            </a:endParaRPr>
          </a:p>
          <a:p>
            <a:pPr marL="639720" lvl="1" indent="-273240"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600" b="0" strike="noStrike" spc="-1">
                <a:solidFill>
                  <a:srgbClr val="000000"/>
                </a:solidFill>
                <a:latin typeface="Tw Cen MT"/>
              </a:rPr>
              <a:t>Each having own group of velocity</a:t>
            </a:r>
            <a:endParaRPr lang="en-IN" sz="2600" b="0" strike="noStrike" spc="-1">
              <a:solidFill>
                <a:srgbClr val="000000"/>
              </a:solidFill>
              <a:latin typeface="Tw Cen MT"/>
            </a:endParaRPr>
          </a:p>
          <a:p>
            <a:pPr marL="318960" indent="-318960">
              <a:spcBef>
                <a:spcPts val="697"/>
              </a:spcBef>
              <a:buClr>
                <a:srgbClr val="DD8047"/>
              </a:buClr>
              <a:buSzPct val="60000"/>
              <a:buFont typeface="Wingdings" charset="2"/>
              <a:buChar char=""/>
            </a:pPr>
            <a:r>
              <a:rPr lang="en-US" sz="2900" b="0" strike="noStrike" spc="-1">
                <a:solidFill>
                  <a:srgbClr val="000000"/>
                </a:solidFill>
                <a:latin typeface="Tw Cen MT"/>
              </a:rPr>
              <a:t>Step Index Fiber</a:t>
            </a:r>
            <a:endParaRPr lang="en-IN" sz="2900" b="0" strike="noStrike" spc="-1">
              <a:solidFill>
                <a:srgbClr val="000000"/>
              </a:solidFill>
              <a:latin typeface="Tw Cen MT"/>
            </a:endParaRPr>
          </a:p>
          <a:p>
            <a:pPr marL="318960" indent="-318960">
              <a:spcBef>
                <a:spcPts val="697"/>
              </a:spcBef>
              <a:buClr>
                <a:srgbClr val="DD8047"/>
              </a:buClr>
              <a:buSzPct val="60000"/>
              <a:buFont typeface="Wingdings" charset="2"/>
              <a:buChar char=""/>
            </a:pPr>
            <a:r>
              <a:rPr lang="en-US" sz="2900" b="0" strike="noStrike" spc="-1">
                <a:solidFill>
                  <a:srgbClr val="000000"/>
                </a:solidFill>
                <a:latin typeface="Tw Cen MT"/>
              </a:rPr>
              <a:t>Graded Index Fiber</a:t>
            </a:r>
            <a:endParaRPr lang="en-IN" sz="2900" b="0" strike="noStrike" spc="-1">
              <a:solidFill>
                <a:srgbClr val="000000"/>
              </a:solidFill>
              <a:latin typeface="Tw Cen MT"/>
            </a:endParaRPr>
          </a:p>
          <a:p>
            <a:pPr marL="639720" lvl="1" indent="-273240"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endParaRPr lang="en-IN" sz="29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Line 1"/>
          <p:cNvSpPr/>
          <p:nvPr/>
        </p:nvSpPr>
        <p:spPr>
          <a:xfrm>
            <a:off x="152280" y="763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Line 2"/>
          <p:cNvSpPr/>
          <p:nvPr/>
        </p:nvSpPr>
        <p:spPr>
          <a:xfrm>
            <a:off x="152280" y="914400"/>
            <a:ext cx="8763120" cy="0"/>
          </a:xfrm>
          <a:prstGeom prst="line">
            <a:avLst/>
          </a:prstGeom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3"/>
          <p:cNvSpPr/>
          <p:nvPr/>
        </p:nvSpPr>
        <p:spPr>
          <a:xfrm>
            <a:off x="304920" y="304920"/>
            <a:ext cx="25002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r>
              <a:rPr lang="en-IN" sz="2400" b="1" strike="noStrike" spc="-1">
                <a:solidFill>
                  <a:srgbClr val="3333CC"/>
                </a:solidFill>
                <a:latin typeface="Times New Roman"/>
              </a:rPr>
              <a:t>Figure 7.13  </a:t>
            </a:r>
            <a:r>
              <a:rPr lang="en-IN" sz="2000" b="1" i="1" strike="noStrike" spc="-1">
                <a:solidFill>
                  <a:srgbClr val="000000"/>
                </a:solidFill>
                <a:latin typeface="Times New Roman"/>
              </a:rPr>
              <a:t>Modes</a:t>
            </a:r>
            <a:endParaRPr lang="en-IN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Line 4"/>
          <p:cNvSpPr/>
          <p:nvPr/>
        </p:nvSpPr>
        <p:spPr>
          <a:xfrm>
            <a:off x="152280" y="640080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2" name="Picture 201"/>
          <p:cNvPicPr/>
          <p:nvPr/>
        </p:nvPicPr>
        <p:blipFill>
          <a:blip r:embed="rId2"/>
          <a:stretch/>
        </p:blipFill>
        <p:spPr>
          <a:xfrm>
            <a:off x="1173240" y="1035000"/>
            <a:ext cx="6370560" cy="528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EAA0032-BF49-4FB2-B3E2-75A8847623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7.</a:t>
            </a:r>
            <a:fld id="{52B459A1-6341-47B6-B462-4266C2684593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886786" name="Text Box 2">
            <a:extLst>
              <a:ext uri="{FF2B5EF4-FFF2-40B4-BE49-F238E27FC236}">
                <a16:creationId xmlns:a16="http://schemas.microsoft.com/office/drawing/2014/main" id="{1B02020D-C9A9-4C24-AA94-7E1D7EA98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676400"/>
            <a:ext cx="2703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Table 7.3  </a:t>
            </a:r>
            <a:r>
              <a:rPr lang="en-US" altLang="en-US" sz="2000" i="1">
                <a:latin typeface="Times New Roman" panose="02020603050405020304" pitchFamily="18" charset="0"/>
              </a:rPr>
              <a:t>Fiber types</a:t>
            </a:r>
          </a:p>
        </p:txBody>
      </p:sp>
      <p:pic>
        <p:nvPicPr>
          <p:cNvPr id="886788" name="Picture 4">
            <a:extLst>
              <a:ext uri="{FF2B5EF4-FFF2-40B4-BE49-F238E27FC236}">
                <a16:creationId xmlns:a16="http://schemas.microsoft.com/office/drawing/2014/main" id="{8ECE643A-9BA0-4C0A-A885-53212A0A5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2286000"/>
            <a:ext cx="89408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Line 1"/>
          <p:cNvSpPr/>
          <p:nvPr/>
        </p:nvSpPr>
        <p:spPr>
          <a:xfrm>
            <a:off x="152280" y="533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Line 2"/>
          <p:cNvSpPr/>
          <p:nvPr/>
        </p:nvSpPr>
        <p:spPr>
          <a:xfrm>
            <a:off x="152280" y="1371600"/>
            <a:ext cx="8763120" cy="0"/>
          </a:xfrm>
          <a:prstGeom prst="line">
            <a:avLst/>
          </a:prstGeom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3"/>
          <p:cNvSpPr/>
          <p:nvPr/>
        </p:nvSpPr>
        <p:spPr>
          <a:xfrm>
            <a:off x="304200" y="762120"/>
            <a:ext cx="3765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r>
              <a:rPr lang="en-IN" sz="2400" b="1" strike="noStrike" spc="-1">
                <a:solidFill>
                  <a:srgbClr val="3333CC"/>
                </a:solidFill>
                <a:latin typeface="Times New Roman"/>
              </a:rPr>
              <a:t>Figure 7.14  </a:t>
            </a:r>
            <a:r>
              <a:rPr lang="en-IN" sz="2000" b="1" i="1" strike="noStrike" spc="-1">
                <a:solidFill>
                  <a:srgbClr val="000000"/>
                </a:solidFill>
                <a:latin typeface="Times New Roman"/>
              </a:rPr>
              <a:t>Fiber construction</a:t>
            </a:r>
            <a:endParaRPr lang="en-IN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Line 4"/>
          <p:cNvSpPr/>
          <p:nvPr/>
        </p:nvSpPr>
        <p:spPr>
          <a:xfrm>
            <a:off x="152280" y="6248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9" name="Picture 208"/>
          <p:cNvPicPr/>
          <p:nvPr/>
        </p:nvPicPr>
        <p:blipFill>
          <a:blip r:embed="rId2"/>
          <a:stretch/>
        </p:blipFill>
        <p:spPr>
          <a:xfrm>
            <a:off x="1349280" y="1843200"/>
            <a:ext cx="6499440" cy="394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143000" y="2514600"/>
            <a:ext cx="6858000" cy="76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400" b="1" strike="noStrike" spc="-1">
                <a:solidFill>
                  <a:srgbClr val="000000"/>
                </a:solidFill>
                <a:latin typeface="Arial"/>
              </a:rPr>
              <a:t>Transmission Media</a:t>
            </a:r>
            <a:endParaRPr lang="en-IN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Line 1"/>
          <p:cNvSpPr/>
          <p:nvPr/>
        </p:nvSpPr>
        <p:spPr>
          <a:xfrm>
            <a:off x="152280" y="533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Line 2"/>
          <p:cNvSpPr/>
          <p:nvPr/>
        </p:nvSpPr>
        <p:spPr>
          <a:xfrm>
            <a:off x="152280" y="1371600"/>
            <a:ext cx="8763120" cy="0"/>
          </a:xfrm>
          <a:prstGeom prst="line">
            <a:avLst/>
          </a:prstGeom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3"/>
          <p:cNvSpPr/>
          <p:nvPr/>
        </p:nvSpPr>
        <p:spPr>
          <a:xfrm>
            <a:off x="606600" y="762120"/>
            <a:ext cx="4196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r>
              <a:rPr lang="en-IN" sz="2400" b="1" strike="noStrike" spc="-1">
                <a:solidFill>
                  <a:srgbClr val="3333CC"/>
                </a:solidFill>
                <a:latin typeface="Times New Roman"/>
              </a:rPr>
              <a:t>Figure  </a:t>
            </a:r>
            <a:r>
              <a:rPr lang="en-IN" sz="2000" b="1" i="1" strike="noStrike" spc="-1">
                <a:solidFill>
                  <a:srgbClr val="000000"/>
                </a:solidFill>
                <a:latin typeface="Times New Roman"/>
              </a:rPr>
              <a:t>Fiber-optic cable connectors</a:t>
            </a:r>
            <a:endParaRPr lang="en-IN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Line 4"/>
          <p:cNvSpPr/>
          <p:nvPr/>
        </p:nvSpPr>
        <p:spPr>
          <a:xfrm>
            <a:off x="152280" y="6248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228600" y="1890720"/>
            <a:ext cx="8593200" cy="390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2"/>
          <p:cNvSpPr/>
          <p:nvPr/>
        </p:nvSpPr>
        <p:spPr>
          <a:xfrm>
            <a:off x="649080" y="406440"/>
            <a:ext cx="6264360" cy="58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Times New Roman"/>
              </a:rPr>
              <a:t>UNGUIDED MEDIA: WIRELESS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8229600" y="6400800"/>
            <a:ext cx="184320" cy="36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4"/>
          <p:cNvSpPr/>
          <p:nvPr/>
        </p:nvSpPr>
        <p:spPr>
          <a:xfrm>
            <a:off x="304920" y="1386000"/>
            <a:ext cx="8229600" cy="180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 algn="just"/>
            <a:r>
              <a:rPr lang="en-IN" sz="2800" b="1" i="1" strike="noStrike" spc="-1">
                <a:solidFill>
                  <a:srgbClr val="000000"/>
                </a:solidFill>
                <a:latin typeface="Times New Roman"/>
              </a:rPr>
              <a:t>Unguided media transport electromagnetic waves without using a physical conductor. This type of communication is often referred to as wireless communication.</a:t>
            </a:r>
            <a:endParaRPr lang="en-IN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152280" y="4680000"/>
            <a:ext cx="6705720" cy="119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r>
              <a:rPr lang="en-US" sz="2400" b="1" strike="noStrike" spc="-1">
                <a:solidFill>
                  <a:srgbClr val="0033CC"/>
                </a:solidFill>
                <a:latin typeface="Times New Roman"/>
              </a:rPr>
              <a:t>Radio Waves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r>
              <a:rPr lang="en-US" sz="2400" b="1" strike="noStrike" spc="-1">
                <a:solidFill>
                  <a:srgbClr val="0033CC"/>
                </a:solidFill>
                <a:latin typeface="Times New Roman"/>
              </a:rPr>
              <a:t>Microwaves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r>
              <a:rPr lang="fr-FR" sz="2400" b="1" strike="noStrike" spc="-1">
                <a:solidFill>
                  <a:srgbClr val="0033CC"/>
                </a:solidFill>
                <a:latin typeface="Times New Roman"/>
              </a:rPr>
              <a:t>Infrared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164880" y="4203720"/>
            <a:ext cx="486396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/>
            <a:r>
              <a:rPr lang="en-IN" sz="2800" b="1" i="1" u="sng" strike="noStrike" spc="-1">
                <a:solidFill>
                  <a:srgbClr val="FF0000"/>
                </a:solidFill>
                <a:uFillTx/>
                <a:latin typeface="Times New Roman"/>
              </a:rPr>
              <a:t>Topics discussed in this section:</a:t>
            </a:r>
            <a:endParaRPr lang="en-IN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ine 1"/>
          <p:cNvSpPr/>
          <p:nvPr/>
        </p:nvSpPr>
        <p:spPr>
          <a:xfrm>
            <a:off x="152280" y="533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Line 2"/>
          <p:cNvSpPr/>
          <p:nvPr/>
        </p:nvSpPr>
        <p:spPr>
          <a:xfrm>
            <a:off x="152280" y="1371600"/>
            <a:ext cx="8763120" cy="0"/>
          </a:xfrm>
          <a:prstGeom prst="line">
            <a:avLst/>
          </a:prstGeom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3"/>
          <p:cNvSpPr/>
          <p:nvPr/>
        </p:nvSpPr>
        <p:spPr>
          <a:xfrm>
            <a:off x="300240" y="762120"/>
            <a:ext cx="75340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r>
              <a:rPr lang="en-IN" sz="2400" b="1" strike="noStrike" spc="-1">
                <a:solidFill>
                  <a:srgbClr val="3333CC"/>
                </a:solidFill>
                <a:latin typeface="Times New Roman"/>
              </a:rPr>
              <a:t>Figure 7.17  </a:t>
            </a:r>
            <a:r>
              <a:rPr lang="en-IN" sz="2000" b="1" i="1" strike="noStrike" spc="-1">
                <a:solidFill>
                  <a:srgbClr val="000000"/>
                </a:solidFill>
                <a:latin typeface="Times New Roman"/>
              </a:rPr>
              <a:t>Electromagnetic spectrum for wireless communication</a:t>
            </a:r>
            <a:endParaRPr lang="en-IN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Line 4"/>
          <p:cNvSpPr/>
          <p:nvPr/>
        </p:nvSpPr>
        <p:spPr>
          <a:xfrm>
            <a:off x="152280" y="6248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5" name="Picture 224"/>
          <p:cNvPicPr/>
          <p:nvPr/>
        </p:nvPicPr>
        <p:blipFill>
          <a:blip r:embed="rId2"/>
          <a:stretch/>
        </p:blipFill>
        <p:spPr>
          <a:xfrm>
            <a:off x="209520" y="2590920"/>
            <a:ext cx="8400960" cy="213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380880" y="0"/>
            <a:ext cx="8229600" cy="8380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775F55"/>
                </a:solidFill>
                <a:latin typeface="Arial"/>
                <a:ea typeface="Arial"/>
              </a:rPr>
              <a:t>The Electromagnetic Spectrum (1)</a:t>
            </a:r>
            <a:endParaRPr lang="en-IN" sz="4000" b="0" strike="noStrike" spc="-1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287280" y="5715000"/>
            <a:ext cx="8856720" cy="838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18960" indent="-318960" algn="ctr">
              <a:lnSpc>
                <a:spcPct val="100000"/>
              </a:lnSpc>
              <a:spcBef>
                <a:spcPts val="697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The electromagnetic spectrum and 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its uses for communication</a:t>
            </a:r>
            <a:endParaRPr lang="en-IN" sz="24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228" name="Picture 2"/>
          <p:cNvPicPr/>
          <p:nvPr/>
        </p:nvPicPr>
        <p:blipFill>
          <a:blip r:embed="rId2"/>
          <a:stretch/>
        </p:blipFill>
        <p:spPr>
          <a:xfrm>
            <a:off x="380880" y="990720"/>
            <a:ext cx="811548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Line 1"/>
          <p:cNvSpPr/>
          <p:nvPr/>
        </p:nvSpPr>
        <p:spPr>
          <a:xfrm>
            <a:off x="152280" y="533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Line 2"/>
          <p:cNvSpPr/>
          <p:nvPr/>
        </p:nvSpPr>
        <p:spPr>
          <a:xfrm>
            <a:off x="152280" y="1371600"/>
            <a:ext cx="8763120" cy="0"/>
          </a:xfrm>
          <a:prstGeom prst="line">
            <a:avLst/>
          </a:prstGeom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3"/>
          <p:cNvSpPr/>
          <p:nvPr/>
        </p:nvSpPr>
        <p:spPr>
          <a:xfrm>
            <a:off x="644040" y="762120"/>
            <a:ext cx="33674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r>
              <a:rPr lang="en-IN" sz="2400" b="1" strike="noStrike" spc="-1">
                <a:solidFill>
                  <a:srgbClr val="3333CC"/>
                </a:solidFill>
                <a:latin typeface="Times New Roman"/>
              </a:rPr>
              <a:t>Figure </a:t>
            </a:r>
            <a:r>
              <a:rPr lang="en-IN" sz="2000" b="1" i="1" strike="noStrike" spc="-1">
                <a:solidFill>
                  <a:srgbClr val="000000"/>
                </a:solidFill>
                <a:latin typeface="Times New Roman"/>
              </a:rPr>
              <a:t>Propagation methods</a:t>
            </a:r>
            <a:endParaRPr lang="en-IN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Line 4"/>
          <p:cNvSpPr/>
          <p:nvPr/>
        </p:nvSpPr>
        <p:spPr>
          <a:xfrm>
            <a:off x="152280" y="6248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3" name="Picture 232"/>
          <p:cNvPicPr/>
          <p:nvPr/>
        </p:nvPicPr>
        <p:blipFill>
          <a:blip r:embed="rId2"/>
          <a:stretch/>
        </p:blipFill>
        <p:spPr>
          <a:xfrm>
            <a:off x="338040" y="1917720"/>
            <a:ext cx="8501040" cy="356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E061573-C104-4853-927E-9F0C79E8F1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7.</a:t>
            </a:r>
            <a:fld id="{52B459A1-6341-47B6-B462-4266C2684593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887810" name="Text Box 2">
            <a:extLst>
              <a:ext uri="{FF2B5EF4-FFF2-40B4-BE49-F238E27FC236}">
                <a16:creationId xmlns:a16="http://schemas.microsoft.com/office/drawing/2014/main" id="{23DD526A-5B2E-4A50-A752-AF58C58DB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8" y="668338"/>
            <a:ext cx="2201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Table 7.4  </a:t>
            </a:r>
            <a:r>
              <a:rPr lang="en-US" altLang="en-US" sz="2000" i="1">
                <a:latin typeface="Times New Roman" panose="02020603050405020304" pitchFamily="18" charset="0"/>
              </a:rPr>
              <a:t>Bands</a:t>
            </a:r>
          </a:p>
        </p:txBody>
      </p:sp>
      <p:pic>
        <p:nvPicPr>
          <p:cNvPr id="887812" name="Picture 4">
            <a:extLst>
              <a:ext uri="{FF2B5EF4-FFF2-40B4-BE49-F238E27FC236}">
                <a16:creationId xmlns:a16="http://schemas.microsoft.com/office/drawing/2014/main" id="{8A841257-1943-4FA8-9624-8C65A3D30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01738"/>
            <a:ext cx="7797800" cy="474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ine 1"/>
          <p:cNvSpPr/>
          <p:nvPr/>
        </p:nvSpPr>
        <p:spPr>
          <a:xfrm>
            <a:off x="152280" y="533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Line 2"/>
          <p:cNvSpPr/>
          <p:nvPr/>
        </p:nvSpPr>
        <p:spPr>
          <a:xfrm>
            <a:off x="152280" y="1371600"/>
            <a:ext cx="8763120" cy="0"/>
          </a:xfrm>
          <a:prstGeom prst="line">
            <a:avLst/>
          </a:prstGeom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3"/>
          <p:cNvSpPr/>
          <p:nvPr/>
        </p:nvSpPr>
        <p:spPr>
          <a:xfrm>
            <a:off x="304200" y="762120"/>
            <a:ext cx="47894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r>
              <a:rPr lang="en-IN" sz="2400" b="1" strike="noStrike" spc="-1">
                <a:solidFill>
                  <a:srgbClr val="3333CC"/>
                </a:solidFill>
                <a:latin typeface="Times New Roman"/>
              </a:rPr>
              <a:t>Figure 7.19  </a:t>
            </a:r>
            <a:r>
              <a:rPr lang="en-IN" sz="2000" b="1" i="1" strike="noStrike" spc="-1">
                <a:solidFill>
                  <a:srgbClr val="000000"/>
                </a:solidFill>
                <a:latin typeface="Times New Roman"/>
              </a:rPr>
              <a:t>Wireless transmission waves</a:t>
            </a:r>
            <a:endParaRPr lang="en-IN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Line 4"/>
          <p:cNvSpPr/>
          <p:nvPr/>
        </p:nvSpPr>
        <p:spPr>
          <a:xfrm>
            <a:off x="152280" y="6248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0" name="Picture 239"/>
          <p:cNvPicPr/>
          <p:nvPr/>
        </p:nvPicPr>
        <p:blipFill>
          <a:blip r:embed="rId2"/>
          <a:stretch/>
        </p:blipFill>
        <p:spPr>
          <a:xfrm>
            <a:off x="452520" y="2043000"/>
            <a:ext cx="8238960" cy="27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66840" y="108000"/>
            <a:ext cx="438120" cy="474480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9160" y="108000"/>
            <a:ext cx="328680" cy="4744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490680" y="530280"/>
            <a:ext cx="422280" cy="474480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860400" y="530280"/>
            <a:ext cx="368280" cy="4744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76320" y="457200"/>
            <a:ext cx="560160" cy="42228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FF"/>
              </a:gs>
            </a:gsLst>
            <a:lin ang="8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711360" y="0"/>
            <a:ext cx="31680" cy="105264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442800" y="533520"/>
            <a:ext cx="8226360" cy="316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Line 8"/>
          <p:cNvSpPr/>
          <p:nvPr/>
        </p:nvSpPr>
        <p:spPr>
          <a:xfrm>
            <a:off x="457200" y="2666880"/>
            <a:ext cx="8153280" cy="0"/>
          </a:xfrm>
          <a:prstGeom prst="line">
            <a:avLst/>
          </a:prstGeom>
          <a:ln w="76320">
            <a:solidFill>
              <a:srgbClr val="0099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Line 9"/>
          <p:cNvSpPr/>
          <p:nvPr/>
        </p:nvSpPr>
        <p:spPr>
          <a:xfrm>
            <a:off x="458640" y="4419720"/>
            <a:ext cx="8153640" cy="0"/>
          </a:xfrm>
          <a:prstGeom prst="line">
            <a:avLst/>
          </a:prstGeom>
          <a:ln w="76320">
            <a:solidFill>
              <a:srgbClr val="0099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495360" y="2771640"/>
            <a:ext cx="8077320" cy="30186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Arial"/>
              </a:rPr>
              <a:t>Radio waves are used for multicast communications, such as radio and television, and paging systems. They can penetrate through walls.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Arial"/>
              </a:rPr>
              <a:t>Highly regulated. Use omni directional antennas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51" name="Group 11"/>
          <p:cNvGrpSpPr/>
          <p:nvPr/>
        </p:nvGrpSpPr>
        <p:grpSpPr>
          <a:xfrm>
            <a:off x="457200" y="2023920"/>
            <a:ext cx="1143000" cy="567000"/>
            <a:chOff x="457200" y="2023920"/>
            <a:chExt cx="1143000" cy="567000"/>
          </a:xfrm>
        </p:grpSpPr>
        <p:pic>
          <p:nvPicPr>
            <p:cNvPr id="252" name="Picture 251"/>
            <p:cNvPicPr/>
            <p:nvPr/>
          </p:nvPicPr>
          <p:blipFill>
            <a:blip r:embed="rId2"/>
            <a:stretch/>
          </p:blipFill>
          <p:spPr>
            <a:xfrm>
              <a:off x="457200" y="2023920"/>
              <a:ext cx="1143000" cy="567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3" name="CustomShape 12"/>
            <p:cNvSpPr/>
            <p:nvPr/>
          </p:nvSpPr>
          <p:spPr>
            <a:xfrm>
              <a:off x="592200" y="2023920"/>
              <a:ext cx="871200" cy="520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r>
                <a:rPr lang="en-IN" sz="2800" b="1" i="1" strike="noStrike" spc="-1">
                  <a:solidFill>
                    <a:srgbClr val="FF0000"/>
                  </a:solidFill>
                  <a:latin typeface="Times New Roman"/>
                </a:rPr>
                <a:t>Note</a:t>
              </a:r>
              <a:endParaRPr lang="en-IN" sz="28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Line 1"/>
          <p:cNvSpPr/>
          <p:nvPr/>
        </p:nvSpPr>
        <p:spPr>
          <a:xfrm>
            <a:off x="152280" y="533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Line 2"/>
          <p:cNvSpPr/>
          <p:nvPr/>
        </p:nvSpPr>
        <p:spPr>
          <a:xfrm>
            <a:off x="152280" y="1371600"/>
            <a:ext cx="8763120" cy="0"/>
          </a:xfrm>
          <a:prstGeom prst="line">
            <a:avLst/>
          </a:prstGeom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3"/>
          <p:cNvSpPr/>
          <p:nvPr/>
        </p:nvSpPr>
        <p:spPr>
          <a:xfrm>
            <a:off x="607320" y="762120"/>
            <a:ext cx="3850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r>
              <a:rPr lang="en-US" sz="2400" b="1" strike="noStrike" spc="-1">
                <a:solidFill>
                  <a:srgbClr val="3333CC"/>
                </a:solidFill>
                <a:latin typeface="Times New Roman"/>
              </a:rPr>
              <a:t>Figure  </a:t>
            </a:r>
            <a:r>
              <a:rPr lang="en-US" sz="2000" b="1" i="1" strike="noStrike" spc="-1">
                <a:solidFill>
                  <a:srgbClr val="000000"/>
                </a:solidFill>
                <a:latin typeface="Times New Roman"/>
              </a:rPr>
              <a:t>Omnidirectional antenna</a:t>
            </a:r>
            <a:endParaRPr lang="en-IN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Line 4"/>
          <p:cNvSpPr/>
          <p:nvPr/>
        </p:nvSpPr>
        <p:spPr>
          <a:xfrm>
            <a:off x="152280" y="6248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8" name="Picture 257"/>
          <p:cNvPicPr/>
          <p:nvPr/>
        </p:nvPicPr>
        <p:blipFill>
          <a:blip r:embed="rId2"/>
          <a:stretch/>
        </p:blipFill>
        <p:spPr>
          <a:xfrm>
            <a:off x="2679840" y="2039760"/>
            <a:ext cx="3263760" cy="367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66840" y="108000"/>
            <a:ext cx="438120" cy="474480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2"/>
          <p:cNvSpPr/>
          <p:nvPr/>
        </p:nvSpPr>
        <p:spPr>
          <a:xfrm>
            <a:off x="749160" y="108000"/>
            <a:ext cx="328680" cy="4744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3"/>
          <p:cNvSpPr/>
          <p:nvPr/>
        </p:nvSpPr>
        <p:spPr>
          <a:xfrm>
            <a:off x="490680" y="530280"/>
            <a:ext cx="422280" cy="474480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4"/>
          <p:cNvSpPr/>
          <p:nvPr/>
        </p:nvSpPr>
        <p:spPr>
          <a:xfrm>
            <a:off x="860400" y="530280"/>
            <a:ext cx="368280" cy="4744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5"/>
          <p:cNvSpPr/>
          <p:nvPr/>
        </p:nvSpPr>
        <p:spPr>
          <a:xfrm>
            <a:off x="76320" y="457200"/>
            <a:ext cx="560160" cy="42228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FF"/>
              </a:gs>
            </a:gsLst>
            <a:lin ang="8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6"/>
          <p:cNvSpPr/>
          <p:nvPr/>
        </p:nvSpPr>
        <p:spPr>
          <a:xfrm>
            <a:off x="711360" y="0"/>
            <a:ext cx="31680" cy="105264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7"/>
          <p:cNvSpPr/>
          <p:nvPr/>
        </p:nvSpPr>
        <p:spPr>
          <a:xfrm>
            <a:off x="442800" y="533520"/>
            <a:ext cx="8226360" cy="316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Line 8"/>
          <p:cNvSpPr/>
          <p:nvPr/>
        </p:nvSpPr>
        <p:spPr>
          <a:xfrm>
            <a:off x="457200" y="2395440"/>
            <a:ext cx="8153280" cy="0"/>
          </a:xfrm>
          <a:prstGeom prst="line">
            <a:avLst/>
          </a:prstGeom>
          <a:ln w="76320">
            <a:solidFill>
              <a:srgbClr val="0099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Line 9"/>
          <p:cNvSpPr/>
          <p:nvPr/>
        </p:nvSpPr>
        <p:spPr>
          <a:xfrm>
            <a:off x="533520" y="5138640"/>
            <a:ext cx="8153280" cy="0"/>
          </a:xfrm>
          <a:prstGeom prst="line">
            <a:avLst/>
          </a:prstGeom>
          <a:ln w="76320">
            <a:solidFill>
              <a:srgbClr val="0099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0"/>
          <p:cNvSpPr/>
          <p:nvPr/>
        </p:nvSpPr>
        <p:spPr>
          <a:xfrm>
            <a:off x="495360" y="2487600"/>
            <a:ext cx="8077320" cy="399348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Microwaves are used for unicast communication such as cellular telephones, satellite networks,</a:t>
            </a:r>
            <a:br/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and wireless LANs.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Higher frequency ranges cannot penetrate walls.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Use directional antennas - point to point line of sight communications.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69" name="Group 11"/>
          <p:cNvGrpSpPr/>
          <p:nvPr/>
        </p:nvGrpSpPr>
        <p:grpSpPr>
          <a:xfrm>
            <a:off x="457200" y="1752480"/>
            <a:ext cx="1143000" cy="567000"/>
            <a:chOff x="457200" y="1752480"/>
            <a:chExt cx="1143000" cy="567000"/>
          </a:xfrm>
        </p:grpSpPr>
        <p:pic>
          <p:nvPicPr>
            <p:cNvPr id="270" name="Picture 269"/>
            <p:cNvPicPr/>
            <p:nvPr/>
          </p:nvPicPr>
          <p:blipFill>
            <a:blip r:embed="rId2"/>
            <a:stretch/>
          </p:blipFill>
          <p:spPr>
            <a:xfrm>
              <a:off x="457200" y="1752480"/>
              <a:ext cx="1143000" cy="567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1" name="CustomShape 12"/>
            <p:cNvSpPr/>
            <p:nvPr/>
          </p:nvSpPr>
          <p:spPr>
            <a:xfrm>
              <a:off x="592200" y="1752480"/>
              <a:ext cx="871200" cy="520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r>
                <a:rPr lang="en-IN" sz="2800" b="1" i="1" strike="noStrike" spc="-1">
                  <a:solidFill>
                    <a:srgbClr val="FF0000"/>
                  </a:solidFill>
                  <a:latin typeface="Times New Roman"/>
                </a:rPr>
                <a:t>Note</a:t>
              </a:r>
              <a:endParaRPr lang="en-IN" sz="28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Line 1"/>
          <p:cNvSpPr/>
          <p:nvPr/>
        </p:nvSpPr>
        <p:spPr>
          <a:xfrm>
            <a:off x="152280" y="533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Line 2"/>
          <p:cNvSpPr/>
          <p:nvPr/>
        </p:nvSpPr>
        <p:spPr>
          <a:xfrm>
            <a:off x="152280" y="1371600"/>
            <a:ext cx="8763120" cy="0"/>
          </a:xfrm>
          <a:prstGeom prst="line">
            <a:avLst/>
          </a:prstGeom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413640" y="762120"/>
            <a:ext cx="57434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r>
              <a:rPr lang="en-IN" sz="2400" b="1" strike="noStrike" spc="-1">
                <a:solidFill>
                  <a:srgbClr val="3333CC"/>
                </a:solidFill>
                <a:latin typeface="Times New Roman"/>
              </a:rPr>
              <a:t>Figure 1  </a:t>
            </a:r>
            <a:r>
              <a:rPr lang="en-IN" sz="2000" b="1" i="1" strike="noStrike" spc="-1">
                <a:solidFill>
                  <a:srgbClr val="000000"/>
                </a:solidFill>
                <a:latin typeface="Times New Roman"/>
              </a:rPr>
              <a:t>Transmission medium and physical layer</a:t>
            </a:r>
            <a:endParaRPr lang="en-IN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Line 4"/>
          <p:cNvSpPr/>
          <p:nvPr/>
        </p:nvSpPr>
        <p:spPr>
          <a:xfrm>
            <a:off x="152280" y="6248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0" name="Picture 139"/>
          <p:cNvPicPr/>
          <p:nvPr/>
        </p:nvPicPr>
        <p:blipFill>
          <a:blip r:embed="rId2"/>
          <a:stretch/>
        </p:blipFill>
        <p:spPr>
          <a:xfrm>
            <a:off x="185760" y="2584440"/>
            <a:ext cx="8729640" cy="252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Line 1"/>
          <p:cNvSpPr/>
          <p:nvPr/>
        </p:nvSpPr>
        <p:spPr>
          <a:xfrm>
            <a:off x="152280" y="533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Line 2"/>
          <p:cNvSpPr/>
          <p:nvPr/>
        </p:nvSpPr>
        <p:spPr>
          <a:xfrm>
            <a:off x="152280" y="1371600"/>
            <a:ext cx="8763120" cy="0"/>
          </a:xfrm>
          <a:prstGeom prst="line">
            <a:avLst/>
          </a:prstGeom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3"/>
          <p:cNvSpPr/>
          <p:nvPr/>
        </p:nvSpPr>
        <p:spPr>
          <a:xfrm>
            <a:off x="303120" y="762120"/>
            <a:ext cx="4361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r>
              <a:rPr lang="en-IN" sz="2400" b="1" strike="noStrike" spc="-1">
                <a:solidFill>
                  <a:srgbClr val="3333CC"/>
                </a:solidFill>
                <a:latin typeface="Times New Roman"/>
              </a:rPr>
              <a:t>Figure 7.21  </a:t>
            </a:r>
            <a:r>
              <a:rPr lang="en-IN" sz="2000" b="1" i="1" strike="noStrike" spc="-1">
                <a:solidFill>
                  <a:srgbClr val="000000"/>
                </a:solidFill>
                <a:latin typeface="Times New Roman"/>
              </a:rPr>
              <a:t>Unidirectional antennas</a:t>
            </a:r>
            <a:endParaRPr lang="en-IN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Line 4"/>
          <p:cNvSpPr/>
          <p:nvPr/>
        </p:nvSpPr>
        <p:spPr>
          <a:xfrm>
            <a:off x="152280" y="6248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6" name="Picture 275"/>
          <p:cNvPicPr/>
          <p:nvPr/>
        </p:nvPicPr>
        <p:blipFill>
          <a:blip r:embed="rId2"/>
          <a:stretch/>
        </p:blipFill>
        <p:spPr>
          <a:xfrm>
            <a:off x="758880" y="2050920"/>
            <a:ext cx="7394400" cy="351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366840" y="108000"/>
            <a:ext cx="438120" cy="474480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749160" y="108000"/>
            <a:ext cx="328680" cy="4744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3"/>
          <p:cNvSpPr/>
          <p:nvPr/>
        </p:nvSpPr>
        <p:spPr>
          <a:xfrm>
            <a:off x="490680" y="530280"/>
            <a:ext cx="422280" cy="474480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4"/>
          <p:cNvSpPr/>
          <p:nvPr/>
        </p:nvSpPr>
        <p:spPr>
          <a:xfrm>
            <a:off x="860400" y="530280"/>
            <a:ext cx="368280" cy="4744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5"/>
          <p:cNvSpPr/>
          <p:nvPr/>
        </p:nvSpPr>
        <p:spPr>
          <a:xfrm>
            <a:off x="76320" y="457200"/>
            <a:ext cx="560160" cy="42228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FF"/>
              </a:gs>
            </a:gsLst>
            <a:lin ang="8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6"/>
          <p:cNvSpPr/>
          <p:nvPr/>
        </p:nvSpPr>
        <p:spPr>
          <a:xfrm>
            <a:off x="711360" y="0"/>
            <a:ext cx="31680" cy="105264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7"/>
          <p:cNvSpPr/>
          <p:nvPr/>
        </p:nvSpPr>
        <p:spPr>
          <a:xfrm>
            <a:off x="442800" y="533520"/>
            <a:ext cx="8226360" cy="316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Line 8"/>
          <p:cNvSpPr/>
          <p:nvPr/>
        </p:nvSpPr>
        <p:spPr>
          <a:xfrm>
            <a:off x="457200" y="2666880"/>
            <a:ext cx="8153280" cy="0"/>
          </a:xfrm>
          <a:prstGeom prst="line">
            <a:avLst/>
          </a:prstGeom>
          <a:ln w="76320">
            <a:solidFill>
              <a:srgbClr val="0099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Line 9"/>
          <p:cNvSpPr/>
          <p:nvPr/>
        </p:nvSpPr>
        <p:spPr>
          <a:xfrm>
            <a:off x="458640" y="4876920"/>
            <a:ext cx="8153640" cy="0"/>
          </a:xfrm>
          <a:prstGeom prst="line">
            <a:avLst/>
          </a:prstGeom>
          <a:ln w="76320">
            <a:solidFill>
              <a:srgbClr val="0099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10"/>
          <p:cNvSpPr/>
          <p:nvPr/>
        </p:nvSpPr>
        <p:spPr>
          <a:xfrm>
            <a:off x="495360" y="2759040"/>
            <a:ext cx="8077320" cy="204372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</a:pPr>
            <a:br/>
            <a:r>
              <a:rPr lang="en-IN" sz="3200" b="1" strike="noStrike" spc="-1">
                <a:solidFill>
                  <a:srgbClr val="000000"/>
                </a:solidFill>
                <a:latin typeface="Arial"/>
              </a:rPr>
              <a:t>Infrared signals can be used for short-range communication in a closed area using line-of-sight propagation.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87" name="Group 11"/>
          <p:cNvGrpSpPr/>
          <p:nvPr/>
        </p:nvGrpSpPr>
        <p:grpSpPr>
          <a:xfrm>
            <a:off x="457200" y="2023920"/>
            <a:ext cx="1143000" cy="567000"/>
            <a:chOff x="457200" y="2023920"/>
            <a:chExt cx="1143000" cy="567000"/>
          </a:xfrm>
        </p:grpSpPr>
        <p:pic>
          <p:nvPicPr>
            <p:cNvPr id="288" name="Picture 287"/>
            <p:cNvPicPr/>
            <p:nvPr/>
          </p:nvPicPr>
          <p:blipFill>
            <a:blip r:embed="rId2"/>
            <a:stretch/>
          </p:blipFill>
          <p:spPr>
            <a:xfrm>
              <a:off x="457200" y="2023920"/>
              <a:ext cx="1143000" cy="567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9" name="CustomShape 12"/>
            <p:cNvSpPr/>
            <p:nvPr/>
          </p:nvSpPr>
          <p:spPr>
            <a:xfrm>
              <a:off x="592200" y="2023920"/>
              <a:ext cx="871200" cy="520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r>
                <a:rPr lang="en-IN" sz="2800" b="1" i="1" strike="noStrike" spc="-1">
                  <a:solidFill>
                    <a:srgbClr val="FF0000"/>
                  </a:solidFill>
                  <a:latin typeface="Times New Roman"/>
                </a:rPr>
                <a:t>Note</a:t>
              </a:r>
              <a:endParaRPr lang="en-IN" sz="28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r>
              <a:rPr lang="en-IN" sz="4400" b="0" strike="noStrike" spc="-1">
                <a:solidFill>
                  <a:srgbClr val="333399"/>
                </a:solidFill>
                <a:latin typeface="Tahoma"/>
              </a:rPr>
              <a:t>Wireless Channels</a:t>
            </a:r>
          </a:p>
        </p:txBody>
      </p:sp>
      <p:sp>
        <p:nvSpPr>
          <p:cNvPr id="291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Are subject to a lot more errors than guided media channels.</a:t>
            </a:r>
            <a:endParaRPr lang="en-IN" sz="2800" b="0" strike="noStrike" spc="-1">
              <a:solidFill>
                <a:srgbClr val="000000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Interference is one cause for errors, can be circumvented with high SNR.</a:t>
            </a:r>
            <a:endParaRPr lang="en-IN" sz="2800" b="0" strike="noStrike" spc="-1">
              <a:solidFill>
                <a:srgbClr val="000000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The higher the SNR the less capacity is available for transmission due to the broadcast nature of the channel.</a:t>
            </a:r>
            <a:endParaRPr lang="en-IN" sz="2800" b="0" strike="noStrike" spc="-1">
              <a:solidFill>
                <a:srgbClr val="000000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Channel also subject to fading and no coverage holes.</a:t>
            </a:r>
            <a:endParaRPr lang="en-IN" sz="2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 1"/>
          <p:cNvSpPr/>
          <p:nvPr/>
        </p:nvSpPr>
        <p:spPr>
          <a:xfrm>
            <a:off x="152280" y="533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Line 2"/>
          <p:cNvSpPr/>
          <p:nvPr/>
        </p:nvSpPr>
        <p:spPr>
          <a:xfrm>
            <a:off x="152280" y="1371600"/>
            <a:ext cx="8763120" cy="0"/>
          </a:xfrm>
          <a:prstGeom prst="line">
            <a:avLst/>
          </a:prstGeom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415800" y="762120"/>
            <a:ext cx="4589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r>
              <a:rPr lang="en-IN" sz="2400" b="1" strike="noStrike" spc="-1">
                <a:solidFill>
                  <a:srgbClr val="3333CC"/>
                </a:solidFill>
                <a:latin typeface="Times New Roman"/>
              </a:rPr>
              <a:t>Figure 2  </a:t>
            </a:r>
            <a:r>
              <a:rPr lang="en-IN" sz="2000" b="1" i="1" strike="noStrike" spc="-1">
                <a:solidFill>
                  <a:srgbClr val="000000"/>
                </a:solidFill>
                <a:latin typeface="Times New Roman"/>
              </a:rPr>
              <a:t>Classes of transmission media</a:t>
            </a:r>
            <a:endParaRPr lang="en-IN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Line 4"/>
          <p:cNvSpPr/>
          <p:nvPr/>
        </p:nvSpPr>
        <p:spPr>
          <a:xfrm>
            <a:off x="152280" y="6248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5" name="Picture 144"/>
          <p:cNvPicPr/>
          <p:nvPr/>
        </p:nvPicPr>
        <p:blipFill>
          <a:blip r:embed="rId2"/>
          <a:stretch/>
        </p:blipFill>
        <p:spPr>
          <a:xfrm>
            <a:off x="457200" y="2100240"/>
            <a:ext cx="7715160" cy="315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649800" y="406440"/>
            <a:ext cx="3314160" cy="58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Times New Roman"/>
              </a:rPr>
              <a:t>GUIDED MEDIA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229600" y="6400800"/>
            <a:ext cx="184320" cy="36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4"/>
          <p:cNvSpPr/>
          <p:nvPr/>
        </p:nvSpPr>
        <p:spPr>
          <a:xfrm>
            <a:off x="152280" y="1523880"/>
            <a:ext cx="8229600" cy="13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 algn="just"/>
            <a:r>
              <a:rPr lang="en-IN" sz="2800" b="1" i="1" strike="noStrike" spc="-1">
                <a:solidFill>
                  <a:srgbClr val="000000"/>
                </a:solidFill>
                <a:latin typeface="Times New Roman"/>
              </a:rPr>
              <a:t>Guided media, which are those that provide a conduit from one device to another, include twisted-pair cable, coaxial cable, and fiber-optic cable.</a:t>
            </a:r>
            <a:endParaRPr lang="en-IN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152280" y="4680000"/>
            <a:ext cx="6705720" cy="119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r>
              <a:rPr lang="en-US" sz="2400" b="1" strike="noStrike" spc="-1">
                <a:solidFill>
                  <a:srgbClr val="0033CC"/>
                </a:solidFill>
                <a:latin typeface="Times New Roman"/>
              </a:rPr>
              <a:t>Twisted-Pair Cable</a:t>
            </a:r>
            <a:br/>
            <a:r>
              <a:rPr lang="fr-FR" sz="2400" b="1" strike="noStrike" spc="-1">
                <a:solidFill>
                  <a:srgbClr val="0033CC"/>
                </a:solidFill>
                <a:latin typeface="Times New Roman"/>
              </a:rPr>
              <a:t>Coaxial Cable</a:t>
            </a:r>
            <a:br/>
            <a:r>
              <a:rPr lang="fr-FR" sz="2400" b="1" strike="noStrike" spc="-1">
                <a:solidFill>
                  <a:srgbClr val="0033CC"/>
                </a:solidFill>
                <a:latin typeface="Times New Roman"/>
              </a:rPr>
              <a:t>Fiber-Optic Cable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164880" y="4203720"/>
            <a:ext cx="486396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/>
            <a:r>
              <a:rPr lang="en-IN" sz="2800" b="1" i="1" u="sng" strike="noStrike" spc="-1">
                <a:solidFill>
                  <a:srgbClr val="FF0000"/>
                </a:solidFill>
                <a:uFillTx/>
                <a:latin typeface="Times New Roman"/>
              </a:rPr>
              <a:t>Topics discussed in this section:</a:t>
            </a:r>
            <a:endParaRPr lang="en-IN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ne 1"/>
          <p:cNvSpPr/>
          <p:nvPr/>
        </p:nvSpPr>
        <p:spPr>
          <a:xfrm>
            <a:off x="152280" y="533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Line 2"/>
          <p:cNvSpPr/>
          <p:nvPr/>
        </p:nvSpPr>
        <p:spPr>
          <a:xfrm>
            <a:off x="152280" y="1371600"/>
            <a:ext cx="8763120" cy="0"/>
          </a:xfrm>
          <a:prstGeom prst="line">
            <a:avLst/>
          </a:prstGeom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417600" y="762120"/>
            <a:ext cx="3357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r>
              <a:rPr lang="en-IN" sz="2400" b="1" strike="noStrike" spc="-1">
                <a:solidFill>
                  <a:srgbClr val="3333CC"/>
                </a:solidFill>
                <a:latin typeface="Times New Roman"/>
              </a:rPr>
              <a:t>Figure 3  </a:t>
            </a:r>
            <a:r>
              <a:rPr lang="en-IN" sz="2000" b="1" i="1" strike="noStrike" spc="-1">
                <a:solidFill>
                  <a:srgbClr val="000000"/>
                </a:solidFill>
                <a:latin typeface="Times New Roman"/>
              </a:rPr>
              <a:t>Twisted-pair cable</a:t>
            </a:r>
            <a:endParaRPr lang="en-IN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Line 4"/>
          <p:cNvSpPr/>
          <p:nvPr/>
        </p:nvSpPr>
        <p:spPr>
          <a:xfrm>
            <a:off x="152280" y="6248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6" name="Picture 155"/>
          <p:cNvPicPr/>
          <p:nvPr/>
        </p:nvPicPr>
        <p:blipFill>
          <a:blip r:embed="rId2"/>
          <a:stretch/>
        </p:blipFill>
        <p:spPr>
          <a:xfrm>
            <a:off x="228600" y="2986200"/>
            <a:ext cx="8610480" cy="120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ne 1"/>
          <p:cNvSpPr/>
          <p:nvPr/>
        </p:nvSpPr>
        <p:spPr>
          <a:xfrm>
            <a:off x="152280" y="533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Line 2"/>
          <p:cNvSpPr/>
          <p:nvPr/>
        </p:nvSpPr>
        <p:spPr>
          <a:xfrm>
            <a:off x="152280" y="1371600"/>
            <a:ext cx="8763120" cy="0"/>
          </a:xfrm>
          <a:prstGeom prst="line">
            <a:avLst/>
          </a:prstGeom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3"/>
          <p:cNvSpPr/>
          <p:nvPr/>
        </p:nvSpPr>
        <p:spPr>
          <a:xfrm>
            <a:off x="416160" y="762120"/>
            <a:ext cx="3614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r>
              <a:rPr lang="en-IN" sz="2400" b="1" strike="noStrike" spc="-1">
                <a:solidFill>
                  <a:srgbClr val="3333CC"/>
                </a:solidFill>
                <a:latin typeface="Times New Roman"/>
              </a:rPr>
              <a:t>Figure 4  </a:t>
            </a:r>
            <a:r>
              <a:rPr lang="en-IN" sz="2000" b="1" i="1" strike="noStrike" spc="-1">
                <a:solidFill>
                  <a:srgbClr val="000000"/>
                </a:solidFill>
                <a:latin typeface="Times New Roman"/>
              </a:rPr>
              <a:t>UTP and STP cables</a:t>
            </a:r>
            <a:endParaRPr lang="en-IN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Line 4"/>
          <p:cNvSpPr/>
          <p:nvPr/>
        </p:nvSpPr>
        <p:spPr>
          <a:xfrm>
            <a:off x="152280" y="6248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1" name="Picture 160"/>
          <p:cNvPicPr/>
          <p:nvPr/>
        </p:nvPicPr>
        <p:blipFill>
          <a:blip r:embed="rId2"/>
          <a:stretch/>
        </p:blipFill>
        <p:spPr>
          <a:xfrm>
            <a:off x="338040" y="2112840"/>
            <a:ext cx="8501040" cy="337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CA4EB92-9C2B-443B-8A15-E8B563B27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7.</a:t>
            </a:r>
            <a:fld id="{52B459A1-6341-47B6-B462-4266C2684593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884738" name="Text Box 2">
            <a:extLst>
              <a:ext uri="{FF2B5EF4-FFF2-40B4-BE49-F238E27FC236}">
                <a16:creationId xmlns:a16="http://schemas.microsoft.com/office/drawing/2014/main" id="{3106C55A-6B3F-4641-8FAB-859F7C003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613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Table 7.1  </a:t>
            </a:r>
            <a:r>
              <a:rPr lang="en-US" altLang="en-US" sz="2000" i="1">
                <a:latin typeface="Times New Roman" panose="02020603050405020304" pitchFamily="18" charset="0"/>
              </a:rPr>
              <a:t>Categories of unshielded twisted-pair cables</a:t>
            </a:r>
          </a:p>
        </p:txBody>
      </p:sp>
      <p:pic>
        <p:nvPicPr>
          <p:cNvPr id="884740" name="Picture 4">
            <a:extLst>
              <a:ext uri="{FF2B5EF4-FFF2-40B4-BE49-F238E27FC236}">
                <a16:creationId xmlns:a16="http://schemas.microsoft.com/office/drawing/2014/main" id="{B0529242-C12B-477C-BB5E-B8FCEBFFD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685800"/>
            <a:ext cx="7742237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ne 1"/>
          <p:cNvSpPr/>
          <p:nvPr/>
        </p:nvSpPr>
        <p:spPr>
          <a:xfrm>
            <a:off x="152280" y="533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Line 2"/>
          <p:cNvSpPr/>
          <p:nvPr/>
        </p:nvSpPr>
        <p:spPr>
          <a:xfrm>
            <a:off x="152280" y="1371600"/>
            <a:ext cx="8763120" cy="0"/>
          </a:xfrm>
          <a:prstGeom prst="line">
            <a:avLst/>
          </a:prstGeom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3"/>
          <p:cNvSpPr/>
          <p:nvPr/>
        </p:nvSpPr>
        <p:spPr>
          <a:xfrm>
            <a:off x="418320" y="762120"/>
            <a:ext cx="30322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r>
              <a:rPr lang="en-IN" sz="2400" b="1" strike="noStrike" spc="-1">
                <a:solidFill>
                  <a:srgbClr val="3333CC"/>
                </a:solidFill>
                <a:latin typeface="Times New Roman"/>
              </a:rPr>
              <a:t>Figure 5  </a:t>
            </a:r>
            <a:r>
              <a:rPr lang="en-IN" sz="2000" b="1" i="1" strike="noStrike" spc="-1">
                <a:solidFill>
                  <a:srgbClr val="000000"/>
                </a:solidFill>
                <a:latin typeface="Times New Roman"/>
              </a:rPr>
              <a:t>UTP connector</a:t>
            </a:r>
            <a:endParaRPr lang="en-IN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Line 4"/>
          <p:cNvSpPr/>
          <p:nvPr/>
        </p:nvSpPr>
        <p:spPr>
          <a:xfrm>
            <a:off x="152280" y="6248520"/>
            <a:ext cx="8763120" cy="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8" name="Picture 167"/>
          <p:cNvPicPr/>
          <p:nvPr/>
        </p:nvPicPr>
        <p:blipFill>
          <a:blip r:embed="rId2"/>
          <a:stretch/>
        </p:blipFill>
        <p:spPr>
          <a:xfrm>
            <a:off x="1519200" y="2244600"/>
            <a:ext cx="6481800" cy="270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3046</TotalTime>
  <Words>412</Words>
  <Application>Microsoft Office PowerPoint</Application>
  <PresentationFormat>On-screen Show (4:3)</PresentationFormat>
  <Paragraphs>68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Calibri</vt:lpstr>
      <vt:lpstr>McGrawHill-Italic</vt:lpstr>
      <vt:lpstr>Tahoma</vt:lpstr>
      <vt:lpstr>Times New Roman</vt:lpstr>
      <vt:lpstr>Tw Cen MT</vt:lpstr>
      <vt:lpstr>Wingdings</vt:lpstr>
      <vt:lpstr>Wingdings 2</vt:lpstr>
      <vt:lpstr>Office Theme</vt:lpstr>
      <vt:lpstr>Office Theme</vt:lpstr>
      <vt:lpstr>Office Theme</vt:lpstr>
      <vt:lpstr>COMPUTER NETWORKS (BCSC 0008)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Valued Gateway Client</dc:creator>
  <dc:description/>
  <cp:lastModifiedBy>Shabir Ali</cp:lastModifiedBy>
  <cp:revision>172</cp:revision>
  <dcterms:created xsi:type="dcterms:W3CDTF">2000-01-15T10:20:39Z</dcterms:created>
  <dcterms:modified xsi:type="dcterms:W3CDTF">2021-02-08T09:07:35Z</dcterms:modified>
  <dc:language>en-IN</dc:language>
</cp:coreProperties>
</file>