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265" r:id="rId3"/>
    <p:sldId id="360" r:id="rId4"/>
    <p:sldId id="267" r:id="rId5"/>
    <p:sldId id="269" r:id="rId6"/>
    <p:sldId id="270" r:id="rId7"/>
    <p:sldId id="272" r:id="rId8"/>
    <p:sldId id="273" r:id="rId9"/>
    <p:sldId id="274" r:id="rId10"/>
    <p:sldId id="275" r:id="rId11"/>
    <p:sldId id="276" r:id="rId12"/>
    <p:sldId id="277" r:id="rId13"/>
    <p:sldId id="278" r:id="rId14"/>
    <p:sldId id="280" r:id="rId15"/>
    <p:sldId id="283" r:id="rId16"/>
    <p:sldId id="288" r:id="rId17"/>
    <p:sldId id="290" r:id="rId18"/>
    <p:sldId id="291" r:id="rId19"/>
    <p:sldId id="294" r:id="rId20"/>
    <p:sldId id="295" r:id="rId21"/>
    <p:sldId id="296" r:id="rId22"/>
    <p:sldId id="298" r:id="rId23"/>
    <p:sldId id="361" r:id="rId24"/>
    <p:sldId id="305" r:id="rId25"/>
    <p:sldId id="306" r:id="rId26"/>
    <p:sldId id="307" r:id="rId27"/>
    <p:sldId id="308" r:id="rId28"/>
    <p:sldId id="362"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5" r:id="rId46"/>
    <p:sldId id="336" r:id="rId47"/>
    <p:sldId id="338" r:id="rId48"/>
    <p:sldId id="339" r:id="rId49"/>
    <p:sldId id="341" r:id="rId50"/>
    <p:sldId id="344" r:id="rId51"/>
    <p:sldId id="370" r:id="rId52"/>
    <p:sldId id="350" r:id="rId53"/>
    <p:sldId id="368" r:id="rId54"/>
    <p:sldId id="351" r:id="rId55"/>
    <p:sldId id="352" r:id="rId56"/>
    <p:sldId id="353" r:id="rId57"/>
    <p:sldId id="354" r:id="rId58"/>
    <p:sldId id="363" r:id="rId59"/>
    <p:sldId id="369" r:id="rId60"/>
    <p:sldId id="364" r:id="rId61"/>
    <p:sldId id="355" r:id="rId62"/>
    <p:sldId id="365" r:id="rId63"/>
    <p:sldId id="356" r:id="rId64"/>
    <p:sldId id="357" r:id="rId65"/>
    <p:sldId id="26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596BA-3F51-4F94-B820-35E7804455FC}" type="datetimeFigureOut">
              <a:rPr lang="en-US" smtClean="0"/>
              <a:t>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3709A-59F8-4A23-BCCF-278830F81F0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p:spPr>
        <p:txBody>
          <a:bodyPr/>
          <a:lstStyle/>
          <a:p>
            <a:r>
              <a:rPr lang="en-US" altLang="en-US"/>
              <a:t>1.#</a:t>
            </a: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C02EB47-C789-4B73-95AC-22AD5FCE024F}" type="slidenum">
              <a:rPr lang="en-US" altLang="en-US"/>
              <a:pPr/>
              <a:t>13</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p:spPr>
        <p:txBody>
          <a:bodyPr/>
          <a:lstStyle/>
          <a:p>
            <a:r>
              <a:rPr lang="en-US" altLang="en-US"/>
              <a:t>1.#</a:t>
            </a: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p:spPr>
        <p:txBody>
          <a:bodyPr/>
          <a:lstStyle/>
          <a:p>
            <a:r>
              <a:rPr lang="en-US" altLang="en-US"/>
              <a:t>1.#</a:t>
            </a: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p>
            <a:r>
              <a:rPr lang="en-US" altLang="en-US"/>
              <a:t>1.#</a:t>
            </a: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p:spPr>
        <p:txBody>
          <a:bodyPr/>
          <a:lstStyle/>
          <a:p>
            <a:r>
              <a:rPr lang="en-US" altLang="en-US"/>
              <a:t>1.#</a:t>
            </a: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p:spPr>
        <p:txBody>
          <a:bodyPr/>
          <a:lstStyle/>
          <a:p>
            <a:r>
              <a:rPr lang="en-US" altLang="en-US"/>
              <a:t>1.#</a:t>
            </a: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tLang="en-US"/>
              <a:t>1.#</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altLang="en-US"/>
              <a:t>1.#</a:t>
            </a: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387BE07E-A0E8-4537-9D58-A2C31FC0FB26}" type="slidenum">
              <a:rPr lang="en-US" altLang="en-US"/>
              <a:pPr/>
              <a:t>21</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634F8A0-BE8B-4448-A820-86D856181220}" type="slidenum">
              <a:rPr lang="en-US" altLang="en-US"/>
              <a:pPr/>
              <a:t>22</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p:spPr>
        <p:txBody>
          <a:bodyPr/>
          <a:lstStyle/>
          <a:p>
            <a:r>
              <a:rPr lang="en-US" altLang="en-US"/>
              <a:t>1.#</a:t>
            </a: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tLang="en-US"/>
              <a:t>1.#</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altLang="en-US"/>
              <a:t>1.#</a:t>
            </a: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8E2443B-58D8-419C-B223-BD62FB7BC126}" type="slidenum">
              <a:rPr lang="en-US" altLang="en-US"/>
              <a:pPr/>
              <a:t>25</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6708645-D95E-48AF-839E-FE1E015E4C26}" type="slidenum">
              <a:rPr lang="en-US" altLang="en-US"/>
              <a:pPr/>
              <a:t>26</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ltLang="en-US"/>
              <a:t>1.#</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ltLang="en-US"/>
              <a:t>1.#</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ftr" sz="quarter" idx="4"/>
          </p:nvPr>
        </p:nvSpPr>
        <p:spPr>
          <a:noFill/>
        </p:spPr>
        <p:txBody>
          <a:bodyPr/>
          <a:lstStyle/>
          <a:p>
            <a:r>
              <a:rPr lang="en-US" altLang="en-US"/>
              <a:t>1.#</a:t>
            </a: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altLang="en-US"/>
              <a:t>1.#</a:t>
            </a: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8AB889E-5D32-4873-863A-A57C47ED1D51}" type="slidenum">
              <a:rPr lang="en-US" altLang="en-US"/>
              <a:pPr/>
              <a:t>31</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7A7484-8355-40F0-A617-79BFC3A17F08}" type="slidenum">
              <a:rPr lang="en-US" altLang="en-US"/>
              <a:pPr/>
              <a:t>32</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a:noFill/>
        </p:spPr>
        <p:txBody>
          <a:bodyPr/>
          <a:lstStyle/>
          <a:p>
            <a:r>
              <a:rPr lang="en-US" altLang="en-US"/>
              <a:t>1.#</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
          <p:cNvSpPr>
            <a:spLocks noGrp="1" noChangeArrowheads="1"/>
          </p:cNvSpPr>
          <p:nvPr>
            <p:ph type="ftr" sz="quarter" idx="4"/>
          </p:nvPr>
        </p:nvSpPr>
        <p:spPr>
          <a:noFill/>
        </p:spPr>
        <p:txBody>
          <a:bodyPr/>
          <a:lstStyle/>
          <a:p>
            <a:r>
              <a:rPr lang="en-US" altLang="en-US"/>
              <a:t>1.#</a:t>
            </a: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D53F63B3-D4E1-4AF1-90A5-B2047C5C9B14}" type="slidenum">
              <a:rPr lang="en-US" altLang="en-US"/>
              <a:pPr/>
              <a:t>34</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633E096-E7AE-4BA0-887E-14FCB72D4D11}" type="slidenum">
              <a:rPr lang="en-US" altLang="en-US"/>
              <a:pPr/>
              <a:t>35</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8640B26-F4A2-4F04-8EA2-80E0DD8BD0AD}" type="slidenum">
              <a:rPr lang="en-US" altLang="en-US"/>
              <a:pPr/>
              <a:t>36</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6"/>
          <p:cNvSpPr>
            <a:spLocks noGrp="1" noChangeArrowheads="1"/>
          </p:cNvSpPr>
          <p:nvPr>
            <p:ph type="ftr" sz="quarter" idx="4"/>
          </p:nvPr>
        </p:nvSpPr>
        <p:spPr>
          <a:noFill/>
        </p:spPr>
        <p:txBody>
          <a:bodyPr/>
          <a:lstStyle/>
          <a:p>
            <a:r>
              <a:rPr lang="en-US" altLang="en-US"/>
              <a:t>1.#</a:t>
            </a: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ftr" sz="quarter" idx="4"/>
          </p:nvPr>
        </p:nvSpPr>
        <p:spPr>
          <a:noFill/>
        </p:spPr>
        <p:txBody>
          <a:bodyPr/>
          <a:lstStyle/>
          <a:p>
            <a:r>
              <a:rPr lang="en-US" altLang="en-US"/>
              <a:t>1.#</a:t>
            </a: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Grp="1" noChangeArrowheads="1"/>
          </p:cNvSpPr>
          <p:nvPr>
            <p:ph type="ftr" sz="quarter" idx="4"/>
          </p:nvPr>
        </p:nvSpPr>
        <p:spPr>
          <a:noFill/>
        </p:spPr>
        <p:txBody>
          <a:bodyPr/>
          <a:lstStyle/>
          <a:p>
            <a:r>
              <a:rPr lang="en-US" altLang="en-US"/>
              <a:t>1.#</a:t>
            </a: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ftr" sz="quarter" idx="4"/>
          </p:nvPr>
        </p:nvSpPr>
        <p:spPr>
          <a:noFill/>
        </p:spPr>
        <p:txBody>
          <a:bodyPr/>
          <a:lstStyle/>
          <a:p>
            <a:r>
              <a:rPr lang="en-US" altLang="en-US"/>
              <a:t>1.#</a:t>
            </a: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6"/>
          <p:cNvSpPr>
            <a:spLocks noGrp="1" noChangeArrowheads="1"/>
          </p:cNvSpPr>
          <p:nvPr>
            <p:ph type="ftr" sz="quarter" idx="4"/>
          </p:nvPr>
        </p:nvSpPr>
        <p:spPr>
          <a:noFill/>
        </p:spPr>
        <p:txBody>
          <a:bodyPr/>
          <a:lstStyle/>
          <a:p>
            <a:r>
              <a:rPr lang="en-US" altLang="en-US"/>
              <a:t>1.#</a:t>
            </a: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4F998DB8-82F4-4591-B454-3D5AE26763A5}" type="slidenum">
              <a:rPr lang="en-US" altLang="en-US"/>
              <a:pPr/>
              <a:t>42</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noFill/>
        </p:spPr>
        <p:txBody>
          <a:bodyPr/>
          <a:lstStyle/>
          <a:p>
            <a:r>
              <a:rPr lang="en-US" altLang="en-US"/>
              <a:t>1.#</a:t>
            </a: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46D5B56-60CE-4364-B8A3-ECF012917457}" type="slidenum">
              <a:rPr lang="en-US" altLang="en-US"/>
              <a:pPr/>
              <a:t>43</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ftr" sz="quarter" idx="4"/>
          </p:nvPr>
        </p:nvSpPr>
        <p:spPr>
          <a:noFill/>
        </p:spPr>
        <p:txBody>
          <a:bodyPr/>
          <a:lstStyle/>
          <a:p>
            <a:r>
              <a:rPr lang="en-US" altLang="en-US"/>
              <a:t>1.#</a:t>
            </a: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FB765D1B-97A0-4A87-BFD5-B1DCAA280B9A}" type="slidenum">
              <a:rPr lang="en-US" altLang="en-US"/>
              <a:pPr/>
              <a:t>45</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88AA54D2-0050-4119-9417-ED69A378CFDC}" type="slidenum">
              <a:rPr lang="en-US" altLang="en-US"/>
              <a:pPr/>
              <a:t>46</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6"/>
          <p:cNvSpPr>
            <a:spLocks noGrp="1" noChangeArrowheads="1"/>
          </p:cNvSpPr>
          <p:nvPr>
            <p:ph type="ftr" sz="quarter" idx="4"/>
          </p:nvPr>
        </p:nvSpPr>
        <p:spPr>
          <a:noFill/>
        </p:spPr>
        <p:txBody>
          <a:bodyPr/>
          <a:lstStyle/>
          <a:p>
            <a:r>
              <a:rPr lang="en-US" altLang="en-US"/>
              <a:t>1.#</a:t>
            </a: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CE46FFB-3A70-4D88-AA5A-767CB1ECAD35}" type="slidenum">
              <a:rPr lang="en-US" altLang="en-US"/>
              <a:pPr/>
              <a:t>48</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725D9624-D2EE-47EE-9AA7-4621E1C90ADD}" type="slidenum">
              <a:rPr lang="en-US" altLang="en-US"/>
              <a:pPr/>
              <a:t>49</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438437D-5E31-4F54-9E15-F74E78BA915A}" type="slidenum">
              <a:rPr lang="en-US" altLang="en-US"/>
              <a:pPr/>
              <a:t>50</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494A0-4338-48DB-BD88-3BC7613D1862}" type="slidenum">
              <a:rPr lang="en-US"/>
              <a:pPr/>
              <a:t>51</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ftr" sz="quarter" idx="4"/>
          </p:nvPr>
        </p:nvSpPr>
        <p:spPr>
          <a:noFill/>
        </p:spPr>
        <p:txBody>
          <a:bodyPr/>
          <a:lstStyle/>
          <a:p>
            <a:r>
              <a:rPr lang="en-US" altLang="en-US"/>
              <a:t>1.#</a:t>
            </a: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p:spPr>
        <p:txBody>
          <a:bodyPr/>
          <a:lstStyle/>
          <a:p>
            <a:r>
              <a:rPr lang="en-US" altLang="en-US"/>
              <a:t>1.#</a:t>
            </a: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ftr" sz="quarter" idx="4"/>
          </p:nvPr>
        </p:nvSpPr>
        <p:spPr>
          <a:noFill/>
        </p:spPr>
        <p:txBody>
          <a:bodyPr/>
          <a:lstStyle/>
          <a:p>
            <a:r>
              <a:rPr lang="en-US" altLang="en-US"/>
              <a:t>1.#</a:t>
            </a: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5D37B1C-D8B6-45FD-A4F2-404D78967BC8}" type="slidenum">
              <a:rPr lang="en-US" altLang="en-US"/>
              <a:pPr/>
              <a:t>54</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6AE540E8-416E-44B1-8B40-B90FFD097486}" type="slidenum">
              <a:rPr lang="en-US" altLang="en-US"/>
              <a:pPr/>
              <a:t>55</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D93C851-8428-498B-A308-33A6AE27DF0D}" type="slidenum">
              <a:rPr lang="en-US" altLang="en-US"/>
              <a:pPr/>
              <a:t>56</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61162879-EF89-42D5-A433-F8E1CC516E73}" type="slidenum">
              <a:rPr lang="en-US" altLang="en-US"/>
              <a:pPr/>
              <a:t>57</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ltLang="en-US"/>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ltLang="en-US"/>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6"/>
          <p:cNvSpPr>
            <a:spLocks noGrp="1" noChangeArrowheads="1"/>
          </p:cNvSpPr>
          <p:nvPr>
            <p:ph type="ftr" sz="quarter" idx="4"/>
          </p:nvPr>
        </p:nvSpPr>
        <p:spPr>
          <a:noFill/>
        </p:spPr>
        <p:txBody>
          <a:bodyPr/>
          <a:lstStyle/>
          <a:p>
            <a:r>
              <a:rPr lang="en-US" altLang="en-US"/>
              <a:t>1.#</a:t>
            </a: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6"/>
          <p:cNvSpPr>
            <a:spLocks noGrp="1" noChangeArrowheads="1"/>
          </p:cNvSpPr>
          <p:nvPr>
            <p:ph type="ftr" sz="quarter" idx="4"/>
          </p:nvPr>
        </p:nvSpPr>
        <p:spPr>
          <a:noFill/>
        </p:spPr>
        <p:txBody>
          <a:bodyPr/>
          <a:lstStyle/>
          <a:p>
            <a:r>
              <a:rPr lang="en-US" altLang="en-US"/>
              <a:t>1.#</a:t>
            </a: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6"/>
          <p:cNvSpPr>
            <a:spLocks noGrp="1" noChangeArrowheads="1"/>
          </p:cNvSpPr>
          <p:nvPr>
            <p:ph type="ftr" sz="quarter" idx="4"/>
          </p:nvPr>
        </p:nvSpPr>
        <p:spPr>
          <a:noFill/>
        </p:spPr>
        <p:txBody>
          <a:bodyPr/>
          <a:lstStyle/>
          <a:p>
            <a:r>
              <a:rPr lang="en-US" altLang="en-US"/>
              <a:t>1.#</a:t>
            </a: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altLang="en-US"/>
              <a:t>1.#</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6"/>
          <p:cNvSpPr>
            <a:spLocks noGrp="1" noChangeArrowheads="1"/>
          </p:cNvSpPr>
          <p:nvPr>
            <p:ph type="ftr" sz="quarter" idx="4"/>
          </p:nvPr>
        </p:nvSpPr>
        <p:spPr>
          <a:noFill/>
        </p:spPr>
        <p:txBody>
          <a:bodyPr/>
          <a:lstStyle/>
          <a:p>
            <a:r>
              <a:rPr lang="en-US" altLang="en-US"/>
              <a:t>1.#</a:t>
            </a: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6"/>
          <p:cNvSpPr>
            <a:spLocks noGrp="1" noChangeArrowheads="1"/>
          </p:cNvSpPr>
          <p:nvPr>
            <p:ph type="ftr" sz="quarter" idx="4"/>
          </p:nvPr>
        </p:nvSpPr>
        <p:spPr>
          <a:noFill/>
        </p:spPr>
        <p:txBody>
          <a:bodyPr/>
          <a:lstStyle/>
          <a:p>
            <a:r>
              <a:rPr lang="en-US" altLang="en-US"/>
              <a:t>1.#</a:t>
            </a: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71569E5-935D-4767-A608-55C014AFFED9}" type="slidenum">
              <a:rPr lang="en-US" altLang="en-US">
                <a:solidFill>
                  <a:srgbClr val="000000"/>
                </a:solidFill>
              </a:rPr>
              <a:pPr/>
              <a:t>10</a:t>
            </a:fld>
            <a:endParaRPr lang="en-US" altLang="en-US">
              <a:solidFill>
                <a:srgbClr val="000000"/>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017D152-836B-4697-A940-592C4B372A34}" type="slidenum">
              <a:rPr lang="en-US" altLang="en-US"/>
              <a:pPr/>
              <a:t>11</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57D0205-4A75-4149-AD5F-D2004A19A1DD}" type="slidenum">
              <a:rPr lang="en-US" altLang="en-US"/>
              <a:pPr/>
              <a:t>12</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30294-4076-44CE-9982-3E20BAA19185}" type="datetime1">
              <a:rPr lang="en-US" smtClean="0"/>
              <a:t>2/10/2021</a:t>
            </a:fld>
            <a:endParaRPr lang="en-US"/>
          </a:p>
        </p:txBody>
      </p:sp>
      <p:sp>
        <p:nvSpPr>
          <p:cNvPr id="5" name="Footer Placeholder 4"/>
          <p:cNvSpPr>
            <a:spLocks noGrp="1"/>
          </p:cNvSpPr>
          <p:nvPr>
            <p:ph type="ftr" sz="quarter" idx="11"/>
          </p:nvPr>
        </p:nvSpPr>
        <p:spPr/>
        <p:txBody>
          <a:bodyPr/>
          <a:lstStyle/>
          <a:p>
            <a:r>
              <a:rPr lang="en-US"/>
              <a:t>Lecture Presented by: Shabir Ali</a:t>
            </a:r>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E9EB0A-384C-494C-9598-9C01709DF402}" type="datetime1">
              <a:rPr lang="en-US" smtClean="0"/>
              <a:t>2/10/2021</a:t>
            </a:fld>
            <a:endParaRPr lang="en-US"/>
          </a:p>
        </p:txBody>
      </p:sp>
      <p:sp>
        <p:nvSpPr>
          <p:cNvPr id="5" name="Footer Placeholder 4"/>
          <p:cNvSpPr>
            <a:spLocks noGrp="1"/>
          </p:cNvSpPr>
          <p:nvPr>
            <p:ph type="ftr" sz="quarter" idx="11"/>
          </p:nvPr>
        </p:nvSpPr>
        <p:spPr/>
        <p:txBody>
          <a:bodyPr/>
          <a:lstStyle/>
          <a:p>
            <a:r>
              <a:rPr lang="en-US"/>
              <a:t>Lecture Presented by: Shabir Ali</a:t>
            </a:r>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5C98-A86D-4703-9616-9D62E39B0B9B}" type="datetime1">
              <a:rPr lang="en-US" smtClean="0"/>
              <a:t>2/10/2021</a:t>
            </a:fld>
            <a:endParaRPr lang="en-US"/>
          </a:p>
        </p:txBody>
      </p:sp>
      <p:sp>
        <p:nvSpPr>
          <p:cNvPr id="5" name="Footer Placeholder 4"/>
          <p:cNvSpPr>
            <a:spLocks noGrp="1"/>
          </p:cNvSpPr>
          <p:nvPr>
            <p:ph type="ftr" sz="quarter" idx="11"/>
          </p:nvPr>
        </p:nvSpPr>
        <p:spPr/>
        <p:txBody>
          <a:bodyPr/>
          <a:lstStyle/>
          <a:p>
            <a:r>
              <a:rPr lang="en-US"/>
              <a:t>Lecture Presented by: Shabir Ali</a:t>
            </a:r>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605F7-0126-48BC-9DD9-7EA0EDF1D4DF}" type="datetime1">
              <a:rPr lang="en-US" smtClean="0"/>
              <a:t>2/10/2021</a:t>
            </a:fld>
            <a:endParaRPr lang="en-US"/>
          </a:p>
        </p:txBody>
      </p:sp>
      <p:sp>
        <p:nvSpPr>
          <p:cNvPr id="5" name="Footer Placeholder 4"/>
          <p:cNvSpPr>
            <a:spLocks noGrp="1"/>
          </p:cNvSpPr>
          <p:nvPr>
            <p:ph type="ftr" sz="quarter" idx="11"/>
          </p:nvPr>
        </p:nvSpPr>
        <p:spPr/>
        <p:txBody>
          <a:bodyPr/>
          <a:lstStyle/>
          <a:p>
            <a:r>
              <a:rPr lang="en-US"/>
              <a:t>Lecture Presented by: Shabir Ali</a:t>
            </a:r>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3CC3E-CC4D-4AF9-B29D-72F9A47E4936}" type="datetime1">
              <a:rPr lang="en-US" smtClean="0"/>
              <a:t>2/10/2021</a:t>
            </a:fld>
            <a:endParaRPr lang="en-US"/>
          </a:p>
        </p:txBody>
      </p:sp>
      <p:sp>
        <p:nvSpPr>
          <p:cNvPr id="5" name="Footer Placeholder 4"/>
          <p:cNvSpPr>
            <a:spLocks noGrp="1"/>
          </p:cNvSpPr>
          <p:nvPr>
            <p:ph type="ftr" sz="quarter" idx="11"/>
          </p:nvPr>
        </p:nvSpPr>
        <p:spPr/>
        <p:txBody>
          <a:bodyPr/>
          <a:lstStyle/>
          <a:p>
            <a:r>
              <a:rPr lang="en-US"/>
              <a:t>Lecture Presented by: Shabir Ali</a:t>
            </a:r>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34CA49-E109-4D14-927D-3C8113A55EEC}" type="datetime1">
              <a:rPr lang="en-US" smtClean="0"/>
              <a:t>2/10/2021</a:t>
            </a:fld>
            <a:endParaRPr lang="en-US"/>
          </a:p>
        </p:txBody>
      </p:sp>
      <p:sp>
        <p:nvSpPr>
          <p:cNvPr id="6" name="Footer Placeholder 5"/>
          <p:cNvSpPr>
            <a:spLocks noGrp="1"/>
          </p:cNvSpPr>
          <p:nvPr>
            <p:ph type="ftr" sz="quarter" idx="11"/>
          </p:nvPr>
        </p:nvSpPr>
        <p:spPr/>
        <p:txBody>
          <a:bodyPr/>
          <a:lstStyle/>
          <a:p>
            <a:r>
              <a:rPr lang="en-US"/>
              <a:t>Lecture Presented by: Shabir Ali</a:t>
            </a:r>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1BEDB-CBFD-4E1D-B29E-E802A946F6C1}" type="datetime1">
              <a:rPr lang="en-US" smtClean="0"/>
              <a:t>2/10/2021</a:t>
            </a:fld>
            <a:endParaRPr lang="en-US"/>
          </a:p>
        </p:txBody>
      </p:sp>
      <p:sp>
        <p:nvSpPr>
          <p:cNvPr id="8" name="Footer Placeholder 7"/>
          <p:cNvSpPr>
            <a:spLocks noGrp="1"/>
          </p:cNvSpPr>
          <p:nvPr>
            <p:ph type="ftr" sz="quarter" idx="11"/>
          </p:nvPr>
        </p:nvSpPr>
        <p:spPr/>
        <p:txBody>
          <a:bodyPr/>
          <a:lstStyle/>
          <a:p>
            <a:r>
              <a:rPr lang="en-US"/>
              <a:t>Lecture Presented by: Shabir Ali</a:t>
            </a:r>
          </a:p>
        </p:txBody>
      </p:sp>
      <p:sp>
        <p:nvSpPr>
          <p:cNvPr id="9" name="Slide Number Placeholder 8"/>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9C7478-D0E3-4BCC-9B72-2A65172C2BC7}" type="datetime1">
              <a:rPr lang="en-US" smtClean="0"/>
              <a:t>2/10/2021</a:t>
            </a:fld>
            <a:endParaRPr lang="en-US"/>
          </a:p>
        </p:txBody>
      </p:sp>
      <p:sp>
        <p:nvSpPr>
          <p:cNvPr id="4" name="Footer Placeholder 3"/>
          <p:cNvSpPr>
            <a:spLocks noGrp="1"/>
          </p:cNvSpPr>
          <p:nvPr>
            <p:ph type="ftr" sz="quarter" idx="11"/>
          </p:nvPr>
        </p:nvSpPr>
        <p:spPr/>
        <p:txBody>
          <a:bodyPr/>
          <a:lstStyle/>
          <a:p>
            <a:r>
              <a:rPr lang="en-US"/>
              <a:t>Lecture Presented by: Shabir Ali</a:t>
            </a:r>
          </a:p>
        </p:txBody>
      </p:sp>
      <p:sp>
        <p:nvSpPr>
          <p:cNvPr id="5" name="Slide Number Placeholder 4"/>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4056A-9955-4E43-B941-4A3C4542E6EC}" type="datetime1">
              <a:rPr lang="en-US" smtClean="0"/>
              <a:t>2/10/2021</a:t>
            </a:fld>
            <a:endParaRPr lang="en-US"/>
          </a:p>
        </p:txBody>
      </p:sp>
      <p:sp>
        <p:nvSpPr>
          <p:cNvPr id="3" name="Footer Placeholder 2"/>
          <p:cNvSpPr>
            <a:spLocks noGrp="1"/>
          </p:cNvSpPr>
          <p:nvPr>
            <p:ph type="ftr" sz="quarter" idx="11"/>
          </p:nvPr>
        </p:nvSpPr>
        <p:spPr/>
        <p:txBody>
          <a:bodyPr/>
          <a:lstStyle/>
          <a:p>
            <a:r>
              <a:rPr lang="en-US"/>
              <a:t>Lecture Presented by: Shabir Ali</a:t>
            </a:r>
          </a:p>
        </p:txBody>
      </p:sp>
      <p:sp>
        <p:nvSpPr>
          <p:cNvPr id="4" name="Slide Number Placeholder 3"/>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3F017-7170-4CF7-8375-5240A98CBA3F}" type="datetime1">
              <a:rPr lang="en-US" smtClean="0"/>
              <a:t>2/10/2021</a:t>
            </a:fld>
            <a:endParaRPr lang="en-US"/>
          </a:p>
        </p:txBody>
      </p:sp>
      <p:sp>
        <p:nvSpPr>
          <p:cNvPr id="6" name="Footer Placeholder 5"/>
          <p:cNvSpPr>
            <a:spLocks noGrp="1"/>
          </p:cNvSpPr>
          <p:nvPr>
            <p:ph type="ftr" sz="quarter" idx="11"/>
          </p:nvPr>
        </p:nvSpPr>
        <p:spPr/>
        <p:txBody>
          <a:bodyPr/>
          <a:lstStyle/>
          <a:p>
            <a:r>
              <a:rPr lang="en-US"/>
              <a:t>Lecture Presented by: Shabir Ali</a:t>
            </a:r>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8922B-BF4F-44F3-B452-B9A7907AC220}" type="datetime1">
              <a:rPr lang="en-US" smtClean="0"/>
              <a:t>2/10/2021</a:t>
            </a:fld>
            <a:endParaRPr lang="en-US"/>
          </a:p>
        </p:txBody>
      </p:sp>
      <p:sp>
        <p:nvSpPr>
          <p:cNvPr id="6" name="Footer Placeholder 5"/>
          <p:cNvSpPr>
            <a:spLocks noGrp="1"/>
          </p:cNvSpPr>
          <p:nvPr>
            <p:ph type="ftr" sz="quarter" idx="11"/>
          </p:nvPr>
        </p:nvSpPr>
        <p:spPr/>
        <p:txBody>
          <a:bodyPr/>
          <a:lstStyle/>
          <a:p>
            <a:r>
              <a:rPr lang="en-US"/>
              <a:t>Lecture Presented by: Shabir Ali</a:t>
            </a:r>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9DB7D-8BA0-46FF-B1F3-7BEF404E1F4C}" type="datetime1">
              <a:rPr lang="en-US" smtClean="0"/>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Presented by: Shabir Ali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7712E-CF77-4A4D-A906-4C104513D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a:t>COMPUTER NETWORKS</a:t>
            </a:r>
            <a:br>
              <a:rPr lang="en-US" b="1" u="none" dirty="0"/>
            </a:br>
            <a:r>
              <a:rPr lang="en-US" b="1" u="none" dirty="0"/>
              <a:t>(</a:t>
            </a:r>
            <a:r>
              <a:rPr lang="en-US" b="1" dirty="0"/>
              <a:t>BCSC 0008)</a:t>
            </a:r>
            <a:endParaRPr lang="en-US" b="1" u="none" dirty="0"/>
          </a:p>
        </p:txBody>
      </p:sp>
      <p:sp>
        <p:nvSpPr>
          <p:cNvPr id="5" name="Slide Number Placeholder 4"/>
          <p:cNvSpPr>
            <a:spLocks noGrp="1"/>
          </p:cNvSpPr>
          <p:nvPr>
            <p:ph type="sldNum" sz="quarter" idx="12"/>
          </p:nvPr>
        </p:nvSpPr>
        <p:spPr/>
        <p:txBody>
          <a:bodyPr/>
          <a:lstStyle/>
          <a:p>
            <a:r>
              <a:rPr lang="en-US" altLang="zh-TW" dirty="0"/>
              <a:t>1-</a:t>
            </a:r>
            <a:fld id="{99D27633-06CE-45E1-87B8-65ED130BB8BF}" type="slidenum">
              <a:rPr lang="en-US" altLang="zh-TW" smtClean="0"/>
              <a:pPr/>
              <a:t>1</a:t>
            </a:fld>
            <a:endParaRPr lang="en-US" altLang="zh-TW" dirty="0"/>
          </a:p>
        </p:txBody>
      </p:sp>
      <p:sp>
        <p:nvSpPr>
          <p:cNvPr id="7" name="Footer Placeholder 5"/>
          <p:cNvSpPr>
            <a:spLocks noGrp="1"/>
          </p:cNvSpPr>
          <p:nvPr>
            <p:ph type="ftr" sz="quarter" idx="11"/>
          </p:nvPr>
        </p:nvSpPr>
        <p:spPr>
          <a:xfrm>
            <a:off x="1066800" y="6356350"/>
            <a:ext cx="6781800" cy="365125"/>
          </a:xfrm>
        </p:spPr>
        <p:txBody>
          <a:bodyPr/>
          <a:lstStyle/>
          <a:p>
            <a:r>
              <a:rPr lang="en-US" b="1" dirty="0">
                <a:solidFill>
                  <a:schemeClr val="tx1"/>
                </a:solidFill>
                <a:latin typeface="Times New Roman"/>
                <a:ea typeface="Calibri"/>
                <a:cs typeface="Times New Roman"/>
              </a:rPr>
              <a:t>Lecture Presented by: Shabir Ali</a:t>
            </a:r>
            <a:endParaRPr lang="en-US" altLang="zh-TW" dirty="0">
              <a:solidFill>
                <a:schemeClr val="tx1"/>
              </a:solidFill>
              <a:latin typeface="Times New Roman"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Times New Roman"/>
                <a:ea typeface="Calibri"/>
                <a:cs typeface="Times New Roman"/>
              </a:rPr>
              <a:t>Copyright</a:t>
            </a:r>
            <a:r>
              <a:rPr kumimoji="0" lang="en-US" sz="1200" b="1" i="0" u="none" strike="noStrike" kern="1200" cap="none" spc="0" normalizeH="0" noProof="0" dirty="0">
                <a:ln>
                  <a:noFill/>
                </a:ln>
                <a:solidFill>
                  <a:schemeClr val="tx1"/>
                </a:solidFill>
                <a:effectLst/>
                <a:uLnTx/>
                <a:uFillTx/>
                <a:latin typeface="Times New Roman"/>
                <a:ea typeface="Calibri"/>
                <a:cs typeface="Times New Roman"/>
              </a:rPr>
              <a:t> content, </a:t>
            </a:r>
            <a:r>
              <a:rPr lang="en-US" sz="1200" b="1" dirty="0">
                <a:latin typeface="Times New Roman"/>
                <a:ea typeface="Calibri"/>
                <a:cs typeface="Times New Roman"/>
              </a:rPr>
              <a:t>use only with the written permission of presenter mentioned</a:t>
            </a:r>
            <a:endParaRPr kumimoji="0" lang="en-US" altLang="zh-TW"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11" name="Footer Placeholder 5"/>
          <p:cNvSpPr txBox="1">
            <a:spLocks/>
          </p:cNvSpPr>
          <p:nvPr/>
        </p:nvSpPr>
        <p:spPr>
          <a:xfrm>
            <a:off x="2362200" y="5257800"/>
            <a:ext cx="46482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FF0000"/>
                </a:solidFill>
                <a:effectLst/>
                <a:uLnTx/>
                <a:uFillTx/>
                <a:latin typeface="Times New Roman"/>
                <a:ea typeface="Calibri"/>
                <a:cs typeface="Times New Roman"/>
              </a:rPr>
              <a:t>Lecture- 6 &amp; 7</a:t>
            </a:r>
            <a:endParaRPr kumimoji="0" lang="en-US" b="1" i="0" u="none" strike="noStrike" kern="1200" cap="none" spc="0" normalizeH="0" baseline="0" noProof="0" dirty="0">
              <a:ln>
                <a:noFill/>
              </a:ln>
              <a:solidFill>
                <a:srgbClr val="FF0000"/>
              </a:solidFill>
              <a:effectLst/>
              <a:uLnTx/>
              <a:uFillTx/>
              <a:latin typeface="Times New Roman"/>
              <a:ea typeface="Calibri"/>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FF0000"/>
                </a:solidFill>
                <a:effectLst/>
                <a:uLnTx/>
                <a:uFillTx/>
                <a:latin typeface="Times New Roman"/>
                <a:ea typeface="Calibri"/>
                <a:cs typeface="Times New Roman"/>
              </a:rPr>
              <a:t>DATA &amp; SIGNALS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0"/>
          </p:nvPr>
        </p:nvSpPr>
        <p:spPr>
          <a:noFill/>
        </p:spPr>
        <p:txBody>
          <a:bodyPr/>
          <a:lstStyle/>
          <a:p>
            <a:r>
              <a:rPr lang="en-US" altLang="en-US"/>
              <a:t>3.</a:t>
            </a:r>
            <a:fld id="{66FF6EEF-FDBF-4152-B318-4538F4E158CA}" type="slidenum">
              <a:rPr lang="en-US" altLang="en-US"/>
              <a:pPr/>
              <a:t>10</a:t>
            </a:fld>
            <a:endParaRPr lang="en-US" altLang="en-US"/>
          </a:p>
        </p:txBody>
      </p:sp>
      <p:sp>
        <p:nvSpPr>
          <p:cNvPr id="35" name="Rectangle 14"/>
          <p:cNvSpPr>
            <a:spLocks noChangeArrowheads="1"/>
          </p:cNvSpPr>
          <p:nvPr/>
        </p:nvSpPr>
        <p:spPr bwMode="auto">
          <a:xfrm>
            <a:off x="228600" y="228600"/>
            <a:ext cx="8153400" cy="400110"/>
          </a:xfrm>
          <a:prstGeom prst="rect">
            <a:avLst/>
          </a:prstGeom>
          <a:solidFill>
            <a:sysClr val="window" lastClr="FFFFFF"/>
          </a:solidFill>
          <a:ln>
            <a:noFill/>
          </a:ln>
        </p:spPr>
        <p:txBody>
          <a:bodyPr>
            <a:spAutoFit/>
          </a:bodyPr>
          <a:lstStyle/>
          <a:p>
            <a:pPr eaLnBrk="0" fontAlgn="auto" hangingPunct="0">
              <a:spcBef>
                <a:spcPts val="0"/>
              </a:spcBef>
              <a:spcAft>
                <a:spcPts val="0"/>
              </a:spcAft>
              <a:defRPr/>
            </a:pPr>
            <a:r>
              <a:rPr lang="en-US" sz="2000" b="1" i="0" u="sng" kern="0" dirty="0">
                <a:latin typeface="Times-BoldItalic"/>
              </a:rPr>
              <a:t>Units of period and frequency</a:t>
            </a:r>
          </a:p>
        </p:txBody>
      </p:sp>
      <p:pic>
        <p:nvPicPr>
          <p:cNvPr id="13317" name="Picture 2"/>
          <p:cNvPicPr>
            <a:picLocks noChangeAspect="1" noChangeArrowheads="1"/>
          </p:cNvPicPr>
          <p:nvPr/>
        </p:nvPicPr>
        <p:blipFill>
          <a:blip r:embed="rId3"/>
          <a:srcRect/>
          <a:stretch>
            <a:fillRect/>
          </a:stretch>
        </p:blipFill>
        <p:spPr bwMode="auto">
          <a:xfrm>
            <a:off x="381000" y="2201863"/>
            <a:ext cx="8213725" cy="2217737"/>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DFFAD85E-F303-4740-838D-F1EA5DBD2424}"/>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3"/>
          <p:cNvSpPr>
            <a:spLocks noGrp="1" noChangeArrowheads="1"/>
          </p:cNvSpPr>
          <p:nvPr>
            <p:ph type="sldNum" sz="quarter" idx="10"/>
          </p:nvPr>
        </p:nvSpPr>
        <p:spPr>
          <a:noFill/>
        </p:spPr>
        <p:txBody>
          <a:bodyPr/>
          <a:lstStyle/>
          <a:p>
            <a:r>
              <a:rPr lang="en-US" altLang="en-US"/>
              <a:t>3.</a:t>
            </a:r>
            <a:fld id="{83273D14-A48A-4F6A-82D1-9C048FAD8CD0}" type="slidenum">
              <a:rPr lang="en-US" altLang="en-US"/>
              <a:pPr/>
              <a:t>11</a:t>
            </a:fld>
            <a:endParaRPr lang="en-US" altLang="en-US"/>
          </a:p>
        </p:txBody>
      </p:sp>
      <p:sp>
        <p:nvSpPr>
          <p:cNvPr id="1433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Express a period of 100 ms in microseconds.</a:t>
            </a:r>
          </a:p>
        </p:txBody>
      </p:sp>
      <p:grpSp>
        <p:nvGrpSpPr>
          <p:cNvPr id="2" name="Group 23"/>
          <p:cNvGrpSpPr>
            <a:grpSpLocks/>
          </p:cNvGrpSpPr>
          <p:nvPr/>
        </p:nvGrpSpPr>
        <p:grpSpPr bwMode="auto">
          <a:xfrm>
            <a:off x="0" y="0"/>
            <a:ext cx="9144000" cy="609600"/>
            <a:chOff x="0" y="2448"/>
            <a:chExt cx="5760" cy="384"/>
          </a:xfrm>
        </p:grpSpPr>
        <p:sp>
          <p:nvSpPr>
            <p:cNvPr id="1434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u="sng" dirty="0">
                  <a:latin typeface="+mj-lt"/>
                  <a:ea typeface="Adobe Gothic Std B" pitchFamily="34" charset="-128"/>
                </a:rPr>
                <a:t>Example 1</a:t>
              </a:r>
            </a:p>
          </p:txBody>
        </p:sp>
      </p:grpSp>
      <p:sp>
        <p:nvSpPr>
          <p:cNvPr id="52229" name="Text Box 20"/>
          <p:cNvSpPr txBox="1">
            <a:spLocks noChangeArrowheads="1"/>
          </p:cNvSpPr>
          <p:nvPr/>
        </p:nvSpPr>
        <p:spPr bwMode="auto">
          <a:xfrm>
            <a:off x="76200" y="2524125"/>
            <a:ext cx="8839200" cy="1384995"/>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The equivalents of 1 ms (1 ms is 10–3 s) and 1 s (1 s is 106 </a:t>
            </a:r>
            <a:r>
              <a:rPr lang="en-US" altLang="en-US" sz="2800" b="0" i="0" dirty="0" err="1">
                <a:latin typeface="Times New Roman" pitchFamily="18" charset="0"/>
                <a:cs typeface="Times New Roman" pitchFamily="18" charset="0"/>
              </a:rPr>
              <a:t>μs</a:t>
            </a:r>
            <a:r>
              <a:rPr lang="en-US" altLang="en-US" sz="2800" b="0" i="0" dirty="0">
                <a:latin typeface="Times New Roman" pitchFamily="18" charset="0"/>
                <a:cs typeface="Times New Roman" pitchFamily="18" charset="0"/>
              </a:rPr>
              <a:t>). We make the following substitutions:</a:t>
            </a:r>
          </a:p>
        </p:txBody>
      </p:sp>
      <p:pic>
        <p:nvPicPr>
          <p:cNvPr id="52230" name="Picture 2"/>
          <p:cNvPicPr>
            <a:picLocks noChangeAspect="1" noChangeArrowheads="1"/>
          </p:cNvPicPr>
          <p:nvPr/>
        </p:nvPicPr>
        <p:blipFill>
          <a:blip r:embed="rId3"/>
          <a:srcRect/>
          <a:stretch>
            <a:fillRect/>
          </a:stretch>
        </p:blipFill>
        <p:spPr bwMode="auto">
          <a:xfrm>
            <a:off x="180975" y="4686300"/>
            <a:ext cx="8963025" cy="6477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143138BD-F937-470C-AFCF-A15C57544EF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30"/>
                                        </p:tgtEl>
                                        <p:attrNameLst>
                                          <p:attrName>style.visibility</p:attrName>
                                        </p:attrNameLst>
                                      </p:cBhvr>
                                      <p:to>
                                        <p:strVal val="visible"/>
                                      </p:to>
                                    </p:set>
                                    <p:anim calcmode="lin" valueType="num">
                                      <p:cBhvr additive="base">
                                        <p:cTn id="13" dur="500" fill="hold"/>
                                        <p:tgtEl>
                                          <p:spTgt spid="52230"/>
                                        </p:tgtEl>
                                        <p:attrNameLst>
                                          <p:attrName>ppt_x</p:attrName>
                                        </p:attrNameLst>
                                      </p:cBhvr>
                                      <p:tavLst>
                                        <p:tav tm="0">
                                          <p:val>
                                            <p:strVal val="#ppt_x"/>
                                          </p:val>
                                        </p:tav>
                                        <p:tav tm="100000">
                                          <p:val>
                                            <p:strVal val="#ppt_x"/>
                                          </p:val>
                                        </p:tav>
                                      </p:tavLst>
                                    </p:anim>
                                    <p:anim calcmode="lin" valueType="num">
                                      <p:cBhvr additive="base">
                                        <p:cTn id="1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0"/>
          </p:nvPr>
        </p:nvSpPr>
        <p:spPr>
          <a:noFill/>
        </p:spPr>
        <p:txBody>
          <a:bodyPr/>
          <a:lstStyle/>
          <a:p>
            <a:r>
              <a:rPr lang="en-US" altLang="en-US"/>
              <a:t>3.</a:t>
            </a:r>
            <a:fld id="{0B95B3BD-6775-460F-BDB7-2EEFC6F36FFF}" type="slidenum">
              <a:rPr lang="en-US" altLang="en-US"/>
              <a:pPr/>
              <a:t>12</a:t>
            </a:fld>
            <a:endParaRPr lang="en-US" altLang="en-US"/>
          </a:p>
        </p:txBody>
      </p:sp>
      <p:sp>
        <p:nvSpPr>
          <p:cNvPr id="15363"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power we use at home has a frequency of 60 Hz (50 Hz in Europe). The period of this sine wave can be determined as follows:</a:t>
            </a:r>
          </a:p>
        </p:txBody>
      </p:sp>
      <p:grpSp>
        <p:nvGrpSpPr>
          <p:cNvPr id="2" name="Group 23"/>
          <p:cNvGrpSpPr>
            <a:grpSpLocks/>
          </p:cNvGrpSpPr>
          <p:nvPr/>
        </p:nvGrpSpPr>
        <p:grpSpPr bwMode="auto">
          <a:xfrm>
            <a:off x="0" y="0"/>
            <a:ext cx="9144000" cy="609600"/>
            <a:chOff x="0" y="2448"/>
            <a:chExt cx="5760" cy="384"/>
          </a:xfrm>
        </p:grpSpPr>
        <p:sp>
          <p:nvSpPr>
            <p:cNvPr id="1536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u="sng" dirty="0">
                  <a:latin typeface="+mj-lt"/>
                  <a:ea typeface="Adobe Gothic Std B" pitchFamily="34" charset="-128"/>
                </a:rPr>
                <a:t>Example 2</a:t>
              </a:r>
            </a:p>
          </p:txBody>
        </p:sp>
      </p:grpSp>
      <p:sp>
        <p:nvSpPr>
          <p:cNvPr id="15365" name="Text Box 20"/>
          <p:cNvSpPr txBox="1">
            <a:spLocks noChangeArrowheads="1"/>
          </p:cNvSpPr>
          <p:nvPr/>
        </p:nvSpPr>
        <p:spPr bwMode="auto">
          <a:xfrm>
            <a:off x="76200" y="37973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period of the power for our lights at home is 0.0116 s, or 16.6 ms. Our eyes are not sensitive enough to distinguish these rapid changes in amplitude.</a:t>
            </a:r>
          </a:p>
        </p:txBody>
      </p:sp>
      <p:pic>
        <p:nvPicPr>
          <p:cNvPr id="54278" name="Picture 2"/>
          <p:cNvPicPr>
            <a:picLocks noChangeAspect="1" noChangeArrowheads="1"/>
          </p:cNvPicPr>
          <p:nvPr/>
        </p:nvPicPr>
        <p:blipFill>
          <a:blip r:embed="rId3"/>
          <a:srcRect/>
          <a:stretch>
            <a:fillRect/>
          </a:stretch>
        </p:blipFill>
        <p:spPr bwMode="auto">
          <a:xfrm>
            <a:off x="1419225" y="2514600"/>
            <a:ext cx="6305550" cy="8191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EB807CBA-87BA-4A92-8C24-400169D70C23}"/>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 calcmode="lin" valueType="num">
                                      <p:cBhvr additive="base">
                                        <p:cTn id="7" dur="500" fill="hold"/>
                                        <p:tgtEl>
                                          <p:spTgt spid="54278"/>
                                        </p:tgtEl>
                                        <p:attrNameLst>
                                          <p:attrName>ppt_x</p:attrName>
                                        </p:attrNameLst>
                                      </p:cBhvr>
                                      <p:tavLst>
                                        <p:tav tm="0">
                                          <p:val>
                                            <p:strVal val="#ppt_x"/>
                                          </p:val>
                                        </p:tav>
                                        <p:tav tm="100000">
                                          <p:val>
                                            <p:strVal val="#ppt_x"/>
                                          </p:val>
                                        </p:tav>
                                      </p:tavLst>
                                    </p:anim>
                                    <p:anim calcmode="lin" valueType="num">
                                      <p:cBhvr additive="base">
                                        <p:cTn id="8"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ppt_x"/>
                                          </p:val>
                                        </p:tav>
                                        <p:tav tm="100000">
                                          <p:val>
                                            <p:strVal val="#ppt_x"/>
                                          </p:val>
                                        </p:tav>
                                      </p:tavLst>
                                    </p:anim>
                                    <p:anim calcmode="lin" valueType="num">
                                      <p:cBhvr additive="base">
                                        <p:cTn id="14"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0"/>
          </p:nvPr>
        </p:nvSpPr>
        <p:spPr>
          <a:noFill/>
        </p:spPr>
        <p:txBody>
          <a:bodyPr/>
          <a:lstStyle/>
          <a:p>
            <a:r>
              <a:rPr lang="en-US" altLang="en-US"/>
              <a:t>3.</a:t>
            </a:r>
            <a:fld id="{8F04004C-B103-4605-B00D-352B90065F23}" type="slidenum">
              <a:rPr lang="en-US" altLang="en-US"/>
              <a:pPr/>
              <a:t>13</a:t>
            </a:fld>
            <a:endParaRPr lang="en-US" altLang="en-US"/>
          </a:p>
        </p:txBody>
      </p:sp>
      <p:sp>
        <p:nvSpPr>
          <p:cNvPr id="16387"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period of a signal is 100 ms. What is its frequency in kilohertz?.</a:t>
            </a:r>
          </a:p>
        </p:txBody>
      </p:sp>
      <p:grpSp>
        <p:nvGrpSpPr>
          <p:cNvPr id="2" name="Group 23"/>
          <p:cNvGrpSpPr>
            <a:grpSpLocks/>
          </p:cNvGrpSpPr>
          <p:nvPr/>
        </p:nvGrpSpPr>
        <p:grpSpPr bwMode="auto">
          <a:xfrm>
            <a:off x="0" y="0"/>
            <a:ext cx="9144000" cy="609600"/>
            <a:chOff x="0" y="2448"/>
            <a:chExt cx="5760" cy="384"/>
          </a:xfrm>
        </p:grpSpPr>
        <p:sp>
          <p:nvSpPr>
            <p:cNvPr id="1639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u="sng" dirty="0">
                  <a:latin typeface="+mj-lt"/>
                  <a:ea typeface="Adobe Gothic Std B" pitchFamily="34" charset="-128"/>
                </a:rPr>
                <a:t>Example 3</a:t>
              </a:r>
            </a:p>
          </p:txBody>
        </p:sp>
      </p:grpSp>
      <p:sp>
        <p:nvSpPr>
          <p:cNvPr id="56325" name="Text Box 20"/>
          <p:cNvSpPr txBox="1">
            <a:spLocks noChangeArrowheads="1"/>
          </p:cNvSpPr>
          <p:nvPr/>
        </p:nvSpPr>
        <p:spPr bwMode="auto">
          <a:xfrm>
            <a:off x="76200" y="2133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First we change 100 ms to seconds, and then we calculate the frequency from the period (1 Hz = 10</a:t>
            </a:r>
            <a:r>
              <a:rPr lang="en-US" altLang="en-US" sz="2800" b="0" i="0" baseline="30000">
                <a:latin typeface="Times New Roman" pitchFamily="18" charset="0"/>
                <a:cs typeface="Times New Roman" pitchFamily="18" charset="0"/>
              </a:rPr>
              <a:t>–3</a:t>
            </a:r>
            <a:r>
              <a:rPr lang="en-US" altLang="en-US" sz="2800" b="0" i="0">
                <a:latin typeface="Times New Roman" pitchFamily="18" charset="0"/>
                <a:cs typeface="Times New Roman" pitchFamily="18" charset="0"/>
              </a:rPr>
              <a:t> kHz).</a:t>
            </a:r>
          </a:p>
        </p:txBody>
      </p:sp>
      <p:pic>
        <p:nvPicPr>
          <p:cNvPr id="56326" name="Picture 2"/>
          <p:cNvPicPr>
            <a:picLocks noChangeAspect="1" noChangeArrowheads="1"/>
          </p:cNvPicPr>
          <p:nvPr/>
        </p:nvPicPr>
        <p:blipFill>
          <a:blip r:embed="rId3"/>
          <a:srcRect/>
          <a:stretch>
            <a:fillRect/>
          </a:stretch>
        </p:blipFill>
        <p:spPr bwMode="auto">
          <a:xfrm>
            <a:off x="1157288" y="4162425"/>
            <a:ext cx="6829425" cy="14763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39508923-8398-4FB7-8E61-303F36AD9C74}"/>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ppt_x"/>
                                          </p:val>
                                        </p:tav>
                                        <p:tav tm="100000">
                                          <p:val>
                                            <p:strVal val="#ppt_x"/>
                                          </p:val>
                                        </p:tav>
                                      </p:tavLst>
                                    </p:anim>
                                    <p:anim calcmode="lin" valueType="num">
                                      <p:cBhvr additive="base">
                                        <p:cTn id="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ppt_x"/>
                                          </p:val>
                                        </p:tav>
                                        <p:tav tm="100000">
                                          <p:val>
                                            <p:strVal val="#ppt_x"/>
                                          </p:val>
                                        </p:tav>
                                      </p:tavLst>
                                    </p:anim>
                                    <p:anim calcmode="lin" valueType="num">
                                      <p:cBhvr additive="base">
                                        <p:cTn id="14"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3"/>
          <p:cNvSpPr>
            <a:spLocks noGrp="1" noChangeArrowheads="1"/>
          </p:cNvSpPr>
          <p:nvPr>
            <p:ph type="sldNum" sz="quarter" idx="10"/>
          </p:nvPr>
        </p:nvSpPr>
        <p:spPr>
          <a:noFill/>
        </p:spPr>
        <p:txBody>
          <a:bodyPr/>
          <a:lstStyle/>
          <a:p>
            <a:r>
              <a:rPr lang="en-US" altLang="en-US"/>
              <a:t>3.</a:t>
            </a:r>
            <a:fld id="{6D722902-9609-4DBB-A1AB-CF220F4E156C}" type="slidenum">
              <a:rPr lang="en-US" altLang="en-US"/>
              <a:pPr/>
              <a:t>14</a:t>
            </a:fld>
            <a:endParaRPr lang="en-US" altLang="en-US"/>
          </a:p>
        </p:txBody>
      </p:sp>
      <p:sp>
        <p:nvSpPr>
          <p:cNvPr id="18435" name="Rectangle 14"/>
          <p:cNvSpPr>
            <a:spLocks noChangeArrowheads="1"/>
          </p:cNvSpPr>
          <p:nvPr/>
        </p:nvSpPr>
        <p:spPr bwMode="auto">
          <a:xfrm>
            <a:off x="152400" y="133350"/>
            <a:ext cx="8534400" cy="707886"/>
          </a:xfrm>
          <a:prstGeom prst="rect">
            <a:avLst/>
          </a:prstGeom>
          <a:solidFill>
            <a:schemeClr val="bg1"/>
          </a:solidFill>
          <a:ln w="9525">
            <a:noFill/>
            <a:miter lim="800000"/>
            <a:headEnd/>
            <a:tailEnd/>
          </a:ln>
        </p:spPr>
        <p:txBody>
          <a:bodyPr wrap="square" anchor="ctr">
            <a:spAutoFit/>
          </a:bodyPr>
          <a:lstStyle/>
          <a:p>
            <a:pPr eaLnBrk="0" hangingPunct="0"/>
            <a:r>
              <a:rPr lang="en-US" altLang="en-US" sz="2000" b="1" dirty="0">
                <a:solidFill>
                  <a:srgbClr val="002060"/>
                </a:solidFill>
                <a:latin typeface="Times New Roman" pitchFamily="18" charset="0"/>
              </a:rPr>
              <a:t>The term </a:t>
            </a:r>
            <a:r>
              <a:rPr lang="en-US" altLang="en-US" sz="2000" b="1" u="sng" dirty="0">
                <a:solidFill>
                  <a:srgbClr val="002060"/>
                </a:solidFill>
                <a:latin typeface="Times New Roman" pitchFamily="18" charset="0"/>
              </a:rPr>
              <a:t>PHASE</a:t>
            </a:r>
            <a:r>
              <a:rPr lang="en-US" altLang="en-US" sz="2000" b="1" dirty="0">
                <a:solidFill>
                  <a:srgbClr val="002060"/>
                </a:solidFill>
                <a:latin typeface="Times New Roman" pitchFamily="18" charset="0"/>
              </a:rPr>
              <a:t>, or </a:t>
            </a:r>
            <a:r>
              <a:rPr lang="en-US" altLang="en-US" sz="2000" b="1" u="sng" dirty="0">
                <a:solidFill>
                  <a:srgbClr val="002060"/>
                </a:solidFill>
                <a:latin typeface="Times New Roman" pitchFamily="18" charset="0"/>
              </a:rPr>
              <a:t>PHASE SHIFT</a:t>
            </a:r>
            <a:r>
              <a:rPr lang="en-US" altLang="en-US" sz="2000" b="1" dirty="0">
                <a:solidFill>
                  <a:srgbClr val="002060"/>
                </a:solidFill>
                <a:latin typeface="Times New Roman" pitchFamily="18" charset="0"/>
              </a:rPr>
              <a:t>, describes the position of the waveform relative to time 0</a:t>
            </a:r>
            <a:endParaRPr lang="en-US" altLang="en-US" sz="2000" b="1" dirty="0">
              <a:solidFill>
                <a:srgbClr val="002060"/>
              </a:solidFill>
              <a:latin typeface="Times-BoldItalic"/>
            </a:endParaRPr>
          </a:p>
        </p:txBody>
      </p:sp>
      <p:pic>
        <p:nvPicPr>
          <p:cNvPr id="3074" name="Picture 2"/>
          <p:cNvPicPr>
            <a:picLocks noChangeAspect="1" noChangeArrowheads="1"/>
          </p:cNvPicPr>
          <p:nvPr/>
        </p:nvPicPr>
        <p:blipFill>
          <a:blip r:embed="rId3"/>
          <a:srcRect/>
          <a:stretch>
            <a:fillRect/>
          </a:stretch>
        </p:blipFill>
        <p:spPr bwMode="auto">
          <a:xfrm>
            <a:off x="946150" y="762000"/>
            <a:ext cx="7207250" cy="1698625"/>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946150" y="2743200"/>
            <a:ext cx="7207250" cy="1728788"/>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946150" y="4870450"/>
            <a:ext cx="7207250" cy="16065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13BE4B84-4DFE-404F-9796-BF6BF2F9F592}"/>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left)">
                                      <p:cBhvr>
                                        <p:cTn id="12" dur="2000"/>
                                        <p:tgtEl>
                                          <p:spTgt spid="3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left)">
                                      <p:cBhvr>
                                        <p:cTn id="17"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0"/>
          </p:nvPr>
        </p:nvSpPr>
        <p:spPr>
          <a:noFill/>
        </p:spPr>
        <p:txBody>
          <a:bodyPr/>
          <a:lstStyle/>
          <a:p>
            <a:r>
              <a:rPr lang="en-US" altLang="en-US"/>
              <a:t>3.</a:t>
            </a:r>
            <a:fld id="{A4A76469-ABDF-4E0D-A115-CFF74AE31773}" type="slidenum">
              <a:rPr lang="en-US" altLang="en-US"/>
              <a:pPr/>
              <a:t>15</a:t>
            </a:fld>
            <a:endParaRPr lang="en-US" altLang="en-US"/>
          </a:p>
        </p:txBody>
      </p:sp>
      <p:sp>
        <p:nvSpPr>
          <p:cNvPr id="21507" name="Rectangle 14"/>
          <p:cNvSpPr>
            <a:spLocks noChangeArrowheads="1"/>
          </p:cNvSpPr>
          <p:nvPr/>
        </p:nvSpPr>
        <p:spPr bwMode="auto">
          <a:xfrm>
            <a:off x="152400" y="133350"/>
            <a:ext cx="8686800" cy="707886"/>
          </a:xfrm>
          <a:prstGeom prst="rect">
            <a:avLst/>
          </a:prstGeom>
          <a:solidFill>
            <a:schemeClr val="bg1"/>
          </a:solidFill>
          <a:ln w="9525">
            <a:noFill/>
            <a:miter lim="800000"/>
            <a:headEnd/>
            <a:tailEnd/>
          </a:ln>
        </p:spPr>
        <p:txBody>
          <a:bodyPr wrap="square" anchor="ctr">
            <a:spAutoFit/>
          </a:bodyPr>
          <a:lstStyle/>
          <a:p>
            <a:pPr eaLnBrk="0" hangingPunct="0"/>
            <a:r>
              <a:rPr lang="en-US" altLang="en-US" sz="2000" b="1" u="sng" dirty="0">
                <a:solidFill>
                  <a:srgbClr val="002060"/>
                </a:solidFill>
                <a:latin typeface="Times New Roman" pitchFamily="18" charset="0"/>
              </a:rPr>
              <a:t>WAVELENGTH</a:t>
            </a:r>
            <a:r>
              <a:rPr lang="en-US" altLang="en-US" sz="2000" b="1" dirty="0">
                <a:solidFill>
                  <a:srgbClr val="002060"/>
                </a:solidFill>
                <a:latin typeface="Times New Roman" pitchFamily="18" charset="0"/>
              </a:rPr>
              <a:t> binds the period or the frequency of a simple sine wave to the propagation speed of the medium</a:t>
            </a:r>
            <a:endParaRPr lang="en-US" altLang="en-US" sz="2000" b="1" dirty="0">
              <a:solidFill>
                <a:srgbClr val="002060"/>
              </a:solidFill>
              <a:latin typeface="Times-BoldItalic"/>
            </a:endParaRPr>
          </a:p>
        </p:txBody>
      </p:sp>
      <p:pic>
        <p:nvPicPr>
          <p:cNvPr id="4098" name="Picture 2"/>
          <p:cNvPicPr>
            <a:picLocks noChangeAspect="1" noChangeArrowheads="1"/>
          </p:cNvPicPr>
          <p:nvPr/>
        </p:nvPicPr>
        <p:blipFill>
          <a:blip r:embed="rId3"/>
          <a:srcRect/>
          <a:stretch>
            <a:fillRect/>
          </a:stretch>
        </p:blipFill>
        <p:spPr bwMode="auto">
          <a:xfrm>
            <a:off x="457200" y="1711325"/>
            <a:ext cx="7123113" cy="6508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457200" y="4284663"/>
            <a:ext cx="7123113" cy="668337"/>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5791200" y="1143000"/>
            <a:ext cx="1295400" cy="4341813"/>
          </a:xfrm>
          <a:prstGeom prst="rect">
            <a:avLst/>
          </a:prstGeom>
          <a:noFill/>
          <a:ln w="9525">
            <a:noFill/>
            <a:miter lim="800000"/>
            <a:headEnd/>
            <a:tailEnd/>
          </a:ln>
        </p:spPr>
      </p:pic>
      <p:pic>
        <p:nvPicPr>
          <p:cNvPr id="4102" name="Picture 6"/>
          <p:cNvPicPr>
            <a:picLocks noChangeAspect="1" noChangeArrowheads="1"/>
          </p:cNvPicPr>
          <p:nvPr/>
        </p:nvPicPr>
        <p:blipFill>
          <a:blip r:embed="rId6"/>
          <a:srcRect/>
          <a:stretch>
            <a:fillRect/>
          </a:stretch>
        </p:blipFill>
        <p:spPr bwMode="auto">
          <a:xfrm>
            <a:off x="3340100" y="2870200"/>
            <a:ext cx="1778000" cy="112553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CC7C2B0-1E8D-4F63-B530-740D1F14F80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225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225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3"/>
          <p:cNvSpPr>
            <a:spLocks noGrp="1" noChangeArrowheads="1"/>
          </p:cNvSpPr>
          <p:nvPr>
            <p:ph type="sldNum" sz="quarter" idx="10"/>
          </p:nvPr>
        </p:nvSpPr>
        <p:spPr>
          <a:noFill/>
        </p:spPr>
        <p:txBody>
          <a:bodyPr/>
          <a:lstStyle/>
          <a:p>
            <a:r>
              <a:rPr lang="en-US" altLang="en-US"/>
              <a:t>3.</a:t>
            </a:r>
            <a:fld id="{6524B238-0CB7-4C8C-ACD2-F4A4AF52C050}" type="slidenum">
              <a:rPr lang="en-US" altLang="en-US"/>
              <a:pPr/>
              <a:t>16</a:t>
            </a:fld>
            <a:endParaRPr lang="en-US" altLang="en-US"/>
          </a:p>
        </p:txBody>
      </p:sp>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066800" y="0"/>
            <a:ext cx="5993949"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Application of Simple Signals</a:t>
            </a:r>
          </a:p>
        </p:txBody>
      </p:sp>
      <p:sp>
        <p:nvSpPr>
          <p:cNvPr id="26635" name="Rectangle 10"/>
          <p:cNvSpPr>
            <a:spLocks noChangeArrowheads="1"/>
          </p:cNvSpPr>
          <p:nvPr/>
        </p:nvSpPr>
        <p:spPr bwMode="auto">
          <a:xfrm>
            <a:off x="381000" y="1143000"/>
            <a:ext cx="7924800" cy="5262979"/>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Simple sine waves have many applications in daily life. </a:t>
            </a:r>
          </a:p>
          <a:p>
            <a:pPr algn="just" eaLnBrk="0" hangingPunct="0"/>
            <a:r>
              <a:rPr lang="en-US" altLang="en-US" sz="2800" dirty="0">
                <a:latin typeface="Times New Roman" pitchFamily="18" charset="0"/>
              </a:rPr>
              <a:t>We can send a single sine wave to carry electric energy from one place to another. For example, the power company sends a single sine wave with a frequency of 60 Hz to distribute electric energy to houses and businesses. </a:t>
            </a:r>
          </a:p>
          <a:p>
            <a:pPr algn="just" eaLnBrk="0" hangingPunct="0"/>
            <a:r>
              <a:rPr lang="en-US" altLang="en-US" sz="2800" dirty="0">
                <a:latin typeface="Times New Roman" pitchFamily="18" charset="0"/>
              </a:rPr>
              <a:t>As another example, we can use a single sine wave to send an alarm to a security center when a burglar opens a door or window in the house. In the first case, the sine wave is carrying energy; in the second, the sine wave is a signal of danger.</a:t>
            </a:r>
          </a:p>
        </p:txBody>
      </p:sp>
      <p:sp>
        <p:nvSpPr>
          <p:cNvPr id="2" name="Footer Placeholder 1">
            <a:extLst>
              <a:ext uri="{FF2B5EF4-FFF2-40B4-BE49-F238E27FC236}">
                <a16:creationId xmlns:a16="http://schemas.microsoft.com/office/drawing/2014/main" id="{586A9148-123C-4328-942C-51AF590FF649}"/>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10"/>
          </p:nvPr>
        </p:nvSpPr>
        <p:spPr>
          <a:noFill/>
        </p:spPr>
        <p:txBody>
          <a:bodyPr/>
          <a:lstStyle/>
          <a:p>
            <a:r>
              <a:rPr lang="en-US" altLang="en-US"/>
              <a:t>3.</a:t>
            </a:r>
            <a:fld id="{5D2D73EA-600A-4ED9-AB2B-FA8B6146EA4C}" type="slidenum">
              <a:rPr lang="en-US" altLang="en-US"/>
              <a:pPr/>
              <a:t>17</a:t>
            </a:fld>
            <a:endParaRPr lang="en-US" altLang="en-US"/>
          </a:p>
        </p:txBody>
      </p:sp>
      <p:pic>
        <p:nvPicPr>
          <p:cNvPr id="1026" name="Picture 2"/>
          <p:cNvPicPr>
            <a:picLocks noChangeAspect="1" noChangeArrowheads="1"/>
          </p:cNvPicPr>
          <p:nvPr/>
        </p:nvPicPr>
        <p:blipFill>
          <a:blip r:embed="rId3"/>
          <a:srcRect/>
          <a:stretch>
            <a:fillRect/>
          </a:stretch>
        </p:blipFill>
        <p:spPr bwMode="auto">
          <a:xfrm>
            <a:off x="569913" y="2462213"/>
            <a:ext cx="8116887" cy="2338387"/>
          </a:xfrm>
          <a:prstGeom prst="rect">
            <a:avLst/>
          </a:prstGeom>
          <a:noFill/>
          <a:ln w="9525">
            <a:noFill/>
            <a:miter lim="800000"/>
            <a:headEnd/>
            <a:tailEnd/>
          </a:ln>
        </p:spPr>
      </p:pic>
      <p:sp>
        <p:nvSpPr>
          <p:cNvPr id="5" name="Text Box 9"/>
          <p:cNvSpPr txBox="1">
            <a:spLocks noChangeArrowheads="1"/>
          </p:cNvSpPr>
          <p:nvPr/>
        </p:nvSpPr>
        <p:spPr bwMode="auto">
          <a:xfrm>
            <a:off x="457200" y="228600"/>
            <a:ext cx="5237331"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Composite Period Signal</a:t>
            </a:r>
          </a:p>
        </p:txBody>
      </p:sp>
      <p:sp>
        <p:nvSpPr>
          <p:cNvPr id="6" name="Rectangle 5"/>
          <p:cNvSpPr/>
          <p:nvPr/>
        </p:nvSpPr>
        <p:spPr>
          <a:xfrm>
            <a:off x="533400" y="1066800"/>
            <a:ext cx="8229600" cy="954107"/>
          </a:xfrm>
          <a:prstGeom prst="rect">
            <a:avLst/>
          </a:prstGeom>
        </p:spPr>
        <p:txBody>
          <a:bodyPr wrap="square">
            <a:spAutoFit/>
          </a:bodyPr>
          <a:lstStyle/>
          <a:p>
            <a:pPr algn="just" eaLnBrk="0" hangingPunct="0"/>
            <a:r>
              <a:rPr lang="en-US" altLang="en-US" sz="2800" dirty="0">
                <a:solidFill>
                  <a:srgbClr val="002060"/>
                </a:solidFill>
                <a:latin typeface="Times New Roman" pitchFamily="18" charset="0"/>
              </a:rPr>
              <a:t>A </a:t>
            </a:r>
            <a:r>
              <a:rPr lang="en-US" altLang="en-US" sz="2800" b="1" dirty="0">
                <a:solidFill>
                  <a:srgbClr val="002060"/>
                </a:solidFill>
                <a:latin typeface="Times New Roman" pitchFamily="18" charset="0"/>
              </a:rPr>
              <a:t>Composite Signal </a:t>
            </a:r>
            <a:r>
              <a:rPr lang="en-US" altLang="en-US" sz="2800" dirty="0">
                <a:solidFill>
                  <a:srgbClr val="002060"/>
                </a:solidFill>
                <a:latin typeface="Times New Roman" pitchFamily="18" charset="0"/>
              </a:rPr>
              <a:t>is collection of multiple single simple signals</a:t>
            </a:r>
          </a:p>
        </p:txBody>
      </p:sp>
      <p:sp>
        <p:nvSpPr>
          <p:cNvPr id="2" name="Footer Placeholder 1">
            <a:extLst>
              <a:ext uri="{FF2B5EF4-FFF2-40B4-BE49-F238E27FC236}">
                <a16:creationId xmlns:a16="http://schemas.microsoft.com/office/drawing/2014/main" id="{1EE93951-3A3E-4CAA-B042-FE0F2EF9B853}"/>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2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10"/>
          </p:nvPr>
        </p:nvSpPr>
        <p:spPr>
          <a:noFill/>
        </p:spPr>
        <p:txBody>
          <a:bodyPr/>
          <a:lstStyle/>
          <a:p>
            <a:r>
              <a:rPr lang="en-US" altLang="en-US"/>
              <a:t>3.</a:t>
            </a:r>
            <a:fld id="{38E41D4A-579A-488A-8F1B-CF2049D448BC}" type="slidenum">
              <a:rPr lang="en-US" altLang="en-US"/>
              <a:pPr/>
              <a:t>18</a:t>
            </a:fld>
            <a:endParaRPr lang="en-US" altLang="en-US"/>
          </a:p>
        </p:txBody>
      </p:sp>
      <p:sp>
        <p:nvSpPr>
          <p:cNvPr id="2969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dirty="0">
                <a:latin typeface="Times-BoldItalic"/>
              </a:rPr>
              <a:t>Decomposition of a composite periodic signal</a:t>
            </a:r>
          </a:p>
        </p:txBody>
      </p:sp>
      <p:pic>
        <p:nvPicPr>
          <p:cNvPr id="29700" name="Picture 2"/>
          <p:cNvPicPr>
            <a:picLocks noChangeAspect="1" noChangeArrowheads="1"/>
          </p:cNvPicPr>
          <p:nvPr/>
        </p:nvPicPr>
        <p:blipFill>
          <a:blip r:embed="rId3"/>
          <a:srcRect/>
          <a:stretch>
            <a:fillRect/>
          </a:stretch>
        </p:blipFill>
        <p:spPr bwMode="auto">
          <a:xfrm>
            <a:off x="696913" y="1133475"/>
            <a:ext cx="7304087" cy="1762125"/>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173163" y="1662113"/>
            <a:ext cx="5608637" cy="1309687"/>
          </a:xfrm>
          <a:prstGeom prst="rect">
            <a:avLst/>
          </a:prstGeom>
          <a:noFill/>
          <a:ln w="9525">
            <a:noFill/>
            <a:miter lim="800000"/>
            <a:headEnd/>
            <a:tailEnd/>
          </a:ln>
        </p:spPr>
      </p:pic>
      <p:pic>
        <p:nvPicPr>
          <p:cNvPr id="2052" name="Picture 4"/>
          <p:cNvPicPr>
            <a:picLocks noChangeAspect="1" noChangeArrowheads="1"/>
          </p:cNvPicPr>
          <p:nvPr/>
        </p:nvPicPr>
        <p:blipFill>
          <a:blip r:embed="rId5"/>
          <a:srcRect/>
          <a:stretch>
            <a:fillRect/>
          </a:stretch>
        </p:blipFill>
        <p:spPr bwMode="auto">
          <a:xfrm>
            <a:off x="1204913" y="2066925"/>
            <a:ext cx="5589587" cy="458788"/>
          </a:xfrm>
          <a:prstGeom prst="rect">
            <a:avLst/>
          </a:prstGeom>
          <a:noFill/>
          <a:ln w="9525">
            <a:noFill/>
            <a:miter lim="800000"/>
            <a:headEnd/>
            <a:tailEnd/>
          </a:ln>
        </p:spPr>
      </p:pic>
      <p:pic>
        <p:nvPicPr>
          <p:cNvPr id="2053" name="Picture 5"/>
          <p:cNvPicPr>
            <a:picLocks noChangeAspect="1" noChangeArrowheads="1"/>
          </p:cNvPicPr>
          <p:nvPr/>
        </p:nvPicPr>
        <p:blipFill>
          <a:blip r:embed="rId6"/>
          <a:srcRect/>
          <a:stretch>
            <a:fillRect/>
          </a:stretch>
        </p:blipFill>
        <p:spPr bwMode="auto">
          <a:xfrm>
            <a:off x="1185863" y="2225675"/>
            <a:ext cx="5595937" cy="182563"/>
          </a:xfrm>
          <a:prstGeom prst="rect">
            <a:avLst/>
          </a:prstGeom>
          <a:noFill/>
          <a:ln w="9525">
            <a:noFill/>
            <a:miter lim="800000"/>
            <a:headEnd/>
            <a:tailEnd/>
          </a:ln>
        </p:spPr>
      </p:pic>
      <p:pic>
        <p:nvPicPr>
          <p:cNvPr id="29704" name="Picture 6"/>
          <p:cNvPicPr>
            <a:picLocks noChangeAspect="1" noChangeArrowheads="1"/>
          </p:cNvPicPr>
          <p:nvPr/>
        </p:nvPicPr>
        <p:blipFill>
          <a:blip r:embed="rId7"/>
          <a:srcRect/>
          <a:stretch>
            <a:fillRect/>
          </a:stretch>
        </p:blipFill>
        <p:spPr bwMode="auto">
          <a:xfrm>
            <a:off x="779463" y="3886200"/>
            <a:ext cx="7526337" cy="2133600"/>
          </a:xfrm>
          <a:prstGeom prst="rect">
            <a:avLst/>
          </a:prstGeom>
          <a:noFill/>
          <a:ln w="9525">
            <a:noFill/>
            <a:miter lim="800000"/>
            <a:headEnd/>
            <a:tailEnd/>
          </a:ln>
        </p:spPr>
      </p:pic>
      <p:pic>
        <p:nvPicPr>
          <p:cNvPr id="2055" name="Picture 7"/>
          <p:cNvPicPr>
            <a:picLocks noChangeAspect="1" noChangeArrowheads="1"/>
          </p:cNvPicPr>
          <p:nvPr/>
        </p:nvPicPr>
        <p:blipFill>
          <a:blip r:embed="rId8"/>
          <a:srcRect/>
          <a:stretch>
            <a:fillRect/>
          </a:stretch>
        </p:blipFill>
        <p:spPr bwMode="auto">
          <a:xfrm flipH="1">
            <a:off x="1676400" y="4268788"/>
            <a:ext cx="80963" cy="836612"/>
          </a:xfrm>
          <a:prstGeom prst="rect">
            <a:avLst/>
          </a:prstGeom>
          <a:noFill/>
          <a:ln w="9525">
            <a:noFill/>
            <a:miter lim="800000"/>
            <a:headEnd/>
            <a:tailEnd/>
          </a:ln>
        </p:spPr>
      </p:pic>
      <p:pic>
        <p:nvPicPr>
          <p:cNvPr id="2057" name="Picture 9"/>
          <p:cNvPicPr>
            <a:picLocks noChangeAspect="1" noChangeArrowheads="1"/>
          </p:cNvPicPr>
          <p:nvPr/>
        </p:nvPicPr>
        <p:blipFill>
          <a:blip r:embed="rId9"/>
          <a:srcRect/>
          <a:stretch>
            <a:fillRect/>
          </a:stretch>
        </p:blipFill>
        <p:spPr bwMode="auto">
          <a:xfrm>
            <a:off x="2424113" y="4768850"/>
            <a:ext cx="90487" cy="336550"/>
          </a:xfrm>
          <a:prstGeom prst="rect">
            <a:avLst/>
          </a:prstGeom>
          <a:noFill/>
          <a:ln w="9525">
            <a:noFill/>
            <a:miter lim="800000"/>
            <a:headEnd/>
            <a:tailEnd/>
          </a:ln>
        </p:spPr>
      </p:pic>
      <p:pic>
        <p:nvPicPr>
          <p:cNvPr id="2058" name="Picture 10"/>
          <p:cNvPicPr>
            <a:picLocks noChangeAspect="1" noChangeArrowheads="1"/>
          </p:cNvPicPr>
          <p:nvPr/>
        </p:nvPicPr>
        <p:blipFill>
          <a:blip r:embed="rId10"/>
          <a:srcRect/>
          <a:stretch>
            <a:fillRect/>
          </a:stretch>
        </p:blipFill>
        <p:spPr bwMode="auto">
          <a:xfrm>
            <a:off x="4576763" y="4948238"/>
            <a:ext cx="71437" cy="157162"/>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E8ECF28-C7C0-4259-9321-6D5980077E41}"/>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2055"/>
                                        </p:tgtEl>
                                        <p:attrNameLst>
                                          <p:attrName>style.visibility</p:attrName>
                                        </p:attrNameLst>
                                      </p:cBhvr>
                                      <p:to>
                                        <p:strVal val="visible"/>
                                      </p:to>
                                    </p:set>
                                    <p:anim calcmode="lin" valueType="num">
                                      <p:cBhvr>
                                        <p:cTn id="11" dur="1000" fill="hold"/>
                                        <p:tgtEl>
                                          <p:spTgt spid="2055"/>
                                        </p:tgtEl>
                                        <p:attrNameLst>
                                          <p:attrName>ppt_w</p:attrName>
                                        </p:attrNameLst>
                                      </p:cBhvr>
                                      <p:tavLst>
                                        <p:tav tm="0">
                                          <p:val>
                                            <p:fltVal val="0"/>
                                          </p:val>
                                        </p:tav>
                                        <p:tav tm="100000">
                                          <p:val>
                                            <p:strVal val="#ppt_w"/>
                                          </p:val>
                                        </p:tav>
                                      </p:tavLst>
                                    </p:anim>
                                    <p:anim calcmode="lin" valueType="num">
                                      <p:cBhvr>
                                        <p:cTn id="12" dur="1000" fill="hold"/>
                                        <p:tgtEl>
                                          <p:spTgt spid="2055"/>
                                        </p:tgtEl>
                                        <p:attrNameLst>
                                          <p:attrName>ppt_h</p:attrName>
                                        </p:attrNameLst>
                                      </p:cBhvr>
                                      <p:tavLst>
                                        <p:tav tm="0">
                                          <p:val>
                                            <p:fltVal val="0"/>
                                          </p:val>
                                        </p:tav>
                                        <p:tav tm="100000">
                                          <p:val>
                                            <p:strVal val="#ppt_h"/>
                                          </p:val>
                                        </p:tav>
                                      </p:tavLst>
                                    </p:anim>
                                    <p:anim calcmode="lin" valueType="num">
                                      <p:cBhvr>
                                        <p:cTn id="13" dur="1000" fill="hold"/>
                                        <p:tgtEl>
                                          <p:spTgt spid="2055"/>
                                        </p:tgtEl>
                                        <p:attrNameLst>
                                          <p:attrName>style.rotation</p:attrName>
                                        </p:attrNameLst>
                                      </p:cBhvr>
                                      <p:tavLst>
                                        <p:tav tm="0">
                                          <p:val>
                                            <p:fltVal val="90"/>
                                          </p:val>
                                        </p:tav>
                                        <p:tav tm="100000">
                                          <p:val>
                                            <p:fltVal val="0"/>
                                          </p:val>
                                        </p:tav>
                                      </p:tavLst>
                                    </p:anim>
                                    <p:animEffect transition="in" filter="fade">
                                      <p:cBhvr>
                                        <p:cTn id="14" dur="1000"/>
                                        <p:tgtEl>
                                          <p:spTgt spid="20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2057"/>
                                        </p:tgtEl>
                                        <p:attrNameLst>
                                          <p:attrName>style.visibility</p:attrName>
                                        </p:attrNameLst>
                                      </p:cBhvr>
                                      <p:to>
                                        <p:strVal val="visible"/>
                                      </p:to>
                                    </p:set>
                                    <p:anim calcmode="lin" valueType="num">
                                      <p:cBhvr>
                                        <p:cTn id="23" dur="1000" fill="hold"/>
                                        <p:tgtEl>
                                          <p:spTgt spid="2057"/>
                                        </p:tgtEl>
                                        <p:attrNameLst>
                                          <p:attrName>ppt_w</p:attrName>
                                        </p:attrNameLst>
                                      </p:cBhvr>
                                      <p:tavLst>
                                        <p:tav tm="0">
                                          <p:val>
                                            <p:fltVal val="0"/>
                                          </p:val>
                                        </p:tav>
                                        <p:tav tm="100000">
                                          <p:val>
                                            <p:strVal val="#ppt_w"/>
                                          </p:val>
                                        </p:tav>
                                      </p:tavLst>
                                    </p:anim>
                                    <p:anim calcmode="lin" valueType="num">
                                      <p:cBhvr>
                                        <p:cTn id="24" dur="1000" fill="hold"/>
                                        <p:tgtEl>
                                          <p:spTgt spid="2057"/>
                                        </p:tgtEl>
                                        <p:attrNameLst>
                                          <p:attrName>ppt_h</p:attrName>
                                        </p:attrNameLst>
                                      </p:cBhvr>
                                      <p:tavLst>
                                        <p:tav tm="0">
                                          <p:val>
                                            <p:fltVal val="0"/>
                                          </p:val>
                                        </p:tav>
                                        <p:tav tm="100000">
                                          <p:val>
                                            <p:strVal val="#ppt_h"/>
                                          </p:val>
                                        </p:tav>
                                      </p:tavLst>
                                    </p:anim>
                                    <p:anim calcmode="lin" valueType="num">
                                      <p:cBhvr>
                                        <p:cTn id="25" dur="1000" fill="hold"/>
                                        <p:tgtEl>
                                          <p:spTgt spid="2057"/>
                                        </p:tgtEl>
                                        <p:attrNameLst>
                                          <p:attrName>style.rotation</p:attrName>
                                        </p:attrNameLst>
                                      </p:cBhvr>
                                      <p:tavLst>
                                        <p:tav tm="0">
                                          <p:val>
                                            <p:fltVal val="90"/>
                                          </p:val>
                                        </p:tav>
                                        <p:tav tm="100000">
                                          <p:val>
                                            <p:fltVal val="0"/>
                                          </p:val>
                                        </p:tav>
                                      </p:tavLst>
                                    </p:anim>
                                    <p:animEffect transition="in" filter="fade">
                                      <p:cBhvr>
                                        <p:cTn id="26" dur="1000"/>
                                        <p:tgtEl>
                                          <p:spTgt spid="2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childTnLst>
                                    <p:set>
                                      <p:cBhvr>
                                        <p:cTn id="34" dur="1" fill="hold">
                                          <p:stCondLst>
                                            <p:cond delay="0"/>
                                          </p:stCondLst>
                                        </p:cTn>
                                        <p:tgtEl>
                                          <p:spTgt spid="2058"/>
                                        </p:tgtEl>
                                        <p:attrNameLst>
                                          <p:attrName>style.visibility</p:attrName>
                                        </p:attrNameLst>
                                      </p:cBhvr>
                                      <p:to>
                                        <p:strVal val="visible"/>
                                      </p:to>
                                    </p:set>
                                    <p:anim calcmode="lin" valueType="num">
                                      <p:cBhvr>
                                        <p:cTn id="35" dur="1000" fill="hold"/>
                                        <p:tgtEl>
                                          <p:spTgt spid="2058"/>
                                        </p:tgtEl>
                                        <p:attrNameLst>
                                          <p:attrName>ppt_w</p:attrName>
                                        </p:attrNameLst>
                                      </p:cBhvr>
                                      <p:tavLst>
                                        <p:tav tm="0">
                                          <p:val>
                                            <p:fltVal val="0"/>
                                          </p:val>
                                        </p:tav>
                                        <p:tav tm="100000">
                                          <p:val>
                                            <p:strVal val="#ppt_w"/>
                                          </p:val>
                                        </p:tav>
                                      </p:tavLst>
                                    </p:anim>
                                    <p:anim calcmode="lin" valueType="num">
                                      <p:cBhvr>
                                        <p:cTn id="36" dur="1000" fill="hold"/>
                                        <p:tgtEl>
                                          <p:spTgt spid="2058"/>
                                        </p:tgtEl>
                                        <p:attrNameLst>
                                          <p:attrName>ppt_h</p:attrName>
                                        </p:attrNameLst>
                                      </p:cBhvr>
                                      <p:tavLst>
                                        <p:tav tm="0">
                                          <p:val>
                                            <p:fltVal val="0"/>
                                          </p:val>
                                        </p:tav>
                                        <p:tav tm="100000">
                                          <p:val>
                                            <p:strVal val="#ppt_h"/>
                                          </p:val>
                                        </p:tav>
                                      </p:tavLst>
                                    </p:anim>
                                    <p:anim calcmode="lin" valueType="num">
                                      <p:cBhvr>
                                        <p:cTn id="37" dur="1000" fill="hold"/>
                                        <p:tgtEl>
                                          <p:spTgt spid="2058"/>
                                        </p:tgtEl>
                                        <p:attrNameLst>
                                          <p:attrName>style.rotation</p:attrName>
                                        </p:attrNameLst>
                                      </p:cBhvr>
                                      <p:tavLst>
                                        <p:tav tm="0">
                                          <p:val>
                                            <p:fltVal val="90"/>
                                          </p:val>
                                        </p:tav>
                                        <p:tav tm="100000">
                                          <p:val>
                                            <p:fltVal val="0"/>
                                          </p:val>
                                        </p:tav>
                                      </p:tavLst>
                                    </p:anim>
                                    <p:animEffect transition="in" filter="fade">
                                      <p:cBhvr>
                                        <p:cTn id="38" dur="1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p:spPr>
        <p:txBody>
          <a:bodyPr/>
          <a:lstStyle/>
          <a:p>
            <a:r>
              <a:rPr lang="en-US" altLang="en-US"/>
              <a:t>3.</a:t>
            </a:r>
            <a:fld id="{C41B5C63-04A5-4DDC-AD91-9914D3B619CC}" type="slidenum">
              <a:rPr lang="en-US" altLang="en-US"/>
              <a:pPr/>
              <a:t>19</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Bandwidth</a:t>
            </a:r>
          </a:p>
        </p:txBody>
      </p:sp>
      <p:sp>
        <p:nvSpPr>
          <p:cNvPr id="32779" name="Rectangle 10"/>
          <p:cNvSpPr>
            <a:spLocks noChangeArrowheads="1"/>
          </p:cNvSpPr>
          <p:nvPr/>
        </p:nvSpPr>
        <p:spPr bwMode="auto">
          <a:xfrm>
            <a:off x="381000" y="1828800"/>
            <a:ext cx="7924800" cy="3046988"/>
          </a:xfrm>
          <a:prstGeom prst="rect">
            <a:avLst/>
          </a:prstGeom>
          <a:solidFill>
            <a:schemeClr val="bg1"/>
          </a:solidFill>
          <a:ln w="9525">
            <a:noFill/>
            <a:miter lim="800000"/>
            <a:headEnd/>
            <a:tailEnd/>
          </a:ln>
        </p:spPr>
        <p:txBody>
          <a:bodyPr>
            <a:spAutoFit/>
          </a:bodyPr>
          <a:lstStyle/>
          <a:p>
            <a:pPr algn="just" eaLnBrk="0" hangingPunct="0"/>
            <a:r>
              <a:rPr lang="en-US" altLang="en-US" sz="3200" dirty="0">
                <a:latin typeface="Times New Roman" pitchFamily="18" charset="0"/>
              </a:rPr>
              <a:t>The range of frequencies contained in a composite signal is its </a:t>
            </a:r>
            <a:r>
              <a:rPr lang="en-US" altLang="en-US" sz="3200" b="1" dirty="0">
                <a:latin typeface="Times New Roman" pitchFamily="18" charset="0"/>
              </a:rPr>
              <a:t>bandwidth</a:t>
            </a:r>
            <a:r>
              <a:rPr lang="en-US" altLang="en-US" sz="3200" dirty="0">
                <a:latin typeface="Times New Roman" pitchFamily="18" charset="0"/>
              </a:rPr>
              <a:t>. The bandwidth is normally a difference between two numbers. For example, if a composite signal contains frequencies between 1000 and 5000, its bandwidth is 5000 − 1000, or 4000.</a:t>
            </a:r>
          </a:p>
        </p:txBody>
      </p:sp>
      <p:sp>
        <p:nvSpPr>
          <p:cNvPr id="2" name="Footer Placeholder 1">
            <a:extLst>
              <a:ext uri="{FF2B5EF4-FFF2-40B4-BE49-F238E27FC236}">
                <a16:creationId xmlns:a16="http://schemas.microsoft.com/office/drawing/2014/main" id="{C59E77BA-0CB6-40AF-96A1-721779B858C6}"/>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b="1" dirty="0"/>
              <a:t>Text and Reference Books</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400" dirty="0">
                <a:solidFill>
                  <a:srgbClr val="FF0000"/>
                </a:solidFill>
              </a:rPr>
              <a:t>Text Books:</a:t>
            </a:r>
          </a:p>
          <a:p>
            <a:pPr marL="457200" indent="-457200" algn="just">
              <a:buFont typeface="+mj-lt"/>
              <a:buAutoNum type="arabicPeriod"/>
            </a:pPr>
            <a:r>
              <a:rPr lang="en-US" sz="2800" dirty="0"/>
              <a:t>Fourouzan B. A. (2004), “Data Communication and Networking”, 4th Edition, McGraw-Hill.</a:t>
            </a:r>
          </a:p>
          <a:p>
            <a:pPr algn="just"/>
            <a:endParaRPr lang="en-US" sz="2400" dirty="0"/>
          </a:p>
          <a:p>
            <a:pPr algn="just">
              <a:buNone/>
            </a:pPr>
            <a:r>
              <a:rPr lang="en-US" sz="2400" dirty="0">
                <a:solidFill>
                  <a:srgbClr val="FF0000"/>
                </a:solidFill>
              </a:rPr>
              <a:t>References:</a:t>
            </a:r>
          </a:p>
          <a:p>
            <a:pPr marL="457200" indent="-457200" algn="just">
              <a:buFont typeface="+mj-lt"/>
              <a:buAutoNum type="arabicPeriod"/>
            </a:pPr>
            <a:r>
              <a:rPr lang="en-US" sz="2800" dirty="0"/>
              <a:t>Kurose, J. F. and Ross K. W. (2005), “Computer Networking: A Top-Down Approach Featuring the Internet”, 3rd Edition, Addison-Wesley.</a:t>
            </a:r>
          </a:p>
          <a:p>
            <a:pPr marL="457200" indent="-457200" algn="just">
              <a:buFont typeface="+mj-lt"/>
              <a:buAutoNum type="arabicPeriod"/>
            </a:pPr>
            <a:r>
              <a:rPr lang="en-US" sz="2800" dirty="0"/>
              <a:t>A. S. Tanenbaum (2006), “Computer Networks”, 2nd Edition, Prentice Hall India.</a:t>
            </a:r>
          </a:p>
        </p:txBody>
      </p:sp>
      <p:sp>
        <p:nvSpPr>
          <p:cNvPr id="5" name="Footer Placeholder 5"/>
          <p:cNvSpPr>
            <a:spLocks noGrp="1"/>
          </p:cNvSpPr>
          <p:nvPr>
            <p:ph type="ftr" sz="quarter" idx="11"/>
          </p:nvPr>
        </p:nvSpPr>
        <p:spPr>
          <a:xfrm>
            <a:off x="1066800" y="6356350"/>
            <a:ext cx="6781800" cy="365125"/>
          </a:xfrm>
        </p:spPr>
        <p:txBody>
          <a:bodyPr/>
          <a:lstStyle/>
          <a:p>
            <a:r>
              <a:rPr lang="en-US" b="1">
                <a:solidFill>
                  <a:schemeClr val="tx1"/>
                </a:solidFill>
                <a:latin typeface="Times New Roman"/>
                <a:ea typeface="Calibri"/>
                <a:cs typeface="Times New Roman"/>
              </a:rPr>
              <a:t>Lecture Presented by: Shabir Ali</a:t>
            </a:r>
            <a:endParaRPr lang="en-US" altLang="zh-TW" dirty="0">
              <a:solidFill>
                <a:schemeClr val="tx1"/>
              </a:solidFill>
              <a:latin typeface="Times New Roman" pitchFamily="18" charset="0"/>
            </a:endParaRPr>
          </a:p>
        </p:txBody>
      </p:sp>
      <p:sp>
        <p:nvSpPr>
          <p:cNvPr id="4" name="Slide Number Placeholder 3">
            <a:extLst>
              <a:ext uri="{FF2B5EF4-FFF2-40B4-BE49-F238E27FC236}">
                <a16:creationId xmlns:a16="http://schemas.microsoft.com/office/drawing/2014/main" id="{6655D418-F9F6-4531-A3CD-7793606025DE}"/>
              </a:ext>
            </a:extLst>
          </p:cNvPr>
          <p:cNvSpPr>
            <a:spLocks noGrp="1"/>
          </p:cNvSpPr>
          <p:nvPr>
            <p:ph type="sldNum" sz="quarter" idx="12"/>
          </p:nvPr>
        </p:nvSpPr>
        <p:spPr/>
        <p:txBody>
          <a:bodyPr/>
          <a:lstStyle/>
          <a:p>
            <a:fld id="{D0C7712E-CF77-4A4D-A906-4C104513DB7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10"/>
          </p:nvPr>
        </p:nvSpPr>
        <p:spPr>
          <a:noFill/>
        </p:spPr>
        <p:txBody>
          <a:bodyPr/>
          <a:lstStyle/>
          <a:p>
            <a:r>
              <a:rPr lang="en-US" altLang="en-US"/>
              <a:t>3.</a:t>
            </a:r>
            <a:fld id="{F588341E-71AB-4CAF-8F30-D179B75FF529}" type="slidenum">
              <a:rPr lang="en-US" altLang="en-US"/>
              <a:pPr/>
              <a:t>20</a:t>
            </a:fld>
            <a:endParaRPr lang="en-US" altLang="en-US"/>
          </a:p>
        </p:txBody>
      </p:sp>
      <p:sp>
        <p:nvSpPr>
          <p:cNvPr id="33795" name="Rectangle 14"/>
          <p:cNvSpPr>
            <a:spLocks noChangeArrowheads="1"/>
          </p:cNvSpPr>
          <p:nvPr/>
        </p:nvSpPr>
        <p:spPr bwMode="auto">
          <a:xfrm>
            <a:off x="150813" y="42863"/>
            <a:ext cx="8688387" cy="708025"/>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3.13:  </a:t>
            </a:r>
            <a:r>
              <a:rPr lang="en-US" altLang="en-US" sz="2000">
                <a:latin typeface="Times-BoldItalic"/>
              </a:rPr>
              <a:t>The bandwidth of periodic and nonperiodic composite </a:t>
            </a:r>
          </a:p>
          <a:p>
            <a:pPr eaLnBrk="0" hangingPunct="0"/>
            <a:r>
              <a:rPr lang="en-US" altLang="en-US" sz="2000">
                <a:latin typeface="Times-BoldItalic"/>
              </a:rPr>
              <a:t>                     signals</a:t>
            </a:r>
          </a:p>
        </p:txBody>
      </p:sp>
      <p:pic>
        <p:nvPicPr>
          <p:cNvPr id="13316" name="Picture 2"/>
          <p:cNvPicPr>
            <a:picLocks noChangeAspect="1" noChangeArrowheads="1"/>
          </p:cNvPicPr>
          <p:nvPr/>
        </p:nvPicPr>
        <p:blipFill>
          <a:blip r:embed="rId3"/>
          <a:srcRect/>
          <a:stretch>
            <a:fillRect/>
          </a:stretch>
        </p:blipFill>
        <p:spPr bwMode="auto">
          <a:xfrm>
            <a:off x="304800" y="1177925"/>
            <a:ext cx="4538663" cy="2403475"/>
          </a:xfrm>
          <a:prstGeom prst="rect">
            <a:avLst/>
          </a:prstGeom>
          <a:noFill/>
          <a:ln w="9525">
            <a:noFill/>
            <a:miter lim="800000"/>
            <a:headEnd/>
            <a:tailEnd/>
          </a:ln>
        </p:spPr>
      </p:pic>
      <p:pic>
        <p:nvPicPr>
          <p:cNvPr id="13317" name="Picture 3"/>
          <p:cNvPicPr>
            <a:picLocks noChangeAspect="1" noChangeArrowheads="1"/>
          </p:cNvPicPr>
          <p:nvPr/>
        </p:nvPicPr>
        <p:blipFill>
          <a:blip r:embed="rId4"/>
          <a:srcRect/>
          <a:stretch>
            <a:fillRect/>
          </a:stretch>
        </p:blipFill>
        <p:spPr bwMode="auto">
          <a:xfrm>
            <a:off x="3886200" y="4140200"/>
            <a:ext cx="4508500" cy="23368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D5E320C2-B48A-41D2-80AF-6F15CF65DAD7}"/>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0"/>
          </p:nvPr>
        </p:nvSpPr>
        <p:spPr>
          <a:noFill/>
        </p:spPr>
        <p:txBody>
          <a:bodyPr/>
          <a:lstStyle/>
          <a:p>
            <a:r>
              <a:rPr lang="en-US" altLang="en-US"/>
              <a:t>3.</a:t>
            </a:r>
            <a:fld id="{56B0CC72-3E35-459B-9D64-5B0983805133}" type="slidenum">
              <a:rPr lang="en-US" altLang="en-US"/>
              <a:pPr/>
              <a:t>21</a:t>
            </a:fld>
            <a:endParaRPr lang="en-US" altLang="en-US"/>
          </a:p>
        </p:txBody>
      </p:sp>
      <p:sp>
        <p:nvSpPr>
          <p:cNvPr id="3481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If a periodic signal is decomposed into five sine waves with frequencies of 100, 300, 500, 700, and 900 Hz, what is its bandwidth? Draw the spectrum, assuming all components have a maximum amplitude of 10 V.</a:t>
            </a:r>
          </a:p>
        </p:txBody>
      </p:sp>
      <p:grpSp>
        <p:nvGrpSpPr>
          <p:cNvPr id="2" name="Group 23"/>
          <p:cNvGrpSpPr>
            <a:grpSpLocks/>
          </p:cNvGrpSpPr>
          <p:nvPr/>
        </p:nvGrpSpPr>
        <p:grpSpPr bwMode="auto">
          <a:xfrm>
            <a:off x="0" y="0"/>
            <a:ext cx="9144000" cy="609600"/>
            <a:chOff x="0" y="2448"/>
            <a:chExt cx="5760" cy="384"/>
          </a:xfrm>
        </p:grpSpPr>
        <p:sp>
          <p:nvSpPr>
            <p:cNvPr id="3482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4</a:t>
              </a:r>
            </a:p>
          </p:txBody>
        </p:sp>
      </p:grpSp>
      <p:sp>
        <p:nvSpPr>
          <p:cNvPr id="93189" name="Text Box 20"/>
          <p:cNvSpPr txBox="1">
            <a:spLocks noChangeArrowheads="1"/>
          </p:cNvSpPr>
          <p:nvPr/>
        </p:nvSpPr>
        <p:spPr bwMode="auto">
          <a:xfrm>
            <a:off x="76200" y="27432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Let f</a:t>
            </a:r>
            <a:r>
              <a:rPr lang="en-US" altLang="en-US" sz="2800" b="0" i="0" baseline="-25000">
                <a:latin typeface="Times New Roman" pitchFamily="18" charset="0"/>
                <a:cs typeface="Times New Roman" pitchFamily="18" charset="0"/>
              </a:rPr>
              <a:t>h</a:t>
            </a:r>
            <a:r>
              <a:rPr lang="en-US" altLang="en-US" sz="2800" b="0" i="0">
                <a:latin typeface="Times New Roman" pitchFamily="18" charset="0"/>
                <a:cs typeface="Times New Roman" pitchFamily="18" charset="0"/>
              </a:rPr>
              <a:t> be the highest frequency, f</a:t>
            </a:r>
            <a:r>
              <a:rPr lang="en-US" altLang="en-US" sz="2800" b="0" i="0" baseline="-25000">
                <a:latin typeface="Times New Roman" pitchFamily="18" charset="0"/>
                <a:cs typeface="Times New Roman" pitchFamily="18" charset="0"/>
              </a:rPr>
              <a:t>l</a:t>
            </a:r>
            <a:r>
              <a:rPr lang="en-US" altLang="en-US" sz="2800" b="0" i="0">
                <a:latin typeface="Times New Roman" pitchFamily="18" charset="0"/>
                <a:cs typeface="Times New Roman" pitchFamily="18" charset="0"/>
              </a:rPr>
              <a:t> the lowest frequency, and B the bandwidth. Then</a:t>
            </a:r>
          </a:p>
        </p:txBody>
      </p:sp>
      <p:pic>
        <p:nvPicPr>
          <p:cNvPr id="93190" name="Picture 2"/>
          <p:cNvPicPr>
            <a:picLocks noChangeAspect="1" noChangeArrowheads="1"/>
          </p:cNvPicPr>
          <p:nvPr/>
        </p:nvPicPr>
        <p:blipFill>
          <a:blip r:embed="rId3"/>
          <a:srcRect/>
          <a:stretch>
            <a:fillRect/>
          </a:stretch>
        </p:blipFill>
        <p:spPr bwMode="auto">
          <a:xfrm>
            <a:off x="2500313" y="4486275"/>
            <a:ext cx="4143375" cy="69532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7D2F76D1-5D9A-45A4-B110-7F8ABFFFDB38}"/>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90"/>
                                        </p:tgtEl>
                                        <p:attrNameLst>
                                          <p:attrName>style.visibility</p:attrName>
                                        </p:attrNameLst>
                                      </p:cBhvr>
                                      <p:to>
                                        <p:strVal val="visible"/>
                                      </p:to>
                                    </p:set>
                                    <p:anim calcmode="lin" valueType="num">
                                      <p:cBhvr additive="base">
                                        <p:cTn id="13" dur="500" fill="hold"/>
                                        <p:tgtEl>
                                          <p:spTgt spid="93190"/>
                                        </p:tgtEl>
                                        <p:attrNameLst>
                                          <p:attrName>ppt_x</p:attrName>
                                        </p:attrNameLst>
                                      </p:cBhvr>
                                      <p:tavLst>
                                        <p:tav tm="0">
                                          <p:val>
                                            <p:strVal val="#ppt_x"/>
                                          </p:val>
                                        </p:tav>
                                        <p:tav tm="100000">
                                          <p:val>
                                            <p:strVal val="#ppt_x"/>
                                          </p:val>
                                        </p:tav>
                                      </p:tavLst>
                                    </p:anim>
                                    <p:anim calcmode="lin" valueType="num">
                                      <p:cBhvr additive="base">
                                        <p:cTn id="14"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0"/>
          </p:nvPr>
        </p:nvSpPr>
        <p:spPr>
          <a:noFill/>
        </p:spPr>
        <p:txBody>
          <a:bodyPr/>
          <a:lstStyle/>
          <a:p>
            <a:r>
              <a:rPr lang="en-US" altLang="en-US"/>
              <a:t>3.</a:t>
            </a:r>
            <a:fld id="{A7996117-72A0-4E3F-A824-38E708F33FB2}" type="slidenum">
              <a:rPr lang="en-US" altLang="en-US"/>
              <a:pPr/>
              <a:t>22</a:t>
            </a:fld>
            <a:endParaRPr lang="en-US" altLang="en-US"/>
          </a:p>
        </p:txBody>
      </p:sp>
      <p:sp>
        <p:nvSpPr>
          <p:cNvPr id="36867"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periodic signal has a bandwidth of 20 Hz. The highest frequency is 60 Hz. What is the lowest frequency? Draw the spectrum if the signal contains all frequencies of the same amplitude.</a:t>
            </a:r>
          </a:p>
        </p:txBody>
      </p:sp>
      <p:grpSp>
        <p:nvGrpSpPr>
          <p:cNvPr id="2" name="Group 23"/>
          <p:cNvGrpSpPr>
            <a:grpSpLocks/>
          </p:cNvGrpSpPr>
          <p:nvPr/>
        </p:nvGrpSpPr>
        <p:grpSpPr bwMode="auto">
          <a:xfrm>
            <a:off x="0" y="0"/>
            <a:ext cx="9144000" cy="609600"/>
            <a:chOff x="0" y="2448"/>
            <a:chExt cx="5760" cy="384"/>
          </a:xfrm>
        </p:grpSpPr>
        <p:sp>
          <p:nvSpPr>
            <p:cNvPr id="3687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5</a:t>
              </a:r>
            </a:p>
          </p:txBody>
        </p:sp>
      </p:grpSp>
      <p:sp>
        <p:nvSpPr>
          <p:cNvPr id="97285" name="Text Box 20"/>
          <p:cNvSpPr txBox="1">
            <a:spLocks noChangeArrowheads="1"/>
          </p:cNvSpPr>
          <p:nvPr/>
        </p:nvSpPr>
        <p:spPr bwMode="auto">
          <a:xfrm>
            <a:off x="88900" y="2514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Let f</a:t>
            </a:r>
            <a:r>
              <a:rPr lang="en-US" altLang="en-US" sz="2800" b="0" i="0" baseline="-25000">
                <a:latin typeface="Times New Roman" pitchFamily="18" charset="0"/>
                <a:cs typeface="Times New Roman" pitchFamily="18" charset="0"/>
              </a:rPr>
              <a:t>h</a:t>
            </a:r>
            <a:r>
              <a:rPr lang="en-US" altLang="en-US" sz="2800" b="0" i="0">
                <a:latin typeface="Times New Roman" pitchFamily="18" charset="0"/>
                <a:cs typeface="Times New Roman" pitchFamily="18" charset="0"/>
              </a:rPr>
              <a:t> be the highest frequency, f</a:t>
            </a:r>
            <a:r>
              <a:rPr lang="en-US" altLang="en-US" sz="2800" b="0" i="0" baseline="-25000">
                <a:latin typeface="Times New Roman" pitchFamily="18" charset="0"/>
                <a:cs typeface="Times New Roman" pitchFamily="18" charset="0"/>
              </a:rPr>
              <a:t>l</a:t>
            </a:r>
            <a:r>
              <a:rPr lang="en-US" altLang="en-US" sz="2800" b="0" i="0">
                <a:latin typeface="Times New Roman" pitchFamily="18" charset="0"/>
                <a:cs typeface="Times New Roman" pitchFamily="18" charset="0"/>
              </a:rPr>
              <a:t> the lowest frequency, and B the bandwidth. Then</a:t>
            </a:r>
          </a:p>
        </p:txBody>
      </p:sp>
      <p:sp>
        <p:nvSpPr>
          <p:cNvPr id="97286" name="Text Box 20"/>
          <p:cNvSpPr txBox="1">
            <a:spLocks noChangeArrowheads="1"/>
          </p:cNvSpPr>
          <p:nvPr/>
        </p:nvSpPr>
        <p:spPr bwMode="auto">
          <a:xfrm>
            <a:off x="76200" y="478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spectrum contains all integer frequencies. We show this by a series of spikes (see Figure 3.15).</a:t>
            </a:r>
          </a:p>
        </p:txBody>
      </p:sp>
      <p:pic>
        <p:nvPicPr>
          <p:cNvPr id="97287" name="Picture 2"/>
          <p:cNvPicPr>
            <a:picLocks noChangeAspect="1" noChangeArrowheads="1"/>
          </p:cNvPicPr>
          <p:nvPr/>
        </p:nvPicPr>
        <p:blipFill>
          <a:blip r:embed="rId3"/>
          <a:srcRect/>
          <a:stretch>
            <a:fillRect/>
          </a:stretch>
        </p:blipFill>
        <p:spPr bwMode="auto">
          <a:xfrm>
            <a:off x="895350" y="4114800"/>
            <a:ext cx="7353300" cy="5905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A1BBC535-5D6B-4A60-AB37-01231CB68607}"/>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ppt_x"/>
                                          </p:val>
                                        </p:tav>
                                        <p:tav tm="100000">
                                          <p:val>
                                            <p:strVal val="#ppt_x"/>
                                          </p:val>
                                        </p:tav>
                                      </p:tavLst>
                                    </p:anim>
                                    <p:anim calcmode="lin" valueType="num">
                                      <p:cBhvr additive="base">
                                        <p:cTn id="8"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7287"/>
                                        </p:tgtEl>
                                        <p:attrNameLst>
                                          <p:attrName>style.visibility</p:attrName>
                                        </p:attrNameLst>
                                      </p:cBhvr>
                                      <p:to>
                                        <p:strVal val="visible"/>
                                      </p:to>
                                    </p:set>
                                    <p:anim calcmode="lin" valueType="num">
                                      <p:cBhvr additive="base">
                                        <p:cTn id="13" dur="500" fill="hold"/>
                                        <p:tgtEl>
                                          <p:spTgt spid="97287"/>
                                        </p:tgtEl>
                                        <p:attrNameLst>
                                          <p:attrName>ppt_x</p:attrName>
                                        </p:attrNameLst>
                                      </p:cBhvr>
                                      <p:tavLst>
                                        <p:tav tm="0">
                                          <p:val>
                                            <p:strVal val="#ppt_x"/>
                                          </p:val>
                                        </p:tav>
                                        <p:tav tm="100000">
                                          <p:val>
                                            <p:strVal val="#ppt_x"/>
                                          </p:val>
                                        </p:tav>
                                      </p:tavLst>
                                    </p:anim>
                                    <p:anim calcmode="lin" valueType="num">
                                      <p:cBhvr additive="base">
                                        <p:cTn id="14"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p:spPr>
        <p:txBody>
          <a:bodyPr/>
          <a:lstStyle/>
          <a:p>
            <a:r>
              <a:rPr lang="en-US" altLang="en-US"/>
              <a:t>3.</a:t>
            </a:r>
            <a:fld id="{C41B5C63-04A5-4DDC-AD91-9914D3B619CC}" type="slidenum">
              <a:rPr lang="en-US" altLang="en-US"/>
              <a:pPr/>
              <a:t>23</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044423"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Digital Signals</a:t>
            </a:r>
          </a:p>
        </p:txBody>
      </p:sp>
      <p:sp>
        <p:nvSpPr>
          <p:cNvPr id="32779" name="Rectangle 10"/>
          <p:cNvSpPr>
            <a:spLocks noChangeArrowheads="1"/>
          </p:cNvSpPr>
          <p:nvPr/>
        </p:nvSpPr>
        <p:spPr bwMode="auto">
          <a:xfrm>
            <a:off x="457200" y="1676400"/>
            <a:ext cx="7924800" cy="3539430"/>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Roman"/>
              </a:rPr>
              <a:t>In addition to being represented by an analog signal, information can also be represented by a </a:t>
            </a:r>
            <a:r>
              <a:rPr lang="en-US" altLang="en-US" sz="2800" b="1" dirty="0">
                <a:latin typeface="Times-Roman"/>
              </a:rPr>
              <a:t>digital signal</a:t>
            </a:r>
            <a:r>
              <a:rPr lang="en-US" altLang="en-US" sz="2800" dirty="0">
                <a:latin typeface="Times-Roman"/>
              </a:rPr>
              <a:t>. For example, a 1 can be encoded as a positive voltage and a 0 as zero voltage. </a:t>
            </a:r>
            <a:r>
              <a:rPr lang="en-US" altLang="en-US" sz="2800" b="1" u="sng" dirty="0">
                <a:latin typeface="Times-Roman"/>
              </a:rPr>
              <a:t>A digital signal can have more than two levels</a:t>
            </a:r>
            <a:r>
              <a:rPr lang="en-US" altLang="en-US" sz="2800" dirty="0">
                <a:latin typeface="Times-Roman"/>
              </a:rPr>
              <a:t>. In this case, we can send more than 1 bit for each level. Next figure shows two signals, one with two levels and the other with four.</a:t>
            </a:r>
          </a:p>
        </p:txBody>
      </p:sp>
      <p:sp>
        <p:nvSpPr>
          <p:cNvPr id="12" name="Rectangle 11"/>
          <p:cNvSpPr/>
          <p:nvPr/>
        </p:nvSpPr>
        <p:spPr>
          <a:xfrm>
            <a:off x="4114800" y="5334000"/>
            <a:ext cx="4572000" cy="1200329"/>
          </a:xfrm>
          <a:prstGeom prst="rect">
            <a:avLst/>
          </a:prstGeom>
        </p:spPr>
        <p:txBody>
          <a:bodyPr wrap="square">
            <a:spAutoFit/>
          </a:bodyPr>
          <a:lstStyle/>
          <a:p>
            <a:pPr algn="just"/>
            <a:r>
              <a:rPr lang="en-US" altLang="en-US" b="1" u="sng" dirty="0">
                <a:solidFill>
                  <a:srgbClr val="FF0000"/>
                </a:solidFill>
                <a:latin typeface="Arial" pitchFamily="34" charset="0"/>
              </a:rPr>
              <a:t>A digital signal is a composite analog signal with an infinite bandwidth which is limited by the bandwidth of the medium</a:t>
            </a:r>
          </a:p>
        </p:txBody>
      </p:sp>
      <p:sp>
        <p:nvSpPr>
          <p:cNvPr id="2" name="Footer Placeholder 1">
            <a:extLst>
              <a:ext uri="{FF2B5EF4-FFF2-40B4-BE49-F238E27FC236}">
                <a16:creationId xmlns:a16="http://schemas.microsoft.com/office/drawing/2014/main" id="{07689E98-02DA-4B8D-BA4F-D3EDD146BD65}"/>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3"/>
          <p:cNvSpPr>
            <a:spLocks noGrp="1" noChangeArrowheads="1"/>
          </p:cNvSpPr>
          <p:nvPr>
            <p:ph type="sldNum" sz="quarter" idx="10"/>
          </p:nvPr>
        </p:nvSpPr>
        <p:spPr>
          <a:noFill/>
        </p:spPr>
        <p:txBody>
          <a:bodyPr/>
          <a:lstStyle/>
          <a:p>
            <a:r>
              <a:rPr lang="en-US" altLang="en-US"/>
              <a:t>3.</a:t>
            </a:r>
            <a:fld id="{A7E7DAC1-F237-43CD-9AFC-765292BE38D8}" type="slidenum">
              <a:rPr lang="en-US" altLang="en-US"/>
              <a:pPr/>
              <a:t>24</a:t>
            </a:fld>
            <a:endParaRPr lang="en-US" altLang="en-US"/>
          </a:p>
        </p:txBody>
      </p:sp>
      <p:sp>
        <p:nvSpPr>
          <p:cNvPr id="44035" name="Rectangle 14"/>
          <p:cNvSpPr>
            <a:spLocks noChangeArrowheads="1"/>
          </p:cNvSpPr>
          <p:nvPr/>
        </p:nvSpPr>
        <p:spPr bwMode="auto">
          <a:xfrm>
            <a:off x="152400" y="-20638"/>
            <a:ext cx="8839200" cy="708026"/>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Two digital signals: one with two signal levels and the other with four signal levels</a:t>
            </a:r>
          </a:p>
        </p:txBody>
      </p:sp>
      <p:pic>
        <p:nvPicPr>
          <p:cNvPr id="14340" name="Picture 3"/>
          <p:cNvPicPr>
            <a:picLocks noChangeAspect="1" noChangeArrowheads="1"/>
          </p:cNvPicPr>
          <p:nvPr/>
        </p:nvPicPr>
        <p:blipFill>
          <a:blip r:embed="rId3"/>
          <a:srcRect/>
          <a:stretch>
            <a:fillRect/>
          </a:stretch>
        </p:blipFill>
        <p:spPr bwMode="auto">
          <a:xfrm>
            <a:off x="228600" y="914400"/>
            <a:ext cx="3979863" cy="2663825"/>
          </a:xfrm>
          <a:prstGeom prst="rect">
            <a:avLst/>
          </a:prstGeom>
          <a:noFill/>
          <a:ln w="9525">
            <a:noFill/>
            <a:miter lim="800000"/>
            <a:headEnd/>
            <a:tailEnd/>
          </a:ln>
        </p:spPr>
      </p:pic>
      <p:pic>
        <p:nvPicPr>
          <p:cNvPr id="14341" name="Picture 4"/>
          <p:cNvPicPr>
            <a:picLocks noChangeAspect="1" noChangeArrowheads="1"/>
          </p:cNvPicPr>
          <p:nvPr/>
        </p:nvPicPr>
        <p:blipFill>
          <a:blip r:embed="rId4"/>
          <a:srcRect/>
          <a:stretch>
            <a:fillRect/>
          </a:stretch>
        </p:blipFill>
        <p:spPr bwMode="auto">
          <a:xfrm>
            <a:off x="4575175" y="2984500"/>
            <a:ext cx="3997325" cy="32639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585014B-C7AE-4D14-A5FB-C24C3334FDDA}"/>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left)">
                                      <p:cBhvr>
                                        <p:cTn id="1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0"/>
          </p:nvPr>
        </p:nvSpPr>
        <p:spPr>
          <a:noFill/>
        </p:spPr>
        <p:txBody>
          <a:bodyPr/>
          <a:lstStyle/>
          <a:p>
            <a:r>
              <a:rPr lang="en-US" altLang="en-US"/>
              <a:t>3.</a:t>
            </a:r>
            <a:fld id="{A93041B0-38FF-430D-9ABA-B46D155D38F8}" type="slidenum">
              <a:rPr lang="en-US" altLang="en-US"/>
              <a:pPr/>
              <a:t>25</a:t>
            </a:fld>
            <a:endParaRPr lang="en-US" altLang="en-US"/>
          </a:p>
        </p:txBody>
      </p:sp>
      <p:sp>
        <p:nvSpPr>
          <p:cNvPr id="4505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digital signal has eight levels. How many bits are needed per level? We calculate the number of bits from the following formula. Each signal level is represented by 3 bits.</a:t>
            </a:r>
          </a:p>
        </p:txBody>
      </p:sp>
      <p:grpSp>
        <p:nvGrpSpPr>
          <p:cNvPr id="2" name="Group 23"/>
          <p:cNvGrpSpPr>
            <a:grpSpLocks/>
          </p:cNvGrpSpPr>
          <p:nvPr/>
        </p:nvGrpSpPr>
        <p:grpSpPr bwMode="auto">
          <a:xfrm>
            <a:off x="0" y="0"/>
            <a:ext cx="9144000" cy="609600"/>
            <a:chOff x="0" y="2448"/>
            <a:chExt cx="5760" cy="384"/>
          </a:xfrm>
        </p:grpSpPr>
        <p:sp>
          <p:nvSpPr>
            <p:cNvPr id="4506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6</a:t>
              </a:r>
            </a:p>
          </p:txBody>
        </p:sp>
      </p:grpSp>
      <p:pic>
        <p:nvPicPr>
          <p:cNvPr id="45061" name="Picture 2"/>
          <p:cNvPicPr>
            <a:picLocks noChangeAspect="1" noChangeArrowheads="1"/>
          </p:cNvPicPr>
          <p:nvPr/>
        </p:nvPicPr>
        <p:blipFill>
          <a:blip r:embed="rId3"/>
          <a:srcRect/>
          <a:stretch>
            <a:fillRect/>
          </a:stretch>
        </p:blipFill>
        <p:spPr bwMode="auto">
          <a:xfrm>
            <a:off x="2338388" y="3076575"/>
            <a:ext cx="4467225" cy="7048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C971EFC6-A463-4192-BC62-B40BE31E2104}"/>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0"/>
          </p:nvPr>
        </p:nvSpPr>
        <p:spPr>
          <a:noFill/>
        </p:spPr>
        <p:txBody>
          <a:bodyPr/>
          <a:lstStyle/>
          <a:p>
            <a:r>
              <a:rPr lang="en-US" altLang="en-US"/>
              <a:t>3.</a:t>
            </a:r>
            <a:fld id="{F4E0D42C-587F-45B8-862F-6CF276DD9259}" type="slidenum">
              <a:rPr lang="en-US" altLang="en-US"/>
              <a:pPr/>
              <a:t>26</a:t>
            </a:fld>
            <a:endParaRPr lang="en-US" altLang="en-US"/>
          </a:p>
        </p:txBody>
      </p:sp>
      <p:sp>
        <p:nvSpPr>
          <p:cNvPr id="46083" name="Text Box 20"/>
          <p:cNvSpPr txBox="1">
            <a:spLocks noChangeArrowheads="1"/>
          </p:cNvSpPr>
          <p:nvPr/>
        </p:nvSpPr>
        <p:spPr bwMode="auto">
          <a:xfrm>
            <a:off x="76200" y="696913"/>
            <a:ext cx="8839200" cy="26781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grpSp>
        <p:nvGrpSpPr>
          <p:cNvPr id="2" name="Group 23"/>
          <p:cNvGrpSpPr>
            <a:grpSpLocks/>
          </p:cNvGrpSpPr>
          <p:nvPr/>
        </p:nvGrpSpPr>
        <p:grpSpPr bwMode="auto">
          <a:xfrm>
            <a:off x="0" y="0"/>
            <a:ext cx="9144000" cy="609600"/>
            <a:chOff x="0" y="2448"/>
            <a:chExt cx="5760" cy="384"/>
          </a:xfrm>
        </p:grpSpPr>
        <p:sp>
          <p:nvSpPr>
            <p:cNvPr id="4608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7</a:t>
              </a:r>
            </a:p>
          </p:txBody>
        </p:sp>
      </p:grpSp>
      <p:sp>
        <p:nvSpPr>
          <p:cNvPr id="3" name="Footer Placeholder 2">
            <a:extLst>
              <a:ext uri="{FF2B5EF4-FFF2-40B4-BE49-F238E27FC236}">
                <a16:creationId xmlns:a16="http://schemas.microsoft.com/office/drawing/2014/main" id="{D9686799-B6F7-49E1-AC4C-F7E31C8B89FA}"/>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0"/>
          </p:nvPr>
        </p:nvSpPr>
        <p:spPr>
          <a:noFill/>
        </p:spPr>
        <p:txBody>
          <a:bodyPr/>
          <a:lstStyle/>
          <a:p>
            <a:r>
              <a:rPr lang="en-US" altLang="en-US"/>
              <a:t>3.</a:t>
            </a:r>
            <a:fld id="{A85CF687-657C-4C50-9277-2E3B68A70016}" type="slidenum">
              <a:rPr lang="en-US" altLang="en-US"/>
              <a:pPr/>
              <a:t>27</a:t>
            </a:fld>
            <a:endParaRPr lang="en-US" altLang="en-US"/>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1813317"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Bit Rate</a:t>
            </a:r>
          </a:p>
        </p:txBody>
      </p:sp>
      <p:sp>
        <p:nvSpPr>
          <p:cNvPr id="47115" name="Rectangle 10"/>
          <p:cNvSpPr>
            <a:spLocks noChangeArrowheads="1"/>
          </p:cNvSpPr>
          <p:nvPr/>
        </p:nvSpPr>
        <p:spPr bwMode="auto">
          <a:xfrm>
            <a:off x="381000" y="1293813"/>
            <a:ext cx="7924800" cy="2677656"/>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Most digital signals are non periodic, and thus period and frequency are not appropriate characteristics. Another term </a:t>
            </a:r>
            <a:r>
              <a:rPr lang="en-US" altLang="en-US" sz="2800" b="1" dirty="0">
                <a:latin typeface="Times New Roman" pitchFamily="18" charset="0"/>
              </a:rPr>
              <a:t>Bit Rate</a:t>
            </a:r>
            <a:r>
              <a:rPr lang="en-US" altLang="en-US" sz="2800" dirty="0">
                <a:latin typeface="Times New Roman" pitchFamily="18" charset="0"/>
              </a:rPr>
              <a:t> (instead of frequency) is used to describe digital signals. </a:t>
            </a:r>
            <a:r>
              <a:rPr lang="en-US" altLang="en-US" sz="2800" b="1" u="sng" dirty="0">
                <a:latin typeface="Times New Roman" pitchFamily="18" charset="0"/>
              </a:rPr>
              <a:t>The bit rate is the number of bits sent in 1s, expressed in bits per second (bps)</a:t>
            </a:r>
            <a:r>
              <a:rPr lang="en-US" altLang="en-US" sz="2800" dirty="0">
                <a:latin typeface="Times New Roman" pitchFamily="18" charset="0"/>
              </a:rPr>
              <a:t>. </a:t>
            </a:r>
          </a:p>
        </p:txBody>
      </p:sp>
      <p:sp>
        <p:nvSpPr>
          <p:cNvPr id="2" name="Footer Placeholder 1">
            <a:extLst>
              <a:ext uri="{FF2B5EF4-FFF2-40B4-BE49-F238E27FC236}">
                <a16:creationId xmlns:a16="http://schemas.microsoft.com/office/drawing/2014/main" id="{2F45D8CC-738D-4F30-95E2-5927FE381F78}"/>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0"/>
          </p:nvPr>
        </p:nvSpPr>
        <p:spPr>
          <a:noFill/>
        </p:spPr>
        <p:txBody>
          <a:bodyPr/>
          <a:lstStyle/>
          <a:p>
            <a:r>
              <a:rPr lang="en-US" altLang="en-US"/>
              <a:t>3.</a:t>
            </a:r>
            <a:fld id="{A85CF687-657C-4C50-9277-2E3B68A70016}" type="slidenum">
              <a:rPr lang="en-US" altLang="en-US"/>
              <a:pPr/>
              <a:t>28</a:t>
            </a:fld>
            <a:endParaRPr lang="en-US" altLang="en-US"/>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318507"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Transmission Impairment</a:t>
            </a:r>
          </a:p>
        </p:txBody>
      </p:sp>
      <p:sp>
        <p:nvSpPr>
          <p:cNvPr id="47115" name="Rectangle 10"/>
          <p:cNvSpPr>
            <a:spLocks noChangeArrowheads="1"/>
          </p:cNvSpPr>
          <p:nvPr/>
        </p:nvSpPr>
        <p:spPr bwMode="auto">
          <a:xfrm>
            <a:off x="381000" y="1293813"/>
            <a:ext cx="7924800" cy="2893100"/>
          </a:xfrm>
          <a:prstGeom prst="rect">
            <a:avLst/>
          </a:prstGeom>
          <a:solidFill>
            <a:schemeClr val="bg1"/>
          </a:solidFill>
          <a:ln w="9525">
            <a:noFill/>
            <a:miter lim="800000"/>
            <a:headEnd/>
            <a:tailEnd/>
          </a:ln>
        </p:spPr>
        <p:txBody>
          <a:bodyPr wrap="square">
            <a:spAutoFit/>
          </a:bodyPr>
          <a:lstStyle/>
          <a:p>
            <a:pPr algn="just" eaLnBrk="0" hangingPunct="0"/>
            <a:r>
              <a:rPr lang="en-US" altLang="en-US" sz="2600" dirty="0">
                <a:latin typeface="Times-Roman"/>
              </a:rPr>
              <a:t>Signals travel through transmission media, which are not perfect. </a:t>
            </a:r>
            <a:r>
              <a:rPr lang="en-US" altLang="en-US" sz="2600" b="1" dirty="0">
                <a:latin typeface="Times-Roman"/>
              </a:rPr>
              <a:t>The imperfection causes signal impairment</a:t>
            </a:r>
            <a:r>
              <a:rPr lang="en-US" altLang="en-US" sz="2600" dirty="0">
                <a:latin typeface="Times-Roman"/>
              </a:rPr>
              <a:t>. This means that the signal at the beginning of the medium is </a:t>
            </a:r>
            <a:r>
              <a:rPr lang="en-US" altLang="en-US" sz="2600" b="1" dirty="0">
                <a:latin typeface="Times-Roman"/>
              </a:rPr>
              <a:t>not the same </a:t>
            </a:r>
            <a:r>
              <a:rPr lang="en-US" altLang="en-US" sz="2600" dirty="0">
                <a:latin typeface="Times-Roman"/>
              </a:rPr>
              <a:t>as the signal at the end of the medium. What is sent is not what is received. </a:t>
            </a:r>
            <a:r>
              <a:rPr lang="en-US" altLang="en-US" sz="2600" b="1" u="sng" dirty="0">
                <a:latin typeface="Times-Roman"/>
              </a:rPr>
              <a:t>Three causes of impairment are attenuation, distortion, and noise </a:t>
            </a:r>
            <a:endParaRPr lang="en-US" altLang="en-US" sz="2600" dirty="0">
              <a:latin typeface="Times-Roman"/>
            </a:endParaRPr>
          </a:p>
        </p:txBody>
      </p:sp>
      <p:pic>
        <p:nvPicPr>
          <p:cNvPr id="12" name="Picture 2"/>
          <p:cNvPicPr>
            <a:picLocks noChangeAspect="1" noChangeArrowheads="1"/>
          </p:cNvPicPr>
          <p:nvPr/>
        </p:nvPicPr>
        <p:blipFill>
          <a:blip r:embed="rId3"/>
          <a:srcRect/>
          <a:stretch>
            <a:fillRect/>
          </a:stretch>
        </p:blipFill>
        <p:spPr bwMode="auto">
          <a:xfrm>
            <a:off x="1143000" y="4419600"/>
            <a:ext cx="6324600" cy="188118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EB4D4ACC-0057-4386-BD87-775DB3828D0F}"/>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10"/>
          </p:nvPr>
        </p:nvSpPr>
        <p:spPr>
          <a:noFill/>
        </p:spPr>
        <p:txBody>
          <a:bodyPr/>
          <a:lstStyle/>
          <a:p>
            <a:r>
              <a:rPr lang="en-US" altLang="en-US"/>
              <a:t>3.</a:t>
            </a:r>
            <a:fld id="{5C60A4A6-B373-4E45-9C57-1841317B89DE}" type="slidenum">
              <a:rPr lang="en-US" altLang="en-US"/>
              <a:pPr/>
              <a:t>29</a:t>
            </a:fld>
            <a:endParaRPr lang="en-US" altLang="en-US"/>
          </a:p>
        </p:txBody>
      </p:sp>
      <p:sp>
        <p:nvSpPr>
          <p:cNvPr id="563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544286"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Attenuation</a:t>
            </a:r>
          </a:p>
        </p:txBody>
      </p:sp>
      <p:sp>
        <p:nvSpPr>
          <p:cNvPr id="56331" name="Rectangle 10"/>
          <p:cNvSpPr>
            <a:spLocks noChangeArrowheads="1"/>
          </p:cNvSpPr>
          <p:nvPr/>
        </p:nvSpPr>
        <p:spPr bwMode="auto">
          <a:xfrm>
            <a:off x="381000" y="1143000"/>
            <a:ext cx="7924800" cy="5262979"/>
          </a:xfrm>
          <a:prstGeom prst="rect">
            <a:avLst/>
          </a:prstGeom>
          <a:solidFill>
            <a:schemeClr val="bg1"/>
          </a:solidFill>
          <a:ln w="9525">
            <a:noFill/>
            <a:miter lim="800000"/>
            <a:headEnd/>
            <a:tailEnd/>
          </a:ln>
        </p:spPr>
        <p:txBody>
          <a:bodyPr wrap="square">
            <a:spAutoFit/>
          </a:bodyPr>
          <a:lstStyle/>
          <a:p>
            <a:pPr algn="just" eaLnBrk="0" hangingPunct="0"/>
            <a:r>
              <a:rPr lang="en-US" altLang="en-US" sz="2800" b="1" u="sng" dirty="0">
                <a:latin typeface="Times New Roman" pitchFamily="18" charset="0"/>
              </a:rPr>
              <a:t>Attenuation means a loss of energy</a:t>
            </a:r>
            <a:r>
              <a:rPr lang="en-US" altLang="en-US" sz="2800" dirty="0">
                <a:latin typeface="Times New Roman" pitchFamily="18" charset="0"/>
              </a:rPr>
              <a:t>. When a signal, simple or composite, travels through a medium, it </a:t>
            </a:r>
            <a:r>
              <a:rPr lang="en-US" altLang="en-US" sz="2800" b="1" dirty="0">
                <a:latin typeface="Times New Roman" pitchFamily="18" charset="0"/>
              </a:rPr>
              <a:t>loses some of its energy </a:t>
            </a:r>
            <a:r>
              <a:rPr lang="en-US" altLang="en-US" sz="2800" dirty="0">
                <a:latin typeface="Times New Roman" pitchFamily="18" charset="0"/>
              </a:rPr>
              <a:t>in overcoming the resistance of the medium. </a:t>
            </a:r>
            <a:r>
              <a:rPr lang="en-US" altLang="en-US" sz="2800" i="1" dirty="0">
                <a:latin typeface="Times New Roman" pitchFamily="18" charset="0"/>
              </a:rPr>
              <a:t>That is why a wire carrying electric signals gets warm</a:t>
            </a:r>
            <a:r>
              <a:rPr lang="en-US" altLang="en-US" sz="2800" dirty="0">
                <a:latin typeface="Times New Roman" pitchFamily="18" charset="0"/>
              </a:rPr>
              <a:t>, if not hot, after a while. Some of the electrical energy in the signal is converted to heat. </a:t>
            </a:r>
            <a:r>
              <a:rPr lang="en-US" altLang="en-US" sz="2800" b="1" u="sng" dirty="0">
                <a:latin typeface="Times New Roman" pitchFamily="18" charset="0"/>
              </a:rPr>
              <a:t>To compensate for this loss, amplifiers are used to amplify the signa</a:t>
            </a:r>
            <a:r>
              <a:rPr lang="en-US" altLang="en-US" sz="2800" dirty="0">
                <a:latin typeface="Times New Roman" pitchFamily="18" charset="0"/>
              </a:rPr>
              <a:t>l. Next figure shows the effect of attenuation and amplification.</a:t>
            </a:r>
          </a:p>
          <a:p>
            <a:pPr algn="just" eaLnBrk="0" hangingPunct="0"/>
            <a:r>
              <a:rPr lang="en-US" altLang="en-US" sz="2800" b="1" dirty="0">
                <a:latin typeface="Times New Roman" pitchFamily="18" charset="0"/>
              </a:rPr>
              <a:t>Decibel (dB) </a:t>
            </a:r>
            <a:r>
              <a:rPr lang="en-US" altLang="en-US" sz="2800" dirty="0">
                <a:latin typeface="Times New Roman" pitchFamily="18" charset="0"/>
              </a:rPr>
              <a:t>is used to measure the attenuation.</a:t>
            </a:r>
          </a:p>
          <a:p>
            <a:pPr algn="just" eaLnBrk="0" hangingPunct="0"/>
            <a:r>
              <a:rPr lang="en-US" altLang="en-US" sz="2800" b="1" dirty="0">
                <a:latin typeface="Times New Roman" pitchFamily="18" charset="0"/>
              </a:rPr>
              <a:t>dB</a:t>
            </a:r>
            <a:r>
              <a:rPr lang="en-US" altLang="en-US" sz="2800" dirty="0">
                <a:latin typeface="Times New Roman" pitchFamily="18" charset="0"/>
              </a:rPr>
              <a:t>=</a:t>
            </a:r>
          </a:p>
          <a:p>
            <a:pPr algn="just" eaLnBrk="0" hangingPunct="0"/>
            <a:endParaRPr lang="en-US" altLang="en-US" sz="2800" dirty="0">
              <a:latin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143000" y="5410200"/>
            <a:ext cx="1447800" cy="59055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A6808587-4109-48DB-A46C-6C226534FB33}"/>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dirty="0">
                <a:solidFill>
                  <a:srgbClr val="FF0000"/>
                </a:solidFill>
              </a:rPr>
              <a:t>Previous discussed topics</a:t>
            </a:r>
            <a:r>
              <a:rPr lang="en-US" dirty="0"/>
              <a:t>:</a:t>
            </a:r>
          </a:p>
          <a:p>
            <a:pPr marL="857250" lvl="1" indent="-457200">
              <a:buFont typeface="+mj-lt"/>
              <a:buAutoNum type="arabicPeriod"/>
            </a:pPr>
            <a:r>
              <a:rPr lang="en-US" sz="2600" b="1" u="sng" dirty="0"/>
              <a:t>OSI Model</a:t>
            </a:r>
          </a:p>
          <a:p>
            <a:pPr marL="857250" lvl="1" indent="-457200">
              <a:buFont typeface="+mj-lt"/>
              <a:buAutoNum type="arabicPeriod"/>
            </a:pPr>
            <a:r>
              <a:rPr lang="en-US" sz="2600" b="1" u="sng" dirty="0"/>
              <a:t>TCP/IP Model</a:t>
            </a:r>
          </a:p>
          <a:p>
            <a:pPr marL="857250" lvl="1" indent="-457200">
              <a:buFont typeface="+mj-lt"/>
              <a:buAutoNum type="arabicPeriod"/>
            </a:pPr>
            <a:r>
              <a:rPr lang="en-US" sz="2600" b="1" u="sng" dirty="0"/>
              <a:t>Addressing</a:t>
            </a:r>
          </a:p>
          <a:p>
            <a:pPr>
              <a:buNone/>
            </a:pPr>
            <a:endParaRPr lang="en-US" dirty="0"/>
          </a:p>
          <a:p>
            <a:pPr>
              <a:buNone/>
            </a:pPr>
            <a:r>
              <a:rPr lang="en-US" dirty="0">
                <a:solidFill>
                  <a:srgbClr val="FF0000"/>
                </a:solidFill>
              </a:rPr>
              <a:t>Now we will discuss</a:t>
            </a:r>
            <a:r>
              <a:rPr lang="en-US" dirty="0"/>
              <a:t>:</a:t>
            </a:r>
          </a:p>
          <a:p>
            <a:pPr marL="857250" lvl="1" indent="-457200">
              <a:buFont typeface="+mj-lt"/>
              <a:buAutoNum type="arabicPeriod"/>
            </a:pPr>
            <a:r>
              <a:rPr lang="en-US" sz="2600" b="1" u="sng" dirty="0"/>
              <a:t>Data &amp; Signals</a:t>
            </a:r>
          </a:p>
          <a:p>
            <a:pPr marL="857250" lvl="1" indent="-457200">
              <a:buFont typeface="+mj-lt"/>
              <a:buAutoNum type="arabicPeriod"/>
            </a:pPr>
            <a:r>
              <a:rPr lang="en-US" sz="2600" b="1" u="sng" dirty="0"/>
              <a:t>Periodic  Analog Signals &amp; Digital Signals</a:t>
            </a:r>
          </a:p>
          <a:p>
            <a:pPr marL="857250" lvl="1" indent="-457200">
              <a:buFont typeface="+mj-lt"/>
              <a:buAutoNum type="arabicPeriod"/>
            </a:pPr>
            <a:r>
              <a:rPr lang="en-US" sz="2600" b="1" u="sng" dirty="0"/>
              <a:t>Transmission Impairments</a:t>
            </a:r>
          </a:p>
          <a:p>
            <a:pPr marL="857250" lvl="1" indent="-457200">
              <a:buFont typeface="+mj-lt"/>
              <a:buAutoNum type="arabicPeriod"/>
            </a:pPr>
            <a:r>
              <a:rPr lang="en-US" sz="2600" b="1" u="sng" dirty="0"/>
              <a:t>Latency</a:t>
            </a:r>
          </a:p>
          <a:p>
            <a:endParaRPr lang="en-US" dirty="0"/>
          </a:p>
        </p:txBody>
      </p:sp>
      <p:sp>
        <p:nvSpPr>
          <p:cNvPr id="2" name="Footer Placeholder 1">
            <a:extLst>
              <a:ext uri="{FF2B5EF4-FFF2-40B4-BE49-F238E27FC236}">
                <a16:creationId xmlns:a16="http://schemas.microsoft.com/office/drawing/2014/main" id="{5A21E2BF-271D-49F9-B6D6-788160BF7018}"/>
              </a:ext>
            </a:extLst>
          </p:cNvPr>
          <p:cNvSpPr>
            <a:spLocks noGrp="1"/>
          </p:cNvSpPr>
          <p:nvPr>
            <p:ph type="ftr" sz="quarter" idx="11"/>
          </p:nvPr>
        </p:nvSpPr>
        <p:spPr/>
        <p:txBody>
          <a:bodyPr/>
          <a:lstStyle/>
          <a:p>
            <a:r>
              <a:rPr lang="en-US"/>
              <a:t>Lecture Presented by: Shabir Ali</a:t>
            </a:r>
          </a:p>
        </p:txBody>
      </p:sp>
      <p:sp>
        <p:nvSpPr>
          <p:cNvPr id="4" name="Slide Number Placeholder 3">
            <a:extLst>
              <a:ext uri="{FF2B5EF4-FFF2-40B4-BE49-F238E27FC236}">
                <a16:creationId xmlns:a16="http://schemas.microsoft.com/office/drawing/2014/main" id="{74328ADA-9929-4746-8D5C-04E5B57B7B8E}"/>
              </a:ext>
            </a:extLst>
          </p:cNvPr>
          <p:cNvSpPr>
            <a:spLocks noGrp="1"/>
          </p:cNvSpPr>
          <p:nvPr>
            <p:ph type="sldNum" sz="quarter" idx="12"/>
          </p:nvPr>
        </p:nvSpPr>
        <p:spPr/>
        <p:txBody>
          <a:bodyPr/>
          <a:lstStyle/>
          <a:p>
            <a:fld id="{D0C7712E-CF77-4A4D-A906-4C104513DB7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0"/>
          </p:nvPr>
        </p:nvSpPr>
        <p:spPr>
          <a:noFill/>
        </p:spPr>
        <p:txBody>
          <a:bodyPr/>
          <a:lstStyle/>
          <a:p>
            <a:r>
              <a:rPr lang="en-US" altLang="en-US"/>
              <a:t>3.</a:t>
            </a:r>
            <a:fld id="{0B3DDE05-74CF-464F-A7E9-07E5C2517109}" type="slidenum">
              <a:rPr lang="en-US" altLang="en-US"/>
              <a:pPr/>
              <a:t>30</a:t>
            </a:fld>
            <a:endParaRPr lang="en-US" altLang="en-US"/>
          </a:p>
        </p:txBody>
      </p:sp>
      <p:sp>
        <p:nvSpPr>
          <p:cNvPr id="5734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Attenuation and Amplification</a:t>
            </a:r>
          </a:p>
        </p:txBody>
      </p:sp>
      <p:pic>
        <p:nvPicPr>
          <p:cNvPr id="3074" name="Picture 2"/>
          <p:cNvPicPr>
            <a:picLocks noChangeAspect="1" noChangeArrowheads="1"/>
          </p:cNvPicPr>
          <p:nvPr/>
        </p:nvPicPr>
        <p:blipFill>
          <a:blip r:embed="rId3"/>
          <a:srcRect/>
          <a:stretch>
            <a:fillRect/>
          </a:stretch>
        </p:blipFill>
        <p:spPr bwMode="auto">
          <a:xfrm>
            <a:off x="838200" y="3733800"/>
            <a:ext cx="7327900" cy="1290638"/>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533400" y="2039938"/>
            <a:ext cx="1266825" cy="1441450"/>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4367213" y="1890713"/>
            <a:ext cx="1423987" cy="1462087"/>
          </a:xfrm>
          <a:prstGeom prst="rect">
            <a:avLst/>
          </a:prstGeom>
          <a:noFill/>
          <a:ln w="9525">
            <a:noFill/>
            <a:miter lim="800000"/>
            <a:headEnd/>
            <a:tailEnd/>
          </a:ln>
        </p:spPr>
      </p:pic>
      <p:pic>
        <p:nvPicPr>
          <p:cNvPr id="3077" name="Picture 5"/>
          <p:cNvPicPr>
            <a:picLocks noChangeAspect="1" noChangeArrowheads="1"/>
          </p:cNvPicPr>
          <p:nvPr/>
        </p:nvPicPr>
        <p:blipFill>
          <a:blip r:embed="rId6"/>
          <a:srcRect/>
          <a:stretch>
            <a:fillRect/>
          </a:stretch>
        </p:blipFill>
        <p:spPr bwMode="auto">
          <a:xfrm>
            <a:off x="7056438" y="2019300"/>
            <a:ext cx="1266825" cy="14827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92D3BD36-FA4E-4BC2-A051-DF9600770C2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additive="base">
                                        <p:cTn id="17" dur="500" fill="hold"/>
                                        <p:tgtEl>
                                          <p:spTgt spid="3076"/>
                                        </p:tgtEl>
                                        <p:attrNameLst>
                                          <p:attrName>ppt_x</p:attrName>
                                        </p:attrNameLst>
                                      </p:cBhvr>
                                      <p:tavLst>
                                        <p:tav tm="0">
                                          <p:val>
                                            <p:strVal val="#ppt_x"/>
                                          </p:val>
                                        </p:tav>
                                        <p:tav tm="100000">
                                          <p:val>
                                            <p:strVal val="#ppt_x"/>
                                          </p:val>
                                        </p:tav>
                                      </p:tavLst>
                                    </p:anim>
                                    <p:anim calcmode="lin" valueType="num">
                                      <p:cBhvr additive="base">
                                        <p:cTn id="18"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additive="base">
                                        <p:cTn id="23" dur="500" fill="hold"/>
                                        <p:tgtEl>
                                          <p:spTgt spid="3077"/>
                                        </p:tgtEl>
                                        <p:attrNameLst>
                                          <p:attrName>ppt_x</p:attrName>
                                        </p:attrNameLst>
                                      </p:cBhvr>
                                      <p:tavLst>
                                        <p:tav tm="0">
                                          <p:val>
                                            <p:strVal val="#ppt_x"/>
                                          </p:val>
                                        </p:tav>
                                        <p:tav tm="100000">
                                          <p:val>
                                            <p:strVal val="#ppt_x"/>
                                          </p:val>
                                        </p:tav>
                                      </p:tavLst>
                                    </p:anim>
                                    <p:anim calcmode="lin" valueType="num">
                                      <p:cBhvr additive="base">
                                        <p:cTn id="24"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13"/>
          <p:cNvSpPr>
            <a:spLocks noGrp="1" noChangeArrowheads="1"/>
          </p:cNvSpPr>
          <p:nvPr>
            <p:ph type="sldNum" sz="quarter" idx="10"/>
          </p:nvPr>
        </p:nvSpPr>
        <p:spPr>
          <a:noFill/>
        </p:spPr>
        <p:txBody>
          <a:bodyPr/>
          <a:lstStyle/>
          <a:p>
            <a:r>
              <a:rPr lang="en-US" altLang="en-US"/>
              <a:t>3.</a:t>
            </a:r>
            <a:fld id="{2D31E759-BE41-4DA9-9128-F5FF09854A41}" type="slidenum">
              <a:rPr lang="en-US" altLang="en-US"/>
              <a:pPr/>
              <a:t>31</a:t>
            </a:fld>
            <a:endParaRPr lang="en-US" altLang="en-US"/>
          </a:p>
        </p:txBody>
      </p:sp>
      <p:sp>
        <p:nvSpPr>
          <p:cNvPr id="5837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Suppose a signal travels through a transmission medium and its power is reduced to one half. This means that P2 = 0.5 P1. In this case, the attenuation (loss of power) can be calculated as</a:t>
            </a:r>
          </a:p>
        </p:txBody>
      </p:sp>
      <p:grpSp>
        <p:nvGrpSpPr>
          <p:cNvPr id="2" name="Group 23"/>
          <p:cNvGrpSpPr>
            <a:grpSpLocks/>
          </p:cNvGrpSpPr>
          <p:nvPr/>
        </p:nvGrpSpPr>
        <p:grpSpPr bwMode="auto">
          <a:xfrm>
            <a:off x="0" y="0"/>
            <a:ext cx="9144000" cy="609600"/>
            <a:chOff x="0" y="2448"/>
            <a:chExt cx="5760" cy="384"/>
          </a:xfrm>
        </p:grpSpPr>
        <p:sp>
          <p:nvSpPr>
            <p:cNvPr id="583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8</a:t>
              </a:r>
            </a:p>
          </p:txBody>
        </p:sp>
      </p:grpSp>
      <p:sp>
        <p:nvSpPr>
          <p:cNvPr id="11" name="Text Box 20"/>
          <p:cNvSpPr txBox="1">
            <a:spLocks noChangeArrowheads="1"/>
          </p:cNvSpPr>
          <p:nvPr/>
        </p:nvSpPr>
        <p:spPr bwMode="auto">
          <a:xfrm>
            <a:off x="76200" y="351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loss of 3 dB (−3 dB) is equivalent to losing one-half the power.</a:t>
            </a:r>
          </a:p>
        </p:txBody>
      </p:sp>
      <p:grpSp>
        <p:nvGrpSpPr>
          <p:cNvPr id="3" name="Group 2"/>
          <p:cNvGrpSpPr>
            <a:grpSpLocks/>
          </p:cNvGrpSpPr>
          <p:nvPr/>
        </p:nvGrpSpPr>
        <p:grpSpPr bwMode="auto">
          <a:xfrm>
            <a:off x="153988" y="2625725"/>
            <a:ext cx="8837612" cy="644525"/>
            <a:chOff x="153504" y="2625725"/>
            <a:chExt cx="8838096" cy="645152"/>
          </a:xfrm>
        </p:grpSpPr>
        <p:pic>
          <p:nvPicPr>
            <p:cNvPr id="58375" name="Picture 3"/>
            <p:cNvPicPr>
              <a:picLocks noChangeAspect="1" noChangeArrowheads="1"/>
            </p:cNvPicPr>
            <p:nvPr/>
          </p:nvPicPr>
          <p:blipFill>
            <a:blip r:embed="rId3"/>
            <a:srcRect/>
            <a:stretch>
              <a:fillRect/>
            </a:stretch>
          </p:blipFill>
          <p:spPr bwMode="auto">
            <a:xfrm>
              <a:off x="153504" y="2625725"/>
              <a:ext cx="8838096" cy="645152"/>
            </a:xfrm>
            <a:prstGeom prst="rect">
              <a:avLst/>
            </a:prstGeom>
            <a:noFill/>
            <a:ln w="9525">
              <a:noFill/>
              <a:miter lim="800000"/>
              <a:headEnd/>
              <a:tailEnd/>
            </a:ln>
          </p:spPr>
        </p:pic>
        <p:sp>
          <p:nvSpPr>
            <p:cNvPr id="58376" name="Rectangle 1"/>
            <p:cNvSpPr>
              <a:spLocks noChangeArrowheads="1"/>
            </p:cNvSpPr>
            <p:nvPr/>
          </p:nvSpPr>
          <p:spPr bwMode="auto">
            <a:xfrm>
              <a:off x="153504" y="2701925"/>
              <a:ext cx="8838096" cy="457200"/>
            </a:xfrm>
            <a:prstGeom prst="rect">
              <a:avLst/>
            </a:prstGeom>
            <a:noFill/>
            <a:ln w="57150" algn="ctr">
              <a:solidFill>
                <a:schemeClr val="tx1"/>
              </a:solidFill>
              <a:round/>
              <a:headEnd/>
              <a:tailEnd/>
            </a:ln>
          </p:spPr>
          <p:txBody>
            <a:bodyPr/>
            <a:lstStyle/>
            <a:p>
              <a:pPr eaLnBrk="0" hangingPunct="0"/>
              <a:endParaRPr lang="en-US" altLang="en-US"/>
            </a:p>
          </p:txBody>
        </p:sp>
      </p:grpSp>
      <p:sp>
        <p:nvSpPr>
          <p:cNvPr id="4" name="Footer Placeholder 3">
            <a:extLst>
              <a:ext uri="{FF2B5EF4-FFF2-40B4-BE49-F238E27FC236}">
                <a16:creationId xmlns:a16="http://schemas.microsoft.com/office/drawing/2014/main" id="{F7E579D5-9F6B-4AA3-AFAE-6E43B520A5F1}"/>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0"/>
          </p:nvPr>
        </p:nvSpPr>
        <p:spPr>
          <a:noFill/>
        </p:spPr>
        <p:txBody>
          <a:bodyPr/>
          <a:lstStyle/>
          <a:p>
            <a:r>
              <a:rPr lang="en-US" altLang="en-US"/>
              <a:t>3.</a:t>
            </a:r>
            <a:fld id="{183225EC-50BE-4F32-A599-FF236A20CE97}" type="slidenum">
              <a:rPr lang="en-US" altLang="en-US"/>
              <a:pPr/>
              <a:t>32</a:t>
            </a:fld>
            <a:endParaRPr lang="en-US" altLang="en-US"/>
          </a:p>
        </p:txBody>
      </p:sp>
      <p:sp>
        <p:nvSpPr>
          <p:cNvPr id="5939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signal travels through an amplifier, and its power is increased 10 times. This means that P</a:t>
            </a:r>
            <a:r>
              <a:rPr lang="en-US" altLang="en-US" sz="2800" b="0" i="0" baseline="-25000">
                <a:latin typeface="Times New Roman" pitchFamily="18" charset="0"/>
                <a:cs typeface="Times New Roman" pitchFamily="18" charset="0"/>
              </a:rPr>
              <a:t>2</a:t>
            </a:r>
            <a:r>
              <a:rPr lang="en-US" altLang="en-US" sz="2800" b="0" i="0">
                <a:latin typeface="Times New Roman" pitchFamily="18" charset="0"/>
                <a:cs typeface="Times New Roman" pitchFamily="18" charset="0"/>
              </a:rPr>
              <a:t> = 10P</a:t>
            </a:r>
            <a:r>
              <a:rPr lang="en-US" altLang="en-US" sz="2800" b="0" i="0" baseline="-25000">
                <a:latin typeface="Times New Roman" pitchFamily="18" charset="0"/>
                <a:cs typeface="Times New Roman" pitchFamily="18" charset="0"/>
              </a:rPr>
              <a:t>1</a:t>
            </a:r>
            <a:r>
              <a:rPr lang="en-US" altLang="en-US" sz="2800" b="0" i="0">
                <a:latin typeface="Times New Roman" pitchFamily="18" charset="0"/>
                <a:cs typeface="Times New Roman" pitchFamily="18" charset="0"/>
              </a:rPr>
              <a:t>. In this case, the amplification (gain of power) can be calculated as</a:t>
            </a:r>
          </a:p>
        </p:txBody>
      </p:sp>
      <p:grpSp>
        <p:nvGrpSpPr>
          <p:cNvPr id="2" name="Group 23"/>
          <p:cNvGrpSpPr>
            <a:grpSpLocks/>
          </p:cNvGrpSpPr>
          <p:nvPr/>
        </p:nvGrpSpPr>
        <p:grpSpPr bwMode="auto">
          <a:xfrm>
            <a:off x="0" y="0"/>
            <a:ext cx="9144000" cy="609600"/>
            <a:chOff x="0" y="2448"/>
            <a:chExt cx="5760" cy="384"/>
          </a:xfrm>
        </p:grpSpPr>
        <p:sp>
          <p:nvSpPr>
            <p:cNvPr id="5939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9</a:t>
              </a:r>
            </a:p>
          </p:txBody>
        </p:sp>
      </p:grpSp>
      <p:pic>
        <p:nvPicPr>
          <p:cNvPr id="179205" name="Picture 2"/>
          <p:cNvPicPr>
            <a:picLocks noChangeAspect="1" noChangeArrowheads="1"/>
          </p:cNvPicPr>
          <p:nvPr/>
        </p:nvPicPr>
        <p:blipFill>
          <a:blip r:embed="rId3"/>
          <a:srcRect/>
          <a:stretch>
            <a:fillRect/>
          </a:stretch>
        </p:blipFill>
        <p:spPr bwMode="auto">
          <a:xfrm>
            <a:off x="1042988" y="2962275"/>
            <a:ext cx="7058025" cy="9334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FEEAA78C-986A-4E0B-BE1B-CB6F946819E2}"/>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additive="base">
                                        <p:cTn id="7" dur="500" fill="hold"/>
                                        <p:tgtEl>
                                          <p:spTgt spid="179205"/>
                                        </p:tgtEl>
                                        <p:attrNameLst>
                                          <p:attrName>ppt_x</p:attrName>
                                        </p:attrNameLst>
                                      </p:cBhvr>
                                      <p:tavLst>
                                        <p:tav tm="0">
                                          <p:val>
                                            <p:strVal val="#ppt_x"/>
                                          </p:val>
                                        </p:tav>
                                        <p:tav tm="100000">
                                          <p:val>
                                            <p:strVal val="#ppt_x"/>
                                          </p:val>
                                        </p:tav>
                                      </p:tavLst>
                                    </p:anim>
                                    <p:anim calcmode="lin" valueType="num">
                                      <p:cBhvr additive="base">
                                        <p:cTn id="8"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10"/>
          </p:nvPr>
        </p:nvSpPr>
        <p:spPr>
          <a:noFill/>
        </p:spPr>
        <p:txBody>
          <a:bodyPr/>
          <a:lstStyle/>
          <a:p>
            <a:r>
              <a:rPr lang="en-US" altLang="en-US"/>
              <a:t>3.</a:t>
            </a:r>
            <a:fld id="{5EA99B6C-FC55-47EB-93ED-DCE05186B80A}" type="slidenum">
              <a:rPr lang="en-US" altLang="en-US"/>
              <a:pPr/>
              <a:t>33</a:t>
            </a:fld>
            <a:endParaRPr lang="en-US" altLang="en-US"/>
          </a:p>
        </p:txBody>
      </p:sp>
      <p:pic>
        <p:nvPicPr>
          <p:cNvPr id="16386" name="Picture 2"/>
          <p:cNvPicPr>
            <a:picLocks noChangeAspect="1" noChangeArrowheads="1"/>
          </p:cNvPicPr>
          <p:nvPr/>
        </p:nvPicPr>
        <p:blipFill>
          <a:blip r:embed="rId3"/>
          <a:srcRect/>
          <a:stretch>
            <a:fillRect/>
          </a:stretch>
        </p:blipFill>
        <p:spPr bwMode="auto">
          <a:xfrm>
            <a:off x="533400" y="2362200"/>
            <a:ext cx="7886700" cy="2120900"/>
          </a:xfrm>
          <a:prstGeom prst="rect">
            <a:avLst/>
          </a:prstGeom>
          <a:noFill/>
          <a:ln w="9525">
            <a:noFill/>
            <a:miter lim="800000"/>
            <a:headEnd/>
            <a:tailEnd/>
          </a:ln>
        </p:spPr>
      </p:pic>
      <p:grpSp>
        <p:nvGrpSpPr>
          <p:cNvPr id="5" name="Group 23"/>
          <p:cNvGrpSpPr>
            <a:grpSpLocks/>
          </p:cNvGrpSpPr>
          <p:nvPr/>
        </p:nvGrpSpPr>
        <p:grpSpPr bwMode="auto">
          <a:xfrm>
            <a:off x="0" y="0"/>
            <a:ext cx="9144000" cy="609600"/>
            <a:chOff x="0" y="2448"/>
            <a:chExt cx="5760" cy="384"/>
          </a:xfrm>
        </p:grpSpPr>
        <p:sp>
          <p:nvSpPr>
            <p:cNvPr id="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7"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10</a:t>
              </a:r>
            </a:p>
          </p:txBody>
        </p:sp>
      </p:grpSp>
      <p:sp>
        <p:nvSpPr>
          <p:cNvPr id="8" name="Text Box 15"/>
          <p:cNvSpPr txBox="1">
            <a:spLocks noChangeArrowheads="1"/>
          </p:cNvSpPr>
          <p:nvPr/>
        </p:nvSpPr>
        <p:spPr bwMode="auto">
          <a:xfrm>
            <a:off x="5867400" y="5562600"/>
            <a:ext cx="2323328" cy="369332"/>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Question on next slide</a:t>
            </a:r>
          </a:p>
        </p:txBody>
      </p:sp>
      <p:sp>
        <p:nvSpPr>
          <p:cNvPr id="2" name="Footer Placeholder 1">
            <a:extLst>
              <a:ext uri="{FF2B5EF4-FFF2-40B4-BE49-F238E27FC236}">
                <a16:creationId xmlns:a16="http://schemas.microsoft.com/office/drawing/2014/main" id="{4B6910B1-FE5A-4AFC-B050-3A724F7C556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3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10"/>
          </p:nvPr>
        </p:nvSpPr>
        <p:spPr>
          <a:noFill/>
        </p:spPr>
        <p:txBody>
          <a:bodyPr/>
          <a:lstStyle/>
          <a:p>
            <a:r>
              <a:rPr lang="en-US" altLang="en-US"/>
              <a:t>3.</a:t>
            </a:r>
            <a:fld id="{6B5167C7-B867-41D5-A1D0-ECAADC7F1CAB}" type="slidenum">
              <a:rPr lang="en-US" altLang="en-US"/>
              <a:pPr/>
              <a:t>34</a:t>
            </a:fld>
            <a:endParaRPr lang="en-US" altLang="en-US"/>
          </a:p>
        </p:txBody>
      </p:sp>
      <p:sp>
        <p:nvSpPr>
          <p:cNvPr id="61443" name="Text Box 20"/>
          <p:cNvSpPr txBox="1">
            <a:spLocks noChangeArrowheads="1"/>
          </p:cNvSpPr>
          <p:nvPr/>
        </p:nvSpPr>
        <p:spPr bwMode="auto">
          <a:xfrm>
            <a:off x="76200" y="696913"/>
            <a:ext cx="8839200" cy="483235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One reason that engineers use the decibel to measure the changes in the strength of a signal is that decibel numbers can be added (or subtracted) when we are measuring several points (cascading) instead of just two. In Figure 3.28 a signal travels from point 1 to point 4. The signal is attenuated by the time it reaches point 2. Between points 2 and 3, the signal is amplified. Again, between points 3 and 4, the signal is attenuated. We can find the resultant decibel value for the signal just by adding the decibel measurements between each set of points. In this case, the decibel value can be calculated as</a:t>
            </a:r>
          </a:p>
        </p:txBody>
      </p:sp>
      <p:pic>
        <p:nvPicPr>
          <p:cNvPr id="61445" name="Picture 2"/>
          <p:cNvPicPr>
            <a:picLocks noChangeAspect="1" noChangeArrowheads="1"/>
          </p:cNvPicPr>
          <p:nvPr/>
        </p:nvPicPr>
        <p:blipFill>
          <a:blip r:embed="rId3"/>
          <a:srcRect/>
          <a:stretch>
            <a:fillRect/>
          </a:stretch>
        </p:blipFill>
        <p:spPr bwMode="auto">
          <a:xfrm>
            <a:off x="3067050" y="5562600"/>
            <a:ext cx="3009900" cy="485775"/>
          </a:xfrm>
          <a:prstGeom prst="rect">
            <a:avLst/>
          </a:prstGeom>
          <a:noFill/>
          <a:ln w="9525">
            <a:noFill/>
            <a:miter lim="800000"/>
            <a:headEnd/>
            <a:tailEnd/>
          </a:ln>
        </p:spPr>
      </p:pic>
      <p:grpSp>
        <p:nvGrpSpPr>
          <p:cNvPr id="8" name="Group 23"/>
          <p:cNvGrpSpPr>
            <a:grpSpLocks/>
          </p:cNvGrpSpPr>
          <p:nvPr/>
        </p:nvGrpSpPr>
        <p:grpSpPr bwMode="auto">
          <a:xfrm>
            <a:off x="0" y="0"/>
            <a:ext cx="9144000" cy="609600"/>
            <a:chOff x="0" y="2448"/>
            <a:chExt cx="5760" cy="384"/>
          </a:xfrm>
        </p:grpSpPr>
        <p:sp>
          <p:nvSpPr>
            <p:cNvPr id="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10" name="Text Box 15"/>
            <p:cNvSpPr txBox="1">
              <a:spLocks noChangeArrowheads="1"/>
            </p:cNvSpPr>
            <p:nvPr/>
          </p:nvSpPr>
          <p:spPr bwMode="auto">
            <a:xfrm>
              <a:off x="0" y="2448"/>
              <a:ext cx="1605"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10 Continued….</a:t>
              </a:r>
            </a:p>
          </p:txBody>
        </p:sp>
      </p:grpSp>
      <p:sp>
        <p:nvSpPr>
          <p:cNvPr id="2" name="Footer Placeholder 1">
            <a:extLst>
              <a:ext uri="{FF2B5EF4-FFF2-40B4-BE49-F238E27FC236}">
                <a16:creationId xmlns:a16="http://schemas.microsoft.com/office/drawing/2014/main" id="{AC844FA3-C17D-4B98-A8A6-291C5977DF7F}"/>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10"/>
          </p:nvPr>
        </p:nvSpPr>
        <p:spPr>
          <a:noFill/>
        </p:spPr>
        <p:txBody>
          <a:bodyPr/>
          <a:lstStyle/>
          <a:p>
            <a:r>
              <a:rPr lang="en-US" altLang="en-US"/>
              <a:t>3.</a:t>
            </a:r>
            <a:fld id="{7B43C8F8-E6BF-4059-ABB0-635EFB39A75A}" type="slidenum">
              <a:rPr lang="en-US" altLang="en-US"/>
              <a:pPr/>
              <a:t>35</a:t>
            </a:fld>
            <a:endParaRPr lang="en-US" altLang="en-US"/>
          </a:p>
        </p:txBody>
      </p:sp>
      <p:sp>
        <p:nvSpPr>
          <p:cNvPr id="62467"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Sometimes the decibel is used to measure signal power in milliwatts. In this case, it is referred to as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and is calculated as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 10 log10 Pm, where Pm is the power in milliwatts. Calculate the power of a signal if its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 −30.</a:t>
            </a:r>
          </a:p>
        </p:txBody>
      </p:sp>
      <p:grpSp>
        <p:nvGrpSpPr>
          <p:cNvPr id="2" name="Group 23"/>
          <p:cNvGrpSpPr>
            <a:grpSpLocks/>
          </p:cNvGrpSpPr>
          <p:nvPr/>
        </p:nvGrpSpPr>
        <p:grpSpPr bwMode="auto">
          <a:xfrm>
            <a:off x="0" y="0"/>
            <a:ext cx="9144000" cy="609600"/>
            <a:chOff x="0" y="2448"/>
            <a:chExt cx="5760" cy="384"/>
          </a:xfrm>
        </p:grpSpPr>
        <p:sp>
          <p:nvSpPr>
            <p:cNvPr id="6247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11</a:t>
              </a:r>
            </a:p>
          </p:txBody>
        </p:sp>
      </p:grpSp>
      <p:sp>
        <p:nvSpPr>
          <p:cNvPr id="185349" name="Text Box 20"/>
          <p:cNvSpPr txBox="1">
            <a:spLocks noChangeArrowheads="1"/>
          </p:cNvSpPr>
          <p:nvPr/>
        </p:nvSpPr>
        <p:spPr bwMode="auto">
          <a:xfrm>
            <a:off x="76200" y="35941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power in the signal as</a:t>
            </a:r>
          </a:p>
        </p:txBody>
      </p:sp>
      <p:pic>
        <p:nvPicPr>
          <p:cNvPr id="185350" name="Picture 3"/>
          <p:cNvPicPr>
            <a:picLocks noChangeAspect="1" noChangeArrowheads="1"/>
          </p:cNvPicPr>
          <p:nvPr/>
        </p:nvPicPr>
        <p:blipFill>
          <a:blip r:embed="rId3"/>
          <a:srcRect/>
          <a:stretch>
            <a:fillRect/>
          </a:stretch>
        </p:blipFill>
        <p:spPr bwMode="auto">
          <a:xfrm>
            <a:off x="1044575" y="4972050"/>
            <a:ext cx="7642225" cy="59372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47396630-FE65-4B13-A061-8619A98E2762}"/>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additive="base">
                                        <p:cTn id="7" dur="500" fill="hold"/>
                                        <p:tgtEl>
                                          <p:spTgt spid="185349"/>
                                        </p:tgtEl>
                                        <p:attrNameLst>
                                          <p:attrName>ppt_x</p:attrName>
                                        </p:attrNameLst>
                                      </p:cBhvr>
                                      <p:tavLst>
                                        <p:tav tm="0">
                                          <p:val>
                                            <p:strVal val="#ppt_x"/>
                                          </p:val>
                                        </p:tav>
                                        <p:tav tm="100000">
                                          <p:val>
                                            <p:strVal val="#ppt_x"/>
                                          </p:val>
                                        </p:tav>
                                      </p:tavLst>
                                    </p:anim>
                                    <p:anim calcmode="lin" valueType="num">
                                      <p:cBhvr additive="base">
                                        <p:cTn id="8" dur="500" fill="hold"/>
                                        <p:tgtEl>
                                          <p:spTgt spid="1853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 calcmode="lin" valueType="num">
                                      <p:cBhvr additive="base">
                                        <p:cTn id="13" dur="500" fill="hold"/>
                                        <p:tgtEl>
                                          <p:spTgt spid="185350"/>
                                        </p:tgtEl>
                                        <p:attrNameLst>
                                          <p:attrName>ppt_x</p:attrName>
                                        </p:attrNameLst>
                                      </p:cBhvr>
                                      <p:tavLst>
                                        <p:tav tm="0">
                                          <p:val>
                                            <p:strVal val="#ppt_x"/>
                                          </p:val>
                                        </p:tav>
                                        <p:tav tm="100000">
                                          <p:val>
                                            <p:strVal val="#ppt_x"/>
                                          </p:val>
                                        </p:tav>
                                      </p:tavLst>
                                    </p:anim>
                                    <p:anim calcmode="lin" valueType="num">
                                      <p:cBhvr additive="base">
                                        <p:cTn id="14" dur="500" fill="hold"/>
                                        <p:tgtEl>
                                          <p:spTgt spid="185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13"/>
          <p:cNvSpPr>
            <a:spLocks noGrp="1" noChangeArrowheads="1"/>
          </p:cNvSpPr>
          <p:nvPr>
            <p:ph type="sldNum" sz="quarter" idx="10"/>
          </p:nvPr>
        </p:nvSpPr>
        <p:spPr>
          <a:noFill/>
        </p:spPr>
        <p:txBody>
          <a:bodyPr/>
          <a:lstStyle/>
          <a:p>
            <a:r>
              <a:rPr lang="en-US" altLang="en-US"/>
              <a:t>3.</a:t>
            </a:r>
            <a:fld id="{6611A1F1-214B-4557-A7C1-3A37D84B6309}" type="slidenum">
              <a:rPr lang="en-US" altLang="en-US"/>
              <a:pPr/>
              <a:t>36</a:t>
            </a:fld>
            <a:endParaRPr lang="en-US" altLang="en-US"/>
          </a:p>
        </p:txBody>
      </p:sp>
      <p:sp>
        <p:nvSpPr>
          <p:cNvPr id="6349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loss in a cable is usually defined in decibels per kilometer (dB/km). If the signal at the beginning of a cable with −0.3 dB/km has a power of 2 mW, what is the power of the signal at 5 km?</a:t>
            </a:r>
          </a:p>
        </p:txBody>
      </p:sp>
      <p:grpSp>
        <p:nvGrpSpPr>
          <p:cNvPr id="2" name="Group 23"/>
          <p:cNvGrpSpPr>
            <a:grpSpLocks/>
          </p:cNvGrpSpPr>
          <p:nvPr/>
        </p:nvGrpSpPr>
        <p:grpSpPr bwMode="auto">
          <a:xfrm>
            <a:off x="0" y="0"/>
            <a:ext cx="9144000" cy="609600"/>
            <a:chOff x="0" y="2448"/>
            <a:chExt cx="5760" cy="384"/>
          </a:xfrm>
        </p:grpSpPr>
        <p:sp>
          <p:nvSpPr>
            <p:cNvPr id="6349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12</a:t>
              </a:r>
            </a:p>
          </p:txBody>
        </p:sp>
      </p:grpSp>
      <p:sp>
        <p:nvSpPr>
          <p:cNvPr id="63493" name="Text Box 20"/>
          <p:cNvSpPr txBox="1">
            <a:spLocks noChangeArrowheads="1"/>
          </p:cNvSpPr>
          <p:nvPr/>
        </p:nvSpPr>
        <p:spPr bwMode="auto">
          <a:xfrm>
            <a:off x="76200" y="27432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loss in the cable in decibels is 5 × (−0.3) = −1.5 dB. We can calculate the power as</a:t>
            </a:r>
          </a:p>
        </p:txBody>
      </p:sp>
      <p:pic>
        <p:nvPicPr>
          <p:cNvPr id="187398" name="Picture 2"/>
          <p:cNvPicPr>
            <a:picLocks noChangeAspect="1" noChangeArrowheads="1"/>
          </p:cNvPicPr>
          <p:nvPr/>
        </p:nvPicPr>
        <p:blipFill>
          <a:blip r:embed="rId3"/>
          <a:srcRect/>
          <a:stretch>
            <a:fillRect/>
          </a:stretch>
        </p:blipFill>
        <p:spPr bwMode="auto">
          <a:xfrm>
            <a:off x="490538" y="4235450"/>
            <a:ext cx="8162925" cy="14668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F7F9AA33-BECC-4D5A-842A-115180411C32}"/>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0"/>
          </p:nvPr>
        </p:nvSpPr>
        <p:spPr>
          <a:noFill/>
        </p:spPr>
        <p:txBody>
          <a:bodyPr/>
          <a:lstStyle/>
          <a:p>
            <a:r>
              <a:rPr lang="en-US" altLang="en-US"/>
              <a:t>3.</a:t>
            </a:r>
            <a:fld id="{58D0B6D5-8A62-4CF5-B7F4-E36CE70327AB}" type="slidenum">
              <a:rPr lang="en-US" altLang="en-US"/>
              <a:pPr/>
              <a:t>37</a:t>
            </a:fld>
            <a:endParaRPr lang="en-US" altLang="en-US"/>
          </a:p>
        </p:txBody>
      </p:sp>
      <p:sp>
        <p:nvSpPr>
          <p:cNvPr id="645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185214"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Distortion</a:t>
            </a:r>
          </a:p>
        </p:txBody>
      </p:sp>
      <p:sp>
        <p:nvSpPr>
          <p:cNvPr id="64523" name="Rectangle 10"/>
          <p:cNvSpPr>
            <a:spLocks noChangeArrowheads="1"/>
          </p:cNvSpPr>
          <p:nvPr/>
        </p:nvSpPr>
        <p:spPr bwMode="auto">
          <a:xfrm>
            <a:off x="381000" y="1293813"/>
            <a:ext cx="7924800" cy="3539430"/>
          </a:xfrm>
          <a:prstGeom prst="rect">
            <a:avLst/>
          </a:prstGeom>
          <a:solidFill>
            <a:schemeClr val="bg1"/>
          </a:solidFill>
          <a:ln w="9525">
            <a:noFill/>
            <a:miter lim="800000"/>
            <a:headEnd/>
            <a:tailEnd/>
          </a:ln>
        </p:spPr>
        <p:txBody>
          <a:bodyPr>
            <a:spAutoFit/>
          </a:bodyPr>
          <a:lstStyle/>
          <a:p>
            <a:pPr algn="just" eaLnBrk="0" hangingPunct="0"/>
            <a:r>
              <a:rPr lang="en-US" altLang="en-US" sz="2800" b="1" u="sng" dirty="0">
                <a:latin typeface="Times New Roman" pitchFamily="18" charset="0"/>
              </a:rPr>
              <a:t>Distortion means that the signal changes its form or shape</a:t>
            </a:r>
            <a:r>
              <a:rPr lang="en-US" altLang="en-US" sz="2800" dirty="0">
                <a:latin typeface="Times New Roman" pitchFamily="18" charset="0"/>
              </a:rPr>
              <a:t>. </a:t>
            </a:r>
            <a:r>
              <a:rPr lang="en-US" altLang="en-US" sz="2800" i="1" dirty="0">
                <a:latin typeface="Times New Roman" pitchFamily="18" charset="0"/>
              </a:rPr>
              <a:t>Distortion can occur in a composite signal made of different frequencies</a:t>
            </a:r>
            <a:r>
              <a:rPr lang="en-US" altLang="en-US" sz="2800" dirty="0">
                <a:latin typeface="Times New Roman" pitchFamily="18" charset="0"/>
              </a:rPr>
              <a:t>. Each signal component has its own propagation speed through a medium and, therefore, its own delay in arriving at the final destination. </a:t>
            </a:r>
            <a:r>
              <a:rPr lang="en-US" altLang="en-US" sz="2800" i="1" dirty="0">
                <a:latin typeface="Times New Roman" pitchFamily="18" charset="0"/>
              </a:rPr>
              <a:t>Differences in delay may create a difference in phase if the delay is not exactly the same as the period duration</a:t>
            </a:r>
            <a:r>
              <a:rPr lang="en-US" altLang="en-US" sz="2800" dirty="0">
                <a:latin typeface="Times New Roman" pitchFamily="18" charset="0"/>
              </a:rPr>
              <a:t>. </a:t>
            </a:r>
          </a:p>
        </p:txBody>
      </p:sp>
      <p:sp>
        <p:nvSpPr>
          <p:cNvPr id="2" name="Footer Placeholder 1">
            <a:extLst>
              <a:ext uri="{FF2B5EF4-FFF2-40B4-BE49-F238E27FC236}">
                <a16:creationId xmlns:a16="http://schemas.microsoft.com/office/drawing/2014/main" id="{1BE037EC-F398-4B7C-B4E2-FA83727E871E}"/>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0"/>
          </p:nvPr>
        </p:nvSpPr>
        <p:spPr>
          <a:noFill/>
        </p:spPr>
        <p:txBody>
          <a:bodyPr/>
          <a:lstStyle/>
          <a:p>
            <a:r>
              <a:rPr lang="en-US" altLang="en-US"/>
              <a:t>3.</a:t>
            </a:r>
            <a:fld id="{C56690F8-AB17-4A6B-8ED0-7A0D9E5D8E6B}" type="slidenum">
              <a:rPr lang="en-US" altLang="en-US"/>
              <a:pPr/>
              <a:t>38</a:t>
            </a:fld>
            <a:endParaRPr lang="en-US" altLang="en-US"/>
          </a:p>
        </p:txBody>
      </p:sp>
      <p:sp>
        <p:nvSpPr>
          <p:cNvPr id="6553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Distortion</a:t>
            </a:r>
          </a:p>
        </p:txBody>
      </p:sp>
      <p:pic>
        <p:nvPicPr>
          <p:cNvPr id="21508" name="Picture 2"/>
          <p:cNvPicPr>
            <a:picLocks noChangeAspect="1" noChangeArrowheads="1"/>
          </p:cNvPicPr>
          <p:nvPr/>
        </p:nvPicPr>
        <p:blipFill>
          <a:blip r:embed="rId3"/>
          <a:srcRect/>
          <a:stretch>
            <a:fillRect/>
          </a:stretch>
        </p:blipFill>
        <p:spPr bwMode="auto">
          <a:xfrm>
            <a:off x="458788" y="658813"/>
            <a:ext cx="5180012" cy="26416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3581400" y="3657600"/>
            <a:ext cx="5200650" cy="301466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80D85528-3FA6-4D19-9033-272EE9F138E0}"/>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fltVal val="0"/>
                                          </p:val>
                                        </p:tav>
                                        <p:tav tm="100000">
                                          <p:val>
                                            <p:strVal val="#ppt_w"/>
                                          </p:val>
                                        </p:tav>
                                      </p:tavLst>
                                    </p:anim>
                                    <p:anim calcmode="lin" valueType="num">
                                      <p:cBhvr>
                                        <p:cTn id="8" dur="1000" fill="hold"/>
                                        <p:tgtEl>
                                          <p:spTgt spid="21508"/>
                                        </p:tgtEl>
                                        <p:attrNameLst>
                                          <p:attrName>ppt_h</p:attrName>
                                        </p:attrNameLst>
                                      </p:cBhvr>
                                      <p:tavLst>
                                        <p:tav tm="0">
                                          <p:val>
                                            <p:fltVal val="0"/>
                                          </p:val>
                                        </p:tav>
                                        <p:tav tm="100000">
                                          <p:val>
                                            <p:strVal val="#ppt_h"/>
                                          </p:val>
                                        </p:tav>
                                      </p:tavLst>
                                    </p:anim>
                                    <p:anim calcmode="lin" valueType="num">
                                      <p:cBhvr>
                                        <p:cTn id="9" dur="1000" fill="hold"/>
                                        <p:tgtEl>
                                          <p:spTgt spid="21508"/>
                                        </p:tgtEl>
                                        <p:attrNameLst>
                                          <p:attrName>style.rotation</p:attrName>
                                        </p:attrNameLst>
                                      </p:cBhvr>
                                      <p:tavLst>
                                        <p:tav tm="0">
                                          <p:val>
                                            <p:fltVal val="90"/>
                                          </p:val>
                                        </p:tav>
                                        <p:tav tm="100000">
                                          <p:val>
                                            <p:fltVal val="0"/>
                                          </p:val>
                                        </p:tav>
                                      </p:tavLst>
                                    </p:anim>
                                    <p:animEffect transition="in" filter="fade">
                                      <p:cBhvr>
                                        <p:cTn id="10" dur="1000"/>
                                        <p:tgtEl>
                                          <p:spTgt spid="215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0"/>
          </p:nvPr>
        </p:nvSpPr>
        <p:spPr>
          <a:noFill/>
        </p:spPr>
        <p:txBody>
          <a:bodyPr/>
          <a:lstStyle/>
          <a:p>
            <a:r>
              <a:rPr lang="en-US" altLang="en-US"/>
              <a:t>3.</a:t>
            </a:r>
            <a:fld id="{BDA3C02A-4CF0-4DE2-8E03-3C2AE1D7635F}" type="slidenum">
              <a:rPr lang="en-US" altLang="en-US"/>
              <a:pPr/>
              <a:t>39</a:t>
            </a:fld>
            <a:endParaRPr lang="en-US" altLang="en-US"/>
          </a:p>
        </p:txBody>
      </p:sp>
      <p:sp>
        <p:nvSpPr>
          <p:cNvPr id="665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1261884"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Noise</a:t>
            </a:r>
          </a:p>
        </p:txBody>
      </p:sp>
      <p:sp>
        <p:nvSpPr>
          <p:cNvPr id="66571" name="Rectangle 10"/>
          <p:cNvSpPr>
            <a:spLocks noChangeArrowheads="1"/>
          </p:cNvSpPr>
          <p:nvPr/>
        </p:nvSpPr>
        <p:spPr bwMode="auto">
          <a:xfrm>
            <a:off x="381000" y="1293813"/>
            <a:ext cx="7924800" cy="5262979"/>
          </a:xfrm>
          <a:prstGeom prst="rect">
            <a:avLst/>
          </a:prstGeom>
          <a:solidFill>
            <a:schemeClr val="bg1"/>
          </a:solidFill>
          <a:ln w="9525">
            <a:noFill/>
            <a:miter lim="800000"/>
            <a:headEnd/>
            <a:tailEnd/>
          </a:ln>
        </p:spPr>
        <p:txBody>
          <a:bodyPr>
            <a:spAutoFit/>
          </a:bodyPr>
          <a:lstStyle/>
          <a:p>
            <a:pPr algn="just" eaLnBrk="0" hangingPunct="0"/>
            <a:r>
              <a:rPr lang="en-US" altLang="en-US" sz="2800" b="1" dirty="0">
                <a:latin typeface="Times New Roman" pitchFamily="18" charset="0"/>
              </a:rPr>
              <a:t>Noise is another cause of impairment</a:t>
            </a:r>
            <a:r>
              <a:rPr lang="en-US" altLang="en-US" sz="2800" dirty="0">
                <a:latin typeface="Times New Roman" pitchFamily="18" charset="0"/>
              </a:rPr>
              <a:t>. Several types of noise, such as </a:t>
            </a:r>
            <a:r>
              <a:rPr lang="en-US" altLang="en-US" sz="2800" i="1" dirty="0">
                <a:latin typeface="Times New Roman" pitchFamily="18" charset="0"/>
              </a:rPr>
              <a:t>thermal noise, induced noise, crosstalk, and impulse noise</a:t>
            </a:r>
            <a:r>
              <a:rPr lang="en-US" altLang="en-US" sz="2800" dirty="0">
                <a:latin typeface="Times New Roman" pitchFamily="18" charset="0"/>
              </a:rPr>
              <a:t>, </a:t>
            </a:r>
            <a:r>
              <a:rPr lang="en-US" altLang="en-US" sz="2800" b="1" dirty="0">
                <a:latin typeface="Times New Roman" pitchFamily="18" charset="0"/>
              </a:rPr>
              <a:t>may corrupt the signal</a:t>
            </a:r>
            <a:r>
              <a:rPr lang="en-US" altLang="en-US" sz="2800" dirty="0">
                <a:latin typeface="Times New Roman" pitchFamily="18" charset="0"/>
              </a:rPr>
              <a:t>. Thermal noise is the random motion of electrons in a wire, which creates an extra signal not originally sent by the transmitter. Induced noise comes from sources such as motors. Crosstalk is the effect of one wire on the other.</a:t>
            </a:r>
          </a:p>
          <a:p>
            <a:pPr algn="just" eaLnBrk="0" hangingPunct="0"/>
            <a:r>
              <a:rPr lang="en-US" altLang="en-US" sz="2800" b="1" dirty="0">
                <a:latin typeface="Times New Roman" pitchFamily="18" charset="0"/>
              </a:rPr>
              <a:t>Noise is measured in terms of SNR ( Signal to Noise Ratio)</a:t>
            </a:r>
          </a:p>
          <a:p>
            <a:pPr algn="just" eaLnBrk="0" hangingPunct="0"/>
            <a:r>
              <a:rPr lang="en-US" altLang="en-US" sz="2800" b="1" dirty="0">
                <a:solidFill>
                  <a:srgbClr val="FF0000"/>
                </a:solidFill>
                <a:latin typeface="Times New Roman" pitchFamily="18" charset="0"/>
              </a:rPr>
              <a:t>SNR= Average Signal Power / Average Noise Power </a:t>
            </a:r>
          </a:p>
        </p:txBody>
      </p:sp>
      <p:sp>
        <p:nvSpPr>
          <p:cNvPr id="2" name="Footer Placeholder 1">
            <a:extLst>
              <a:ext uri="{FF2B5EF4-FFF2-40B4-BE49-F238E27FC236}">
                <a16:creationId xmlns:a16="http://schemas.microsoft.com/office/drawing/2014/main" id="{A509603D-4526-41D3-9536-BCBCAD994293}"/>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sldNum" sz="quarter" idx="10"/>
          </p:nvPr>
        </p:nvSpPr>
        <p:spPr>
          <a:noFill/>
        </p:spPr>
        <p:txBody>
          <a:bodyPr/>
          <a:lstStyle/>
          <a:p>
            <a:r>
              <a:rPr lang="en-US" altLang="en-US"/>
              <a:t>3.</a:t>
            </a:r>
            <a:fld id="{8C707672-8E89-4359-ADB4-201084853BE5}" type="slidenum">
              <a:rPr lang="en-US" altLang="en-US"/>
              <a:pPr/>
              <a:t>4</a:t>
            </a:fld>
            <a:endParaRPr lang="en-US" altLang="en-US"/>
          </a:p>
        </p:txBody>
      </p:sp>
      <p:sp>
        <p:nvSpPr>
          <p:cNvPr id="51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4968027"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Analog and Digital Data</a:t>
            </a:r>
          </a:p>
        </p:txBody>
      </p:sp>
      <p:sp>
        <p:nvSpPr>
          <p:cNvPr id="5131" name="Rectangle 10"/>
          <p:cNvSpPr>
            <a:spLocks noChangeArrowheads="1"/>
          </p:cNvSpPr>
          <p:nvPr/>
        </p:nvSpPr>
        <p:spPr bwMode="auto">
          <a:xfrm>
            <a:off x="381000" y="1293813"/>
            <a:ext cx="7924800" cy="5262979"/>
          </a:xfrm>
          <a:prstGeom prst="rect">
            <a:avLst/>
          </a:prstGeom>
          <a:solidFill>
            <a:schemeClr val="bg1"/>
          </a:solidFill>
          <a:ln w="9525">
            <a:noFill/>
            <a:miter lim="800000"/>
            <a:headEnd/>
            <a:tailEnd/>
          </a:ln>
        </p:spPr>
        <p:txBody>
          <a:bodyPr>
            <a:spAutoFit/>
          </a:bodyPr>
          <a:lstStyle/>
          <a:p>
            <a:pPr algn="just" eaLnBrk="0" hangingPunct="0">
              <a:buFont typeface="Arial" pitchFamily="34" charset="0"/>
              <a:buChar char="•"/>
            </a:pPr>
            <a:r>
              <a:rPr lang="en-US" altLang="en-US" sz="2800" dirty="0">
                <a:latin typeface="Times New Roman" pitchFamily="18" charset="0"/>
              </a:rPr>
              <a:t>Data can be </a:t>
            </a:r>
            <a:r>
              <a:rPr lang="en-US" altLang="en-US" sz="2800" b="1" dirty="0">
                <a:latin typeface="Times New Roman" pitchFamily="18" charset="0"/>
              </a:rPr>
              <a:t>analog or digital</a:t>
            </a:r>
            <a:r>
              <a:rPr lang="en-US" altLang="en-US" sz="2800" dirty="0">
                <a:latin typeface="Times New Roman" pitchFamily="18" charset="0"/>
              </a:rPr>
              <a:t>. </a:t>
            </a:r>
          </a:p>
          <a:p>
            <a:pPr algn="just" eaLnBrk="0" hangingPunct="0">
              <a:buFont typeface="Arial" pitchFamily="34" charset="0"/>
              <a:buChar char="•"/>
            </a:pPr>
            <a:endParaRPr lang="en-US" altLang="en-US" sz="2800" dirty="0">
              <a:latin typeface="Times New Roman" pitchFamily="18" charset="0"/>
            </a:endParaRPr>
          </a:p>
          <a:p>
            <a:pPr algn="just" eaLnBrk="0" hangingPunct="0">
              <a:buFont typeface="Arial" pitchFamily="34" charset="0"/>
              <a:buChar char="•"/>
            </a:pPr>
            <a:r>
              <a:rPr lang="en-US" altLang="en-US" sz="2800" dirty="0">
                <a:solidFill>
                  <a:srgbClr val="FF0000"/>
                </a:solidFill>
                <a:latin typeface="Times New Roman" pitchFamily="18" charset="0"/>
              </a:rPr>
              <a:t>The term analog data refers to information that is continuous</a:t>
            </a:r>
            <a:r>
              <a:rPr lang="en-US" altLang="en-US" sz="2800" dirty="0">
                <a:latin typeface="Times New Roman" pitchFamily="18" charset="0"/>
              </a:rPr>
              <a:t>; For example, an analog clock that has hour, minute, and second hands gives information in a continuous form; the movements of the hands are continuous. </a:t>
            </a:r>
          </a:p>
          <a:p>
            <a:pPr algn="just" eaLnBrk="0" hangingPunct="0">
              <a:buFont typeface="Arial" pitchFamily="34" charset="0"/>
              <a:buChar char="•"/>
            </a:pPr>
            <a:endParaRPr lang="en-US" altLang="en-US" sz="2800" dirty="0">
              <a:latin typeface="Times New Roman" pitchFamily="18" charset="0"/>
            </a:endParaRPr>
          </a:p>
          <a:p>
            <a:pPr algn="just" eaLnBrk="0" hangingPunct="0">
              <a:buFont typeface="Arial" pitchFamily="34" charset="0"/>
              <a:buChar char="•"/>
            </a:pPr>
            <a:r>
              <a:rPr lang="en-US" altLang="en-US" sz="2800" dirty="0">
                <a:solidFill>
                  <a:srgbClr val="FF0000"/>
                </a:solidFill>
                <a:latin typeface="Times New Roman" pitchFamily="18" charset="0"/>
              </a:rPr>
              <a:t>On the other hand, digital data refers to information that has discrete states</a:t>
            </a:r>
            <a:r>
              <a:rPr lang="en-US" altLang="en-US" sz="2800" dirty="0">
                <a:latin typeface="Times New Roman" pitchFamily="18" charset="0"/>
              </a:rPr>
              <a:t>. For example, a digital clock that reports the hours and the minutes will change suddenly from 8:05 to 8:06.</a:t>
            </a:r>
          </a:p>
        </p:txBody>
      </p:sp>
      <p:sp>
        <p:nvSpPr>
          <p:cNvPr id="2" name="Footer Placeholder 1">
            <a:extLst>
              <a:ext uri="{FF2B5EF4-FFF2-40B4-BE49-F238E27FC236}">
                <a16:creationId xmlns:a16="http://schemas.microsoft.com/office/drawing/2014/main" id="{4007490E-8E11-4B18-8021-849671450D99}"/>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0"/>
          </p:nvPr>
        </p:nvSpPr>
        <p:spPr>
          <a:noFill/>
        </p:spPr>
        <p:txBody>
          <a:bodyPr/>
          <a:lstStyle/>
          <a:p>
            <a:r>
              <a:rPr lang="en-US" altLang="en-US"/>
              <a:t>3.</a:t>
            </a:r>
            <a:fld id="{804086D3-16FC-4550-BB0F-51085CA16F62}" type="slidenum">
              <a:rPr lang="en-US" altLang="en-US"/>
              <a:pPr/>
              <a:t>40</a:t>
            </a:fld>
            <a:endParaRPr lang="en-US" altLang="en-US"/>
          </a:p>
        </p:txBody>
      </p:sp>
      <p:sp>
        <p:nvSpPr>
          <p:cNvPr id="6758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Noise</a:t>
            </a:r>
          </a:p>
        </p:txBody>
      </p:sp>
      <p:pic>
        <p:nvPicPr>
          <p:cNvPr id="4098" name="Picture 2"/>
          <p:cNvPicPr>
            <a:picLocks noChangeAspect="1" noChangeArrowheads="1"/>
          </p:cNvPicPr>
          <p:nvPr/>
        </p:nvPicPr>
        <p:blipFill>
          <a:blip r:embed="rId3"/>
          <a:srcRect/>
          <a:stretch>
            <a:fillRect/>
          </a:stretch>
        </p:blipFill>
        <p:spPr bwMode="auto">
          <a:xfrm>
            <a:off x="1371600" y="3308350"/>
            <a:ext cx="6305550" cy="4984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1122363" y="1208088"/>
            <a:ext cx="1163637" cy="2039937"/>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3581400" y="1174750"/>
            <a:ext cx="2160588" cy="2106613"/>
          </a:xfrm>
          <a:prstGeom prst="rect">
            <a:avLst/>
          </a:prstGeom>
          <a:noFill/>
          <a:ln w="9525">
            <a:noFill/>
            <a:miter lim="800000"/>
            <a:headEnd/>
            <a:tailEnd/>
          </a:ln>
        </p:spPr>
      </p:pic>
      <p:pic>
        <p:nvPicPr>
          <p:cNvPr id="4101" name="Picture 5"/>
          <p:cNvPicPr>
            <a:picLocks noChangeAspect="1" noChangeArrowheads="1"/>
          </p:cNvPicPr>
          <p:nvPr/>
        </p:nvPicPr>
        <p:blipFill>
          <a:blip r:embed="rId6"/>
          <a:srcRect/>
          <a:stretch>
            <a:fillRect/>
          </a:stretch>
        </p:blipFill>
        <p:spPr bwMode="auto">
          <a:xfrm>
            <a:off x="6400800" y="1066800"/>
            <a:ext cx="1484313" cy="21272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60025EE-A787-403A-8FD7-B13C579F5AE5}"/>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101"/>
                                        </p:tgtEl>
                                        <p:attrNameLst>
                                          <p:attrName>style.visibility</p:attrName>
                                        </p:attrNameLst>
                                      </p:cBhvr>
                                      <p:to>
                                        <p:strVal val="visible"/>
                                      </p:to>
                                    </p:set>
                                    <p:anim calcmode="lin" valueType="num">
                                      <p:cBhvr additive="base">
                                        <p:cTn id="23" dur="500" fill="hold"/>
                                        <p:tgtEl>
                                          <p:spTgt spid="4101"/>
                                        </p:tgtEl>
                                        <p:attrNameLst>
                                          <p:attrName>ppt_x</p:attrName>
                                        </p:attrNameLst>
                                      </p:cBhvr>
                                      <p:tavLst>
                                        <p:tav tm="0">
                                          <p:val>
                                            <p:strVal val="#ppt_x"/>
                                          </p:val>
                                        </p:tav>
                                        <p:tav tm="100000">
                                          <p:val>
                                            <p:strVal val="#ppt_x"/>
                                          </p:val>
                                        </p:tav>
                                      </p:tavLst>
                                    </p:anim>
                                    <p:anim calcmode="lin" valueType="num">
                                      <p:cBhvr additive="base">
                                        <p:cTn id="24" dur="500" fill="hold"/>
                                        <p:tgtEl>
                                          <p:spTgt spid="41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0"/>
          </p:nvPr>
        </p:nvSpPr>
        <p:spPr>
          <a:noFill/>
        </p:spPr>
        <p:txBody>
          <a:bodyPr/>
          <a:lstStyle/>
          <a:p>
            <a:r>
              <a:rPr lang="en-US" altLang="en-US"/>
              <a:t>3.</a:t>
            </a:r>
            <a:fld id="{8C4D2A2E-DBF4-4CF4-98D6-27EAADEAEFC3}" type="slidenum">
              <a:rPr lang="en-US" altLang="en-US"/>
              <a:pPr/>
              <a:t>41</a:t>
            </a:fld>
            <a:endParaRPr lang="en-US" altLang="en-US"/>
          </a:p>
        </p:txBody>
      </p:sp>
      <p:sp>
        <p:nvSpPr>
          <p:cNvPr id="6861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Two cases of SNR: a high SNR and a low SNR</a:t>
            </a:r>
          </a:p>
        </p:txBody>
      </p:sp>
      <p:pic>
        <p:nvPicPr>
          <p:cNvPr id="23556" name="Picture 2"/>
          <p:cNvPicPr>
            <a:picLocks noChangeAspect="1" noChangeArrowheads="1"/>
          </p:cNvPicPr>
          <p:nvPr/>
        </p:nvPicPr>
        <p:blipFill>
          <a:blip r:embed="rId3"/>
          <a:srcRect/>
          <a:stretch>
            <a:fillRect/>
          </a:stretch>
        </p:blipFill>
        <p:spPr bwMode="auto">
          <a:xfrm>
            <a:off x="712788" y="1385888"/>
            <a:ext cx="7283450" cy="2043112"/>
          </a:xfrm>
          <a:prstGeom prst="rect">
            <a:avLst/>
          </a:prstGeom>
          <a:noFill/>
          <a:ln w="9525">
            <a:noFill/>
            <a:miter lim="800000"/>
            <a:headEnd/>
            <a:tailEnd/>
          </a:ln>
        </p:spPr>
      </p:pic>
      <p:pic>
        <p:nvPicPr>
          <p:cNvPr id="23557" name="Picture 3"/>
          <p:cNvPicPr>
            <a:picLocks noChangeAspect="1" noChangeArrowheads="1"/>
          </p:cNvPicPr>
          <p:nvPr/>
        </p:nvPicPr>
        <p:blipFill>
          <a:blip r:embed="rId4"/>
          <a:srcRect/>
          <a:stretch>
            <a:fillRect/>
          </a:stretch>
        </p:blipFill>
        <p:spPr bwMode="auto">
          <a:xfrm>
            <a:off x="712788" y="4114800"/>
            <a:ext cx="7283450" cy="15144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4A4AD5A-21A2-4963-B7A6-A502D1913619}"/>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40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4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0"/>
          </p:nvPr>
        </p:nvSpPr>
        <p:spPr>
          <a:noFill/>
        </p:spPr>
        <p:txBody>
          <a:bodyPr/>
          <a:lstStyle/>
          <a:p>
            <a:r>
              <a:rPr lang="en-US" altLang="en-US"/>
              <a:t>3.</a:t>
            </a:r>
            <a:fld id="{CEC57348-3AE1-4DD9-A0AF-F5D78835D894}" type="slidenum">
              <a:rPr lang="en-US" altLang="en-US"/>
              <a:pPr/>
              <a:t>42</a:t>
            </a:fld>
            <a:endParaRPr lang="en-US" altLang="en-US"/>
          </a:p>
        </p:txBody>
      </p:sp>
      <p:sp>
        <p:nvSpPr>
          <p:cNvPr id="69635"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power of a signal is 10 mW and the power of the noise is 1 μW; what are 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a:t>
            </a:r>
          </a:p>
        </p:txBody>
      </p:sp>
      <p:grpSp>
        <p:nvGrpSpPr>
          <p:cNvPr id="2" name="Group 23"/>
          <p:cNvGrpSpPr>
            <a:grpSpLocks/>
          </p:cNvGrpSpPr>
          <p:nvPr/>
        </p:nvGrpSpPr>
        <p:grpSpPr bwMode="auto">
          <a:xfrm>
            <a:off x="0" y="0"/>
            <a:ext cx="9144000" cy="609600"/>
            <a:chOff x="0" y="2448"/>
            <a:chExt cx="5760" cy="384"/>
          </a:xfrm>
        </p:grpSpPr>
        <p:sp>
          <p:nvSpPr>
            <p:cNvPr id="6963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13</a:t>
              </a:r>
            </a:p>
          </p:txBody>
        </p:sp>
      </p:grpSp>
      <p:sp>
        <p:nvSpPr>
          <p:cNvPr id="199685"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can be calculated as follows:</a:t>
            </a:r>
          </a:p>
        </p:txBody>
      </p:sp>
      <p:pic>
        <p:nvPicPr>
          <p:cNvPr id="199686" name="Picture 2"/>
          <p:cNvPicPr>
            <a:picLocks noChangeAspect="1" noChangeArrowheads="1"/>
          </p:cNvPicPr>
          <p:nvPr/>
        </p:nvPicPr>
        <p:blipFill>
          <a:blip r:embed="rId3"/>
          <a:srcRect/>
          <a:stretch>
            <a:fillRect/>
          </a:stretch>
        </p:blipFill>
        <p:spPr bwMode="auto">
          <a:xfrm>
            <a:off x="784225" y="4038600"/>
            <a:ext cx="8131175" cy="465138"/>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EE2A29D3-2026-4087-A42A-CF903877107C}"/>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ppt_x"/>
                                          </p:val>
                                        </p:tav>
                                        <p:tav tm="100000">
                                          <p:val>
                                            <p:strVal val="#ppt_x"/>
                                          </p:val>
                                        </p:tav>
                                      </p:tavLst>
                                    </p:anim>
                                    <p:anim calcmode="lin" valueType="num">
                                      <p:cBhvr additive="base">
                                        <p:cTn id="8"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 calcmode="lin" valueType="num">
                                      <p:cBhvr additive="base">
                                        <p:cTn id="13" dur="500" fill="hold"/>
                                        <p:tgtEl>
                                          <p:spTgt spid="199686"/>
                                        </p:tgtEl>
                                        <p:attrNameLst>
                                          <p:attrName>ppt_x</p:attrName>
                                        </p:attrNameLst>
                                      </p:cBhvr>
                                      <p:tavLst>
                                        <p:tav tm="0">
                                          <p:val>
                                            <p:strVal val="#ppt_x"/>
                                          </p:val>
                                        </p:tav>
                                        <p:tav tm="100000">
                                          <p:val>
                                            <p:strVal val="#ppt_x"/>
                                          </p:val>
                                        </p:tav>
                                      </p:tavLst>
                                    </p:anim>
                                    <p:anim calcmode="lin" valueType="num">
                                      <p:cBhvr additive="base">
                                        <p:cTn id="14"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0"/>
          </p:nvPr>
        </p:nvSpPr>
        <p:spPr>
          <a:noFill/>
        </p:spPr>
        <p:txBody>
          <a:bodyPr/>
          <a:lstStyle/>
          <a:p>
            <a:r>
              <a:rPr lang="en-US" altLang="en-US"/>
              <a:t>3.</a:t>
            </a:r>
            <a:fld id="{71096B3B-3715-425E-924C-6627D604D068}" type="slidenum">
              <a:rPr lang="en-US" altLang="en-US"/>
              <a:pPr/>
              <a:t>43</a:t>
            </a:fld>
            <a:endParaRPr lang="en-US" altLang="en-US"/>
          </a:p>
        </p:txBody>
      </p:sp>
      <p:sp>
        <p:nvSpPr>
          <p:cNvPr id="7065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for a noiseless channel are</a:t>
            </a:r>
          </a:p>
        </p:txBody>
      </p:sp>
      <p:grpSp>
        <p:nvGrpSpPr>
          <p:cNvPr id="2" name="Group 23"/>
          <p:cNvGrpSpPr>
            <a:grpSpLocks/>
          </p:cNvGrpSpPr>
          <p:nvPr/>
        </p:nvGrpSpPr>
        <p:grpSpPr bwMode="auto">
          <a:xfrm>
            <a:off x="0" y="0"/>
            <a:ext cx="9144000" cy="609600"/>
            <a:chOff x="0" y="2448"/>
            <a:chExt cx="5760" cy="384"/>
          </a:xfrm>
        </p:grpSpPr>
        <p:sp>
          <p:nvSpPr>
            <p:cNvPr id="7066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14</a:t>
              </a:r>
            </a:p>
          </p:txBody>
        </p:sp>
      </p:grpSp>
      <p:sp>
        <p:nvSpPr>
          <p:cNvPr id="201733" name="Text Box 20"/>
          <p:cNvSpPr txBox="1">
            <a:spLocks noChangeArrowheads="1"/>
          </p:cNvSpPr>
          <p:nvPr/>
        </p:nvSpPr>
        <p:spPr bwMode="auto">
          <a:xfrm>
            <a:off x="76200" y="21336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SNRdB for a noiseless channel are</a:t>
            </a:r>
          </a:p>
        </p:txBody>
      </p:sp>
      <p:sp>
        <p:nvSpPr>
          <p:cNvPr id="201734" name="Text Box 20"/>
          <p:cNvSpPr txBox="1">
            <a:spLocks noChangeArrowheads="1"/>
          </p:cNvSpPr>
          <p:nvPr/>
        </p:nvSpPr>
        <p:spPr bwMode="auto">
          <a:xfrm>
            <a:off x="228600" y="4352925"/>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never achieve this ratio in real life; it is an ideal.</a:t>
            </a:r>
          </a:p>
        </p:txBody>
      </p:sp>
      <p:pic>
        <p:nvPicPr>
          <p:cNvPr id="201735" name="Picture 3"/>
          <p:cNvPicPr>
            <a:picLocks noChangeAspect="1" noChangeArrowheads="1"/>
          </p:cNvPicPr>
          <p:nvPr/>
        </p:nvPicPr>
        <p:blipFill>
          <a:blip r:embed="rId3"/>
          <a:srcRect/>
          <a:stretch>
            <a:fillRect/>
          </a:stretch>
        </p:blipFill>
        <p:spPr bwMode="auto">
          <a:xfrm>
            <a:off x="676275" y="3467100"/>
            <a:ext cx="7791450" cy="7239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CEC103A4-1BCB-471F-9D06-A66C86A3D7A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ppt_x"/>
                                          </p:val>
                                        </p:tav>
                                        <p:tav tm="100000">
                                          <p:val>
                                            <p:strVal val="#ppt_x"/>
                                          </p:val>
                                        </p:tav>
                                      </p:tavLst>
                                    </p:anim>
                                    <p:anim calcmode="lin" valueType="num">
                                      <p:cBhvr additive="base">
                                        <p:cTn id="8" dur="500" fill="hold"/>
                                        <p:tgtEl>
                                          <p:spTgt spid="2017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1735"/>
                                        </p:tgtEl>
                                        <p:attrNameLst>
                                          <p:attrName>style.visibility</p:attrName>
                                        </p:attrNameLst>
                                      </p:cBhvr>
                                      <p:to>
                                        <p:strVal val="visible"/>
                                      </p:to>
                                    </p:set>
                                    <p:anim calcmode="lin" valueType="num">
                                      <p:cBhvr additive="base">
                                        <p:cTn id="13" dur="500" fill="hold"/>
                                        <p:tgtEl>
                                          <p:spTgt spid="201735"/>
                                        </p:tgtEl>
                                        <p:attrNameLst>
                                          <p:attrName>ppt_x</p:attrName>
                                        </p:attrNameLst>
                                      </p:cBhvr>
                                      <p:tavLst>
                                        <p:tav tm="0">
                                          <p:val>
                                            <p:strVal val="#ppt_x"/>
                                          </p:val>
                                        </p:tav>
                                        <p:tav tm="100000">
                                          <p:val>
                                            <p:strVal val="#ppt_x"/>
                                          </p:val>
                                        </p:tav>
                                      </p:tavLst>
                                    </p:anim>
                                    <p:anim calcmode="lin" valueType="num">
                                      <p:cBhvr additive="base">
                                        <p:cTn id="14" dur="500" fill="hold"/>
                                        <p:tgtEl>
                                          <p:spTgt spid="2017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P spid="20173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10"/>
          </p:nvPr>
        </p:nvSpPr>
        <p:spPr>
          <a:noFill/>
        </p:spPr>
        <p:txBody>
          <a:bodyPr/>
          <a:lstStyle/>
          <a:p>
            <a:r>
              <a:rPr lang="en-US" altLang="en-US"/>
              <a:t>3.</a:t>
            </a:r>
            <a:fld id="{6AD9E22D-DB6C-4191-A8C5-FCD297FEC2E1}" type="slidenum">
              <a:rPr lang="en-US" altLang="en-US"/>
              <a:pPr/>
              <a:t>44</a:t>
            </a:fld>
            <a:endParaRPr lang="en-US" altLang="en-US"/>
          </a:p>
        </p:txBody>
      </p:sp>
      <p:sp>
        <p:nvSpPr>
          <p:cNvPr id="727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6583854"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Noiseless Channel: Nyquist Rate</a:t>
            </a:r>
          </a:p>
        </p:txBody>
      </p:sp>
      <p:sp>
        <p:nvSpPr>
          <p:cNvPr id="72715" name="Rectangle 10"/>
          <p:cNvSpPr>
            <a:spLocks noChangeArrowheads="1"/>
          </p:cNvSpPr>
          <p:nvPr/>
        </p:nvSpPr>
        <p:spPr bwMode="auto">
          <a:xfrm>
            <a:off x="381000" y="1293813"/>
            <a:ext cx="7924800" cy="954087"/>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For a noiseless channel, the Nyquist bit rate formula defines the theoretical maximum bit rate.</a:t>
            </a:r>
          </a:p>
        </p:txBody>
      </p:sp>
      <p:pic>
        <p:nvPicPr>
          <p:cNvPr id="72716" name="Picture 2"/>
          <p:cNvPicPr>
            <a:picLocks noChangeAspect="1" noChangeArrowheads="1"/>
          </p:cNvPicPr>
          <p:nvPr/>
        </p:nvPicPr>
        <p:blipFill>
          <a:blip r:embed="rId3"/>
          <a:srcRect/>
          <a:stretch>
            <a:fillRect/>
          </a:stretch>
        </p:blipFill>
        <p:spPr bwMode="auto">
          <a:xfrm>
            <a:off x="1295400" y="2362200"/>
            <a:ext cx="6134100" cy="8572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C930274-009A-40CD-A6E0-2FDBFD5824FB}"/>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0"/>
          </p:nvPr>
        </p:nvSpPr>
        <p:spPr>
          <a:noFill/>
        </p:spPr>
        <p:txBody>
          <a:bodyPr/>
          <a:lstStyle/>
          <a:p>
            <a:r>
              <a:rPr lang="en-US" altLang="en-US"/>
              <a:t>3.</a:t>
            </a:r>
            <a:fld id="{02F0436C-E4A7-4846-BA64-F7AD8B5BC7F0}" type="slidenum">
              <a:rPr lang="en-US" altLang="en-US"/>
              <a:pPr/>
              <a:t>45</a:t>
            </a:fld>
            <a:endParaRPr lang="en-US" altLang="en-US"/>
          </a:p>
        </p:txBody>
      </p:sp>
      <p:sp>
        <p:nvSpPr>
          <p:cNvPr id="7475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 noiseless channel with a bandwidth of 3000 Hz transmitting a signal with two signal levels. The maximum bit rate can be calculated as</a:t>
            </a:r>
          </a:p>
        </p:txBody>
      </p:sp>
      <p:grpSp>
        <p:nvGrpSpPr>
          <p:cNvPr id="2" name="Group 23"/>
          <p:cNvGrpSpPr>
            <a:grpSpLocks/>
          </p:cNvGrpSpPr>
          <p:nvPr/>
        </p:nvGrpSpPr>
        <p:grpSpPr bwMode="auto">
          <a:xfrm>
            <a:off x="0" y="0"/>
            <a:ext cx="9144000" cy="609600"/>
            <a:chOff x="0" y="2448"/>
            <a:chExt cx="5760" cy="384"/>
          </a:xfrm>
        </p:grpSpPr>
        <p:sp>
          <p:nvSpPr>
            <p:cNvPr id="7475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15</a:t>
              </a:r>
            </a:p>
          </p:txBody>
        </p:sp>
      </p:grpSp>
      <p:pic>
        <p:nvPicPr>
          <p:cNvPr id="74757" name="Picture 3"/>
          <p:cNvPicPr>
            <a:picLocks noChangeAspect="1" noChangeArrowheads="1"/>
          </p:cNvPicPr>
          <p:nvPr/>
        </p:nvPicPr>
        <p:blipFill>
          <a:blip r:embed="rId3"/>
          <a:srcRect/>
          <a:stretch>
            <a:fillRect/>
          </a:stretch>
        </p:blipFill>
        <p:spPr bwMode="auto">
          <a:xfrm>
            <a:off x="2109788" y="2743200"/>
            <a:ext cx="4924425" cy="5524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BB3C9FB5-916F-45DE-9948-ABF7AB10BA2F}"/>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0"/>
          </p:nvPr>
        </p:nvSpPr>
        <p:spPr>
          <a:noFill/>
        </p:spPr>
        <p:txBody>
          <a:bodyPr/>
          <a:lstStyle/>
          <a:p>
            <a:r>
              <a:rPr lang="en-US" altLang="en-US"/>
              <a:t>3.</a:t>
            </a:r>
            <a:fld id="{5C69EF6D-6387-477B-A233-6A257AA336AF}" type="slidenum">
              <a:rPr lang="en-US" altLang="en-US"/>
              <a:pPr/>
              <a:t>46</a:t>
            </a:fld>
            <a:endParaRPr lang="en-US" altLang="en-US"/>
          </a:p>
        </p:txBody>
      </p:sp>
      <p:sp>
        <p:nvSpPr>
          <p:cNvPr id="7577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the same noiseless channel transmitting a signal with four signal levels (for each level, we send 2 bits). The maximum bit rate can be calculated as</a:t>
            </a:r>
          </a:p>
        </p:txBody>
      </p:sp>
      <p:grpSp>
        <p:nvGrpSpPr>
          <p:cNvPr id="2" name="Group 23"/>
          <p:cNvGrpSpPr>
            <a:grpSpLocks/>
          </p:cNvGrpSpPr>
          <p:nvPr/>
        </p:nvGrpSpPr>
        <p:grpSpPr bwMode="auto">
          <a:xfrm>
            <a:off x="0" y="0"/>
            <a:ext cx="9144000" cy="609600"/>
            <a:chOff x="0" y="2448"/>
            <a:chExt cx="5760" cy="384"/>
          </a:xfrm>
        </p:grpSpPr>
        <p:sp>
          <p:nvSpPr>
            <p:cNvPr id="7578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16</a:t>
              </a:r>
            </a:p>
          </p:txBody>
        </p:sp>
      </p:grpSp>
      <p:pic>
        <p:nvPicPr>
          <p:cNvPr id="211973" name="Picture 2"/>
          <p:cNvPicPr>
            <a:picLocks noChangeAspect="1" noChangeArrowheads="1"/>
          </p:cNvPicPr>
          <p:nvPr/>
        </p:nvPicPr>
        <p:blipFill>
          <a:blip r:embed="rId3"/>
          <a:srcRect/>
          <a:stretch>
            <a:fillRect/>
          </a:stretch>
        </p:blipFill>
        <p:spPr bwMode="auto">
          <a:xfrm>
            <a:off x="2052638" y="2667000"/>
            <a:ext cx="5038725" cy="6381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5EB2D682-A4F4-4E97-99F5-A19C85674AE5}"/>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0"/>
          </p:nvPr>
        </p:nvSpPr>
        <p:spPr>
          <a:noFill/>
        </p:spPr>
        <p:txBody>
          <a:bodyPr/>
          <a:lstStyle/>
          <a:p>
            <a:r>
              <a:rPr lang="en-US" altLang="en-US"/>
              <a:t>3.</a:t>
            </a:r>
            <a:fld id="{2448BEA7-1435-4524-BC43-1A31CEF68CCC}" type="slidenum">
              <a:rPr lang="en-US" altLang="en-US"/>
              <a:pPr/>
              <a:t>47</a:t>
            </a:fld>
            <a:endParaRPr lang="en-US" altLang="en-US"/>
          </a:p>
        </p:txBody>
      </p:sp>
      <p:sp>
        <p:nvSpPr>
          <p:cNvPr id="778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6968574"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Noisy Channel: Shannon Capacity</a:t>
            </a:r>
          </a:p>
        </p:txBody>
      </p:sp>
      <p:sp>
        <p:nvSpPr>
          <p:cNvPr id="77835" name="Rectangle 10"/>
          <p:cNvSpPr>
            <a:spLocks noChangeArrowheads="1"/>
          </p:cNvSpPr>
          <p:nvPr/>
        </p:nvSpPr>
        <p:spPr bwMode="auto">
          <a:xfrm>
            <a:off x="381000" y="1293813"/>
            <a:ext cx="7924800" cy="22463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In reality, we cannot have a noiseless channel; the channel is always noisy. In 1944, Claude Shannon introduced a formula, called the Shannon capacity, to determine the theoretical highest data rate for a noisy channel:</a:t>
            </a:r>
          </a:p>
        </p:txBody>
      </p:sp>
      <p:pic>
        <p:nvPicPr>
          <p:cNvPr id="77836" name="Picture 2"/>
          <p:cNvPicPr>
            <a:picLocks noChangeAspect="1" noChangeArrowheads="1"/>
          </p:cNvPicPr>
          <p:nvPr/>
        </p:nvPicPr>
        <p:blipFill>
          <a:blip r:embed="rId3"/>
          <a:srcRect/>
          <a:stretch>
            <a:fillRect/>
          </a:stretch>
        </p:blipFill>
        <p:spPr bwMode="auto">
          <a:xfrm>
            <a:off x="1219200" y="4438650"/>
            <a:ext cx="6629400" cy="5143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AF09A66-E7B0-410B-B3CA-E371703E9E2D}"/>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13"/>
          <p:cNvSpPr>
            <a:spLocks noGrp="1" noChangeArrowheads="1"/>
          </p:cNvSpPr>
          <p:nvPr>
            <p:ph type="sldNum" sz="quarter" idx="10"/>
          </p:nvPr>
        </p:nvSpPr>
        <p:spPr>
          <a:noFill/>
        </p:spPr>
        <p:txBody>
          <a:bodyPr/>
          <a:lstStyle/>
          <a:p>
            <a:r>
              <a:rPr lang="en-US" altLang="en-US"/>
              <a:t>3.</a:t>
            </a:r>
            <a:fld id="{1BD65951-C10C-4002-856B-EF1EDEDBCBF4}" type="slidenum">
              <a:rPr lang="en-US" altLang="en-US"/>
              <a:pPr/>
              <a:t>48</a:t>
            </a:fld>
            <a:endParaRPr lang="en-US" altLang="en-US"/>
          </a:p>
        </p:txBody>
      </p:sp>
      <p:sp>
        <p:nvSpPr>
          <p:cNvPr id="7885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an extremely noisy channel in which the value of the signal-to-noise ratio is almost zero. In other words, the noise is so strong that the signal is faint. For this channel the capacity C is calculated as</a:t>
            </a:r>
          </a:p>
        </p:txBody>
      </p:sp>
      <p:grpSp>
        <p:nvGrpSpPr>
          <p:cNvPr id="2" name="Group 23"/>
          <p:cNvGrpSpPr>
            <a:grpSpLocks/>
          </p:cNvGrpSpPr>
          <p:nvPr/>
        </p:nvGrpSpPr>
        <p:grpSpPr bwMode="auto">
          <a:xfrm>
            <a:off x="0" y="0"/>
            <a:ext cx="9144000" cy="609600"/>
            <a:chOff x="0" y="2448"/>
            <a:chExt cx="5760" cy="384"/>
          </a:xfrm>
        </p:grpSpPr>
        <p:sp>
          <p:nvSpPr>
            <p:cNvPr id="7885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17</a:t>
              </a:r>
            </a:p>
          </p:txBody>
        </p:sp>
      </p:grpSp>
      <p:sp>
        <p:nvSpPr>
          <p:cNvPr id="78853" name="Text Box 20"/>
          <p:cNvSpPr txBox="1">
            <a:spLocks noChangeArrowheads="1"/>
          </p:cNvSpPr>
          <p:nvPr/>
        </p:nvSpPr>
        <p:spPr bwMode="auto">
          <a:xfrm>
            <a:off x="76200" y="3594100"/>
            <a:ext cx="8839200" cy="13858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capacity of this channel is zero regardless of the bandwidth. In other</a:t>
            </a:r>
          </a:p>
          <a:p>
            <a:pPr algn="just" eaLnBrk="0" hangingPunct="0"/>
            <a:r>
              <a:rPr lang="en-US" altLang="en-US" sz="2800" b="0" i="0">
                <a:latin typeface="Times New Roman" pitchFamily="18" charset="0"/>
                <a:cs typeface="Times New Roman" pitchFamily="18" charset="0"/>
              </a:rPr>
              <a:t>words, we cannot receive any data through this channel.</a:t>
            </a:r>
          </a:p>
        </p:txBody>
      </p:sp>
      <p:pic>
        <p:nvPicPr>
          <p:cNvPr id="78854" name="Picture 2"/>
          <p:cNvPicPr>
            <a:picLocks noChangeAspect="1" noChangeArrowheads="1"/>
          </p:cNvPicPr>
          <p:nvPr/>
        </p:nvPicPr>
        <p:blipFill>
          <a:blip r:embed="rId3"/>
          <a:srcRect/>
          <a:stretch>
            <a:fillRect/>
          </a:stretch>
        </p:blipFill>
        <p:spPr bwMode="auto">
          <a:xfrm>
            <a:off x="866775" y="2819400"/>
            <a:ext cx="7410450" cy="5334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2E7954B9-2326-4585-9715-8995E6BEC1D0}"/>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0"/>
          </p:nvPr>
        </p:nvSpPr>
        <p:spPr>
          <a:noFill/>
        </p:spPr>
        <p:txBody>
          <a:bodyPr/>
          <a:lstStyle/>
          <a:p>
            <a:r>
              <a:rPr lang="en-US" altLang="en-US"/>
              <a:t>3.</a:t>
            </a:r>
            <a:fld id="{59693E63-5022-4B6B-88C3-F91BD94B2EC5}" type="slidenum">
              <a:rPr lang="en-US" altLang="en-US"/>
              <a:pPr/>
              <a:t>49</a:t>
            </a:fld>
            <a:endParaRPr lang="en-US" altLang="en-US"/>
          </a:p>
        </p:txBody>
      </p:sp>
      <p:sp>
        <p:nvSpPr>
          <p:cNvPr id="8089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signal-to-noise ratio is often given in decibels. Assume that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 36 and the channel bandwidth is 2 MHz. The theoretical channel capacity can be calculated as</a:t>
            </a:r>
          </a:p>
        </p:txBody>
      </p:sp>
      <p:grpSp>
        <p:nvGrpSpPr>
          <p:cNvPr id="2" name="Group 23"/>
          <p:cNvGrpSpPr>
            <a:grpSpLocks/>
          </p:cNvGrpSpPr>
          <p:nvPr/>
        </p:nvGrpSpPr>
        <p:grpSpPr bwMode="auto">
          <a:xfrm>
            <a:off x="0" y="0"/>
            <a:ext cx="9144000" cy="609600"/>
            <a:chOff x="0" y="2448"/>
            <a:chExt cx="5760" cy="384"/>
          </a:xfrm>
        </p:grpSpPr>
        <p:sp>
          <p:nvSpPr>
            <p:cNvPr id="8090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18</a:t>
              </a:r>
            </a:p>
          </p:txBody>
        </p:sp>
      </p:grpSp>
      <p:pic>
        <p:nvPicPr>
          <p:cNvPr id="222213" name="Picture 2"/>
          <p:cNvPicPr>
            <a:picLocks noChangeAspect="1" noChangeArrowheads="1"/>
          </p:cNvPicPr>
          <p:nvPr/>
        </p:nvPicPr>
        <p:blipFill>
          <a:blip r:embed="rId3"/>
          <a:srcRect/>
          <a:stretch>
            <a:fillRect/>
          </a:stretch>
        </p:blipFill>
        <p:spPr bwMode="auto">
          <a:xfrm>
            <a:off x="47625" y="2857500"/>
            <a:ext cx="9048750" cy="11430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3249BF40-9725-4B4F-8592-B01BB12C049E}"/>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additive="base">
                                        <p:cTn id="7" dur="500" fill="hold"/>
                                        <p:tgtEl>
                                          <p:spTgt spid="222213"/>
                                        </p:tgtEl>
                                        <p:attrNameLst>
                                          <p:attrName>ppt_x</p:attrName>
                                        </p:attrNameLst>
                                      </p:cBhvr>
                                      <p:tavLst>
                                        <p:tav tm="0">
                                          <p:val>
                                            <p:strVal val="#ppt_x"/>
                                          </p:val>
                                        </p:tav>
                                        <p:tav tm="100000">
                                          <p:val>
                                            <p:strVal val="#ppt_x"/>
                                          </p:val>
                                        </p:tav>
                                      </p:tavLst>
                                    </p:anim>
                                    <p:anim calcmode="lin" valueType="num">
                                      <p:cBhvr additive="base">
                                        <p:cTn id="8" dur="500" fill="hold"/>
                                        <p:tgtEl>
                                          <p:spTgt spid="222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0"/>
          </p:nvPr>
        </p:nvSpPr>
        <p:spPr>
          <a:noFill/>
        </p:spPr>
        <p:txBody>
          <a:bodyPr/>
          <a:lstStyle/>
          <a:p>
            <a:r>
              <a:rPr lang="en-US" altLang="en-US"/>
              <a:t>3.</a:t>
            </a:r>
            <a:fld id="{376A245F-6AE4-4BDB-87B6-095CAF17AFEA}" type="slidenum">
              <a:rPr lang="en-US" altLang="en-US"/>
              <a:pPr/>
              <a:t>5</a:t>
            </a:fld>
            <a:endParaRPr lang="en-US" altLang="en-US"/>
          </a:p>
        </p:txBody>
      </p:sp>
      <p:sp>
        <p:nvSpPr>
          <p:cNvPr id="717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Comparison of analog and digital signals</a:t>
            </a:r>
          </a:p>
        </p:txBody>
      </p:sp>
      <p:pic>
        <p:nvPicPr>
          <p:cNvPr id="60420" name="Picture 4"/>
          <p:cNvPicPr>
            <a:picLocks noChangeAspect="1" noChangeArrowheads="1"/>
          </p:cNvPicPr>
          <p:nvPr/>
        </p:nvPicPr>
        <p:blipFill>
          <a:blip r:embed="rId3"/>
          <a:srcRect/>
          <a:stretch>
            <a:fillRect/>
          </a:stretch>
        </p:blipFill>
        <p:spPr bwMode="auto">
          <a:xfrm>
            <a:off x="381000" y="998538"/>
            <a:ext cx="3679825" cy="2336800"/>
          </a:xfrm>
          <a:prstGeom prst="rect">
            <a:avLst/>
          </a:prstGeom>
          <a:noFill/>
          <a:ln w="9525">
            <a:noFill/>
            <a:miter lim="800000"/>
            <a:headEnd/>
            <a:tailEnd/>
          </a:ln>
        </p:spPr>
      </p:pic>
      <p:pic>
        <p:nvPicPr>
          <p:cNvPr id="60421" name="Picture 5"/>
          <p:cNvPicPr>
            <a:picLocks noChangeAspect="1" noChangeArrowheads="1"/>
          </p:cNvPicPr>
          <p:nvPr/>
        </p:nvPicPr>
        <p:blipFill>
          <a:blip r:embed="rId4"/>
          <a:srcRect/>
          <a:stretch>
            <a:fillRect/>
          </a:stretch>
        </p:blipFill>
        <p:spPr bwMode="auto">
          <a:xfrm>
            <a:off x="3852863" y="3722688"/>
            <a:ext cx="4438650" cy="2373312"/>
          </a:xfrm>
          <a:prstGeom prst="rect">
            <a:avLst/>
          </a:prstGeom>
          <a:noFill/>
          <a:ln w="9525">
            <a:noFill/>
            <a:miter lim="800000"/>
            <a:headEnd/>
            <a:tailEnd/>
          </a:ln>
        </p:spPr>
      </p:pic>
      <p:pic>
        <p:nvPicPr>
          <p:cNvPr id="60422" name="Picture 6"/>
          <p:cNvPicPr>
            <a:picLocks noChangeAspect="1" noChangeArrowheads="1"/>
          </p:cNvPicPr>
          <p:nvPr/>
        </p:nvPicPr>
        <p:blipFill>
          <a:blip r:embed="rId5"/>
          <a:srcRect/>
          <a:stretch>
            <a:fillRect/>
          </a:stretch>
        </p:blipFill>
        <p:spPr bwMode="auto">
          <a:xfrm>
            <a:off x="990600" y="1828800"/>
            <a:ext cx="2330450" cy="971550"/>
          </a:xfrm>
          <a:prstGeom prst="rect">
            <a:avLst/>
          </a:prstGeom>
          <a:noFill/>
          <a:ln w="9525">
            <a:noFill/>
            <a:miter lim="800000"/>
            <a:headEnd/>
            <a:tailEnd/>
          </a:ln>
        </p:spPr>
      </p:pic>
      <p:pic>
        <p:nvPicPr>
          <p:cNvPr id="60423" name="Picture 7"/>
          <p:cNvPicPr>
            <a:picLocks noChangeAspect="1" noChangeArrowheads="1"/>
          </p:cNvPicPr>
          <p:nvPr/>
        </p:nvPicPr>
        <p:blipFill>
          <a:blip r:embed="rId6"/>
          <a:srcRect/>
          <a:stretch>
            <a:fillRect/>
          </a:stretch>
        </p:blipFill>
        <p:spPr bwMode="auto">
          <a:xfrm>
            <a:off x="4475163" y="4108450"/>
            <a:ext cx="2840037" cy="16065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53C32598-153D-4604-8CAC-75FF04425BA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wipe(left)">
                                      <p:cBhvr>
                                        <p:cTn id="11" dur="2000"/>
                                        <p:tgtEl>
                                          <p:spTgt spid="60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04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0423"/>
                                        </p:tgtEl>
                                        <p:attrNameLst>
                                          <p:attrName>style.visibility</p:attrName>
                                        </p:attrNameLst>
                                      </p:cBhvr>
                                      <p:to>
                                        <p:strVal val="visible"/>
                                      </p:to>
                                    </p:set>
                                    <p:animEffect transition="in" filter="wipe(left)">
                                      <p:cBhvr>
                                        <p:cTn id="20" dur="20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0"/>
          </p:nvPr>
        </p:nvSpPr>
        <p:spPr>
          <a:noFill/>
        </p:spPr>
        <p:txBody>
          <a:bodyPr/>
          <a:lstStyle/>
          <a:p>
            <a:r>
              <a:rPr lang="en-US" altLang="en-US"/>
              <a:t>3.</a:t>
            </a:r>
            <a:fld id="{FD10CABB-4BEC-49C3-9A11-93A98E3CE49E}" type="slidenum">
              <a:rPr lang="en-US" altLang="en-US"/>
              <a:pPr/>
              <a:t>50</a:t>
            </a:fld>
            <a:endParaRPr lang="en-US" altLang="en-US"/>
          </a:p>
        </p:txBody>
      </p:sp>
      <p:sp>
        <p:nvSpPr>
          <p:cNvPr id="83971"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have a channel with a 1-MHz bandwidth. The SNR for this channel is 63. What are the appropriate bit rate and signal level?</a:t>
            </a:r>
          </a:p>
        </p:txBody>
      </p:sp>
      <p:grpSp>
        <p:nvGrpSpPr>
          <p:cNvPr id="2" name="Group 23"/>
          <p:cNvGrpSpPr>
            <a:grpSpLocks/>
          </p:cNvGrpSpPr>
          <p:nvPr/>
        </p:nvGrpSpPr>
        <p:grpSpPr bwMode="auto">
          <a:xfrm>
            <a:off x="0" y="0"/>
            <a:ext cx="9144000" cy="609600"/>
            <a:chOff x="0" y="2448"/>
            <a:chExt cx="5760" cy="384"/>
          </a:xfrm>
        </p:grpSpPr>
        <p:sp>
          <p:nvSpPr>
            <p:cNvPr id="839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19</a:t>
              </a:r>
            </a:p>
          </p:txBody>
        </p:sp>
      </p:grpSp>
      <p:sp>
        <p:nvSpPr>
          <p:cNvPr id="228357" name="Text Box 20"/>
          <p:cNvSpPr txBox="1">
            <a:spLocks noChangeArrowheads="1"/>
          </p:cNvSpPr>
          <p:nvPr/>
        </p:nvSpPr>
        <p:spPr bwMode="auto">
          <a:xfrm>
            <a:off x="76200" y="2109788"/>
            <a:ext cx="8839200" cy="954087"/>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First, we use the Shannon formula to find the upper limit.</a:t>
            </a:r>
          </a:p>
        </p:txBody>
      </p:sp>
      <p:sp>
        <p:nvSpPr>
          <p:cNvPr id="228358" name="Text Box 20"/>
          <p:cNvSpPr txBox="1">
            <a:spLocks noChangeArrowheads="1"/>
          </p:cNvSpPr>
          <p:nvPr/>
        </p:nvSpPr>
        <p:spPr bwMode="auto">
          <a:xfrm>
            <a:off x="76200" y="3886200"/>
            <a:ext cx="8839200" cy="18161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Shannon formula gives us 6 Mbps, the upper limit. For better performance we choose something lower, 4 Mbps. Then we use the Nyquist formula to find the number of signal levels.</a:t>
            </a:r>
          </a:p>
        </p:txBody>
      </p:sp>
      <p:pic>
        <p:nvPicPr>
          <p:cNvPr id="228359" name="Picture 2"/>
          <p:cNvPicPr>
            <a:picLocks noChangeAspect="1" noChangeArrowheads="1"/>
          </p:cNvPicPr>
          <p:nvPr/>
        </p:nvPicPr>
        <p:blipFill>
          <a:blip r:embed="rId3"/>
          <a:srcRect/>
          <a:stretch>
            <a:fillRect/>
          </a:stretch>
        </p:blipFill>
        <p:spPr bwMode="auto">
          <a:xfrm>
            <a:off x="581025" y="3214688"/>
            <a:ext cx="7981950" cy="647700"/>
          </a:xfrm>
          <a:prstGeom prst="rect">
            <a:avLst/>
          </a:prstGeom>
          <a:noFill/>
          <a:ln w="9525">
            <a:noFill/>
            <a:miter lim="800000"/>
            <a:headEnd/>
            <a:tailEnd/>
          </a:ln>
        </p:spPr>
      </p:pic>
      <p:pic>
        <p:nvPicPr>
          <p:cNvPr id="228360" name="Picture 3"/>
          <p:cNvPicPr>
            <a:picLocks noChangeAspect="1" noChangeArrowheads="1"/>
          </p:cNvPicPr>
          <p:nvPr/>
        </p:nvPicPr>
        <p:blipFill>
          <a:blip r:embed="rId4"/>
          <a:srcRect/>
          <a:stretch>
            <a:fillRect/>
          </a:stretch>
        </p:blipFill>
        <p:spPr bwMode="auto">
          <a:xfrm>
            <a:off x="1995488" y="5638800"/>
            <a:ext cx="5153025" cy="7620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193B8920-C4DF-49D7-A18E-B9602F0106DE}"/>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500" fill="hold"/>
                                        <p:tgtEl>
                                          <p:spTgt spid="228357"/>
                                        </p:tgtEl>
                                        <p:attrNameLst>
                                          <p:attrName>ppt_x</p:attrName>
                                        </p:attrNameLst>
                                      </p:cBhvr>
                                      <p:tavLst>
                                        <p:tav tm="0">
                                          <p:val>
                                            <p:strVal val="#ppt_x"/>
                                          </p:val>
                                        </p:tav>
                                        <p:tav tm="100000">
                                          <p:val>
                                            <p:strVal val="#ppt_x"/>
                                          </p:val>
                                        </p:tav>
                                      </p:tavLst>
                                    </p:anim>
                                    <p:anim calcmode="lin" valueType="num">
                                      <p:cBhvr additive="base">
                                        <p:cTn id="8" dur="500" fill="hold"/>
                                        <p:tgtEl>
                                          <p:spTgt spid="2283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8359"/>
                                        </p:tgtEl>
                                        <p:attrNameLst>
                                          <p:attrName>style.visibility</p:attrName>
                                        </p:attrNameLst>
                                      </p:cBhvr>
                                      <p:to>
                                        <p:strVal val="visible"/>
                                      </p:to>
                                    </p:set>
                                    <p:anim calcmode="lin" valueType="num">
                                      <p:cBhvr additive="base">
                                        <p:cTn id="13" dur="500" fill="hold"/>
                                        <p:tgtEl>
                                          <p:spTgt spid="228359"/>
                                        </p:tgtEl>
                                        <p:attrNameLst>
                                          <p:attrName>ppt_x</p:attrName>
                                        </p:attrNameLst>
                                      </p:cBhvr>
                                      <p:tavLst>
                                        <p:tav tm="0">
                                          <p:val>
                                            <p:strVal val="#ppt_x"/>
                                          </p:val>
                                        </p:tav>
                                        <p:tav tm="100000">
                                          <p:val>
                                            <p:strVal val="#ppt_x"/>
                                          </p:val>
                                        </p:tav>
                                      </p:tavLst>
                                    </p:anim>
                                    <p:anim calcmode="lin" valueType="num">
                                      <p:cBhvr additive="base">
                                        <p:cTn id="14" dur="500" fill="hold"/>
                                        <p:tgtEl>
                                          <p:spTgt spid="2283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8358"/>
                                        </p:tgtEl>
                                        <p:attrNameLst>
                                          <p:attrName>style.visibility</p:attrName>
                                        </p:attrNameLst>
                                      </p:cBhvr>
                                      <p:to>
                                        <p:strVal val="visible"/>
                                      </p:to>
                                    </p:set>
                                    <p:anim calcmode="lin" valueType="num">
                                      <p:cBhvr additive="base">
                                        <p:cTn id="19" dur="500" fill="hold"/>
                                        <p:tgtEl>
                                          <p:spTgt spid="228358"/>
                                        </p:tgtEl>
                                        <p:attrNameLst>
                                          <p:attrName>ppt_x</p:attrName>
                                        </p:attrNameLst>
                                      </p:cBhvr>
                                      <p:tavLst>
                                        <p:tav tm="0">
                                          <p:val>
                                            <p:strVal val="#ppt_x"/>
                                          </p:val>
                                        </p:tav>
                                        <p:tav tm="100000">
                                          <p:val>
                                            <p:strVal val="#ppt_x"/>
                                          </p:val>
                                        </p:tav>
                                      </p:tavLst>
                                    </p:anim>
                                    <p:anim calcmode="lin" valueType="num">
                                      <p:cBhvr additive="base">
                                        <p:cTn id="20"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8360"/>
                                        </p:tgtEl>
                                        <p:attrNameLst>
                                          <p:attrName>style.visibility</p:attrName>
                                        </p:attrNameLst>
                                      </p:cBhvr>
                                      <p:to>
                                        <p:strVal val="visible"/>
                                      </p:to>
                                    </p:set>
                                    <p:anim calcmode="lin" valueType="num">
                                      <p:cBhvr additive="base">
                                        <p:cTn id="25" dur="500" fill="hold"/>
                                        <p:tgtEl>
                                          <p:spTgt spid="228360"/>
                                        </p:tgtEl>
                                        <p:attrNameLst>
                                          <p:attrName>ppt_x</p:attrName>
                                        </p:attrNameLst>
                                      </p:cBhvr>
                                      <p:tavLst>
                                        <p:tav tm="0">
                                          <p:val>
                                            <p:strVal val="#ppt_x"/>
                                          </p:val>
                                        </p:tav>
                                        <p:tav tm="100000">
                                          <p:val>
                                            <p:strVal val="#ppt_x"/>
                                          </p:val>
                                        </p:tav>
                                      </p:tavLst>
                                    </p:anim>
                                    <p:anim calcmode="lin" valueType="num">
                                      <p:cBhvr additive="base">
                                        <p:cTn id="26" dur="500" fill="hold"/>
                                        <p:tgtEl>
                                          <p:spTgt spid="2283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75AD03A3-93CE-4A5F-802A-B86B426D6130}" type="slidenum">
              <a:rPr lang="en-US"/>
              <a:pPr/>
              <a:t>51</a:t>
            </a:fld>
            <a:endParaRPr lang="en-US"/>
          </a:p>
        </p:txBody>
      </p:sp>
      <p:sp>
        <p:nvSpPr>
          <p:cNvPr id="740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p:spPr>
        <p:txBody>
          <a:bodyPr/>
          <a:lstStyle/>
          <a:p>
            <a:endParaRPr lang="en-US"/>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40363" name="Rectangle 11"/>
          <p:cNvSpPr>
            <a:spLocks noChangeArrowheads="1"/>
          </p:cNvSpPr>
          <p:nvPr/>
        </p:nvSpPr>
        <p:spPr bwMode="auto">
          <a:xfrm>
            <a:off x="495300" y="26066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dirty="0">
                <a:latin typeface="Arial" pitchFamily="34" charset="0"/>
              </a:rPr>
              <a:t>The Shannon capacity gives us the upper limit; the Nyquist formula tells us how many signal levels we need.</a:t>
            </a:r>
          </a:p>
        </p:txBody>
      </p:sp>
      <p:grpSp>
        <p:nvGrpSpPr>
          <p:cNvPr id="2"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Footer Placeholder 2">
            <a:extLst>
              <a:ext uri="{FF2B5EF4-FFF2-40B4-BE49-F238E27FC236}">
                <a16:creationId xmlns:a16="http://schemas.microsoft.com/office/drawing/2014/main" id="{4A52A220-9DDC-4377-966B-06453A307CA2}"/>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p:spPr>
        <p:txBody>
          <a:bodyPr/>
          <a:lstStyle/>
          <a:p>
            <a:r>
              <a:rPr lang="en-US" altLang="en-US"/>
              <a:t>3.</a:t>
            </a:r>
            <a:fld id="{A00E8F08-1B57-4D79-ADE9-7B0CB66F7DC2}" type="slidenum">
              <a:rPr lang="en-US" altLang="en-US"/>
              <a:pPr/>
              <a:t>52</a:t>
            </a:fld>
            <a:endParaRPr lang="en-US" altLang="en-US"/>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561873"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Latency or Delay</a:t>
            </a:r>
          </a:p>
        </p:txBody>
      </p:sp>
      <p:sp>
        <p:nvSpPr>
          <p:cNvPr id="90123"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The latency 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p:txBody>
      </p:sp>
      <p:pic>
        <p:nvPicPr>
          <p:cNvPr id="90124" name="Picture 2"/>
          <p:cNvPicPr>
            <a:picLocks noChangeAspect="1" noChangeArrowheads="1"/>
          </p:cNvPicPr>
          <p:nvPr/>
        </p:nvPicPr>
        <p:blipFill>
          <a:blip r:embed="rId3"/>
          <a:srcRect/>
          <a:stretch>
            <a:fillRect/>
          </a:stretch>
        </p:blipFill>
        <p:spPr bwMode="auto">
          <a:xfrm>
            <a:off x="123825" y="4483100"/>
            <a:ext cx="8867775" cy="5461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C88C49B-0D3F-44B3-81C8-B5466BB94BC9}"/>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p:spPr>
        <p:txBody>
          <a:bodyPr/>
          <a:lstStyle/>
          <a:p>
            <a:r>
              <a:rPr lang="en-US" altLang="en-US"/>
              <a:t>3.</a:t>
            </a:r>
            <a:fld id="{A00E8F08-1B57-4D79-ADE9-7B0CB66F7DC2}" type="slidenum">
              <a:rPr lang="en-US" altLang="en-US"/>
              <a:pPr/>
              <a:t>53</a:t>
            </a:fld>
            <a:endParaRPr lang="en-US" altLang="en-US"/>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7653057"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dirty="0"/>
              <a:t>Propagation &amp; Transmission delay</a:t>
            </a:r>
            <a:endParaRPr lang="en-US" sz="3600" i="0" u="sng" dirty="0">
              <a:latin typeface="Times New Roman" pitchFamily="18" charset="0"/>
            </a:endParaRPr>
          </a:p>
        </p:txBody>
      </p:sp>
      <p:sp>
        <p:nvSpPr>
          <p:cNvPr id="90123" name="Rectangle 10"/>
          <p:cNvSpPr>
            <a:spLocks noChangeArrowheads="1"/>
          </p:cNvSpPr>
          <p:nvPr/>
        </p:nvSpPr>
        <p:spPr bwMode="auto">
          <a:xfrm>
            <a:off x="381000" y="1164134"/>
            <a:ext cx="7924800" cy="5262979"/>
          </a:xfrm>
          <a:prstGeom prst="rect">
            <a:avLst/>
          </a:prstGeom>
          <a:solidFill>
            <a:schemeClr val="bg1"/>
          </a:solidFill>
          <a:ln w="9525">
            <a:noFill/>
            <a:miter lim="800000"/>
            <a:headEnd/>
            <a:tailEnd/>
          </a:ln>
        </p:spPr>
        <p:txBody>
          <a:bodyPr wrap="square">
            <a:spAutoFit/>
          </a:bodyPr>
          <a:lstStyle/>
          <a:p>
            <a:pPr algn="just"/>
            <a:r>
              <a:rPr lang="en-US" sz="2800" b="1" u="sng" dirty="0"/>
              <a:t>Propagation speed </a:t>
            </a:r>
            <a:r>
              <a:rPr lang="en-US" sz="2800" dirty="0"/>
              <a:t>- speed at which a bit travels though the medium from source to destination.</a:t>
            </a:r>
          </a:p>
          <a:p>
            <a:pPr algn="just"/>
            <a:r>
              <a:rPr lang="en-US" sz="2800" b="1" u="sng" dirty="0"/>
              <a:t>Transmission speed </a:t>
            </a:r>
            <a:r>
              <a:rPr lang="en-US" sz="2800" dirty="0"/>
              <a:t>- the speed at which all the bits in a message arrive at the destination. (difference in arrival time of first and last bit)</a:t>
            </a:r>
          </a:p>
          <a:p>
            <a:endParaRPr lang="en-US" sz="2800" dirty="0"/>
          </a:p>
          <a:p>
            <a:r>
              <a:rPr lang="en-US" sz="2800" b="1" dirty="0">
                <a:solidFill>
                  <a:srgbClr val="FF0000"/>
                </a:solidFill>
              </a:rPr>
              <a:t>Propagation Delay = Distance/Propagation speed</a:t>
            </a:r>
          </a:p>
          <a:p>
            <a:r>
              <a:rPr lang="en-US" sz="2800" b="1" dirty="0">
                <a:solidFill>
                  <a:srgbClr val="002060"/>
                </a:solidFill>
              </a:rPr>
              <a:t>Transmission Delay = Message size/bandwidth in bps</a:t>
            </a:r>
          </a:p>
          <a:p>
            <a:r>
              <a:rPr lang="en-US" sz="2800" b="1" u="sng" dirty="0"/>
              <a:t>Latency </a:t>
            </a:r>
            <a:r>
              <a:rPr lang="en-US" sz="2800" dirty="0"/>
              <a:t>= </a:t>
            </a:r>
            <a:r>
              <a:rPr lang="en-US" sz="2800" i="1" dirty="0"/>
              <a:t>Propagation delay + Transmission delay + Queuing time + Processing time</a:t>
            </a:r>
          </a:p>
          <a:p>
            <a:pPr algn="just"/>
            <a:endParaRPr lang="en-US" sz="2800" dirty="0"/>
          </a:p>
        </p:txBody>
      </p:sp>
      <p:sp>
        <p:nvSpPr>
          <p:cNvPr id="2" name="Footer Placeholder 1">
            <a:extLst>
              <a:ext uri="{FF2B5EF4-FFF2-40B4-BE49-F238E27FC236}">
                <a16:creationId xmlns:a16="http://schemas.microsoft.com/office/drawing/2014/main" id="{A4CD7ADF-647D-4B97-A36E-920610724AA1}"/>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p:spPr>
        <p:txBody>
          <a:bodyPr/>
          <a:lstStyle/>
          <a:p>
            <a:r>
              <a:rPr lang="en-US" altLang="en-US"/>
              <a:t>3.</a:t>
            </a:r>
            <a:fld id="{FF3A1ACD-458F-45D5-B75A-DC5DDB7E0BDA}" type="slidenum">
              <a:rPr lang="en-US" altLang="en-US"/>
              <a:pPr/>
              <a:t>54</a:t>
            </a:fld>
            <a:endParaRPr lang="en-US" altLang="en-US"/>
          </a:p>
        </p:txBody>
      </p:sp>
      <p:sp>
        <p:nvSpPr>
          <p:cNvPr id="9113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network with bandwidth of 10 Mbps can pass only an average of 12,000 frames per minute with each frame carrying an average of 10,000 bits. What is the throughput of this network?</a:t>
            </a:r>
          </a:p>
        </p:txBody>
      </p:sp>
      <p:grpSp>
        <p:nvGrpSpPr>
          <p:cNvPr id="2" name="Group 23"/>
          <p:cNvGrpSpPr>
            <a:grpSpLocks/>
          </p:cNvGrpSpPr>
          <p:nvPr/>
        </p:nvGrpSpPr>
        <p:grpSpPr bwMode="auto">
          <a:xfrm>
            <a:off x="0" y="0"/>
            <a:ext cx="9144000" cy="609600"/>
            <a:chOff x="0" y="2448"/>
            <a:chExt cx="5760" cy="384"/>
          </a:xfrm>
        </p:grpSpPr>
        <p:sp>
          <p:nvSpPr>
            <p:cNvPr id="9114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20</a:t>
              </a:r>
            </a:p>
          </p:txBody>
        </p:sp>
      </p:grpSp>
      <p:sp>
        <p:nvSpPr>
          <p:cNvPr id="242693"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throughput as</a:t>
            </a:r>
          </a:p>
        </p:txBody>
      </p:sp>
      <p:sp>
        <p:nvSpPr>
          <p:cNvPr id="242694" name="Text Box 20"/>
          <p:cNvSpPr txBox="1">
            <a:spLocks noChangeArrowheads="1"/>
          </p:cNvSpPr>
          <p:nvPr/>
        </p:nvSpPr>
        <p:spPr bwMode="auto">
          <a:xfrm>
            <a:off x="228600" y="49133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throughput is almost one-fifth of the bandwidth in this case.</a:t>
            </a:r>
          </a:p>
        </p:txBody>
      </p:sp>
      <p:pic>
        <p:nvPicPr>
          <p:cNvPr id="242695" name="Picture 2"/>
          <p:cNvPicPr>
            <a:picLocks noChangeAspect="1" noChangeArrowheads="1"/>
          </p:cNvPicPr>
          <p:nvPr/>
        </p:nvPicPr>
        <p:blipFill>
          <a:blip r:embed="rId3"/>
          <a:srcRect/>
          <a:stretch>
            <a:fillRect/>
          </a:stretch>
        </p:blipFill>
        <p:spPr bwMode="auto">
          <a:xfrm>
            <a:off x="1362075" y="4210050"/>
            <a:ext cx="6419850" cy="5905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C16F4B23-F175-4A90-809C-12A8DADD1784}"/>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 calcmode="lin" valueType="num">
                                      <p:cBhvr additive="base">
                                        <p:cTn id="7" dur="500" fill="hold"/>
                                        <p:tgtEl>
                                          <p:spTgt spid="242693"/>
                                        </p:tgtEl>
                                        <p:attrNameLst>
                                          <p:attrName>ppt_x</p:attrName>
                                        </p:attrNameLst>
                                      </p:cBhvr>
                                      <p:tavLst>
                                        <p:tav tm="0">
                                          <p:val>
                                            <p:strVal val="#ppt_x"/>
                                          </p:val>
                                        </p:tav>
                                        <p:tav tm="100000">
                                          <p:val>
                                            <p:strVal val="#ppt_x"/>
                                          </p:val>
                                        </p:tav>
                                      </p:tavLst>
                                    </p:anim>
                                    <p:anim calcmode="lin" valueType="num">
                                      <p:cBhvr additive="base">
                                        <p:cTn id="8"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695"/>
                                        </p:tgtEl>
                                        <p:attrNameLst>
                                          <p:attrName>style.visibility</p:attrName>
                                        </p:attrNameLst>
                                      </p:cBhvr>
                                      <p:to>
                                        <p:strVal val="visible"/>
                                      </p:to>
                                    </p:set>
                                    <p:anim calcmode="lin" valueType="num">
                                      <p:cBhvr additive="base">
                                        <p:cTn id="13" dur="500" fill="hold"/>
                                        <p:tgtEl>
                                          <p:spTgt spid="242695"/>
                                        </p:tgtEl>
                                        <p:attrNameLst>
                                          <p:attrName>ppt_x</p:attrName>
                                        </p:attrNameLst>
                                      </p:cBhvr>
                                      <p:tavLst>
                                        <p:tav tm="0">
                                          <p:val>
                                            <p:strVal val="#ppt_x"/>
                                          </p:val>
                                        </p:tav>
                                        <p:tav tm="100000">
                                          <p:val>
                                            <p:strVal val="#ppt_x"/>
                                          </p:val>
                                        </p:tav>
                                      </p:tavLst>
                                    </p:anim>
                                    <p:anim calcmode="lin" valueType="num">
                                      <p:cBhvr additive="base">
                                        <p:cTn id="14"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ppt_x"/>
                                          </p:val>
                                        </p:tav>
                                        <p:tav tm="100000">
                                          <p:val>
                                            <p:strVal val="#ppt_x"/>
                                          </p:val>
                                        </p:tav>
                                      </p:tavLst>
                                    </p:anim>
                                    <p:anim calcmode="lin" valueType="num">
                                      <p:cBhvr additive="base">
                                        <p:cTn id="20"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42694"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0"/>
          </p:nvPr>
        </p:nvSpPr>
        <p:spPr>
          <a:noFill/>
        </p:spPr>
        <p:txBody>
          <a:bodyPr/>
          <a:lstStyle/>
          <a:p>
            <a:r>
              <a:rPr lang="en-US" altLang="en-US"/>
              <a:t>3.</a:t>
            </a:r>
            <a:fld id="{4FBAD84D-2ACC-48A2-A5F7-6675A3A5EA6D}" type="slidenum">
              <a:rPr lang="en-US" altLang="en-US"/>
              <a:pPr/>
              <a:t>55</a:t>
            </a:fld>
            <a:endParaRPr lang="en-US" altLang="en-US"/>
          </a:p>
        </p:txBody>
      </p:sp>
      <p:sp>
        <p:nvSpPr>
          <p:cNvPr id="92163"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is the propagation time if the distance between the two points is 12,000 km? Assume the propagation speed to be 2.4 × 108 m/s in cable.</a:t>
            </a:r>
          </a:p>
        </p:txBody>
      </p:sp>
      <p:grpSp>
        <p:nvGrpSpPr>
          <p:cNvPr id="2" name="Group 23"/>
          <p:cNvGrpSpPr>
            <a:grpSpLocks/>
          </p:cNvGrpSpPr>
          <p:nvPr/>
        </p:nvGrpSpPr>
        <p:grpSpPr bwMode="auto">
          <a:xfrm>
            <a:off x="0" y="0"/>
            <a:ext cx="9144000" cy="609600"/>
            <a:chOff x="0" y="2448"/>
            <a:chExt cx="5760" cy="384"/>
          </a:xfrm>
        </p:grpSpPr>
        <p:sp>
          <p:nvSpPr>
            <p:cNvPr id="9216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21</a:t>
              </a:r>
            </a:p>
          </p:txBody>
        </p:sp>
      </p:grpSp>
      <p:sp>
        <p:nvSpPr>
          <p:cNvPr id="244741" name="Text Box 20"/>
          <p:cNvSpPr txBox="1">
            <a:spLocks noChangeArrowheads="1"/>
          </p:cNvSpPr>
          <p:nvPr/>
        </p:nvSpPr>
        <p:spPr bwMode="auto">
          <a:xfrm>
            <a:off x="76200" y="26670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time as</a:t>
            </a:r>
          </a:p>
        </p:txBody>
      </p:sp>
      <p:sp>
        <p:nvSpPr>
          <p:cNvPr id="244742" name="Text Box 20"/>
          <p:cNvSpPr txBox="1">
            <a:spLocks noChangeArrowheads="1"/>
          </p:cNvSpPr>
          <p:nvPr/>
        </p:nvSpPr>
        <p:spPr bwMode="auto">
          <a:xfrm>
            <a:off x="228600" y="46355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example shows that a bit can go over the Atlantic Ocean in only 50 ms if there is a direct cable between the source and the destination.</a:t>
            </a:r>
          </a:p>
        </p:txBody>
      </p:sp>
      <p:pic>
        <p:nvPicPr>
          <p:cNvPr id="244743" name="Picture 2"/>
          <p:cNvPicPr>
            <a:picLocks noChangeAspect="1" noChangeArrowheads="1"/>
          </p:cNvPicPr>
          <p:nvPr/>
        </p:nvPicPr>
        <p:blipFill>
          <a:blip r:embed="rId3"/>
          <a:srcRect/>
          <a:stretch>
            <a:fillRect/>
          </a:stretch>
        </p:blipFill>
        <p:spPr bwMode="auto">
          <a:xfrm>
            <a:off x="1042988" y="3886200"/>
            <a:ext cx="7058025" cy="6000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CA64AE0F-6303-46A3-89B8-9B834AF5331A}"/>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anim calcmode="lin" valueType="num">
                                      <p:cBhvr additive="base">
                                        <p:cTn id="7" dur="500" fill="hold"/>
                                        <p:tgtEl>
                                          <p:spTgt spid="244741"/>
                                        </p:tgtEl>
                                        <p:attrNameLst>
                                          <p:attrName>ppt_x</p:attrName>
                                        </p:attrNameLst>
                                      </p:cBhvr>
                                      <p:tavLst>
                                        <p:tav tm="0">
                                          <p:val>
                                            <p:strVal val="#ppt_x"/>
                                          </p:val>
                                        </p:tav>
                                        <p:tav tm="100000">
                                          <p:val>
                                            <p:strVal val="#ppt_x"/>
                                          </p:val>
                                        </p:tav>
                                      </p:tavLst>
                                    </p:anim>
                                    <p:anim calcmode="lin" valueType="num">
                                      <p:cBhvr additive="base">
                                        <p:cTn id="8" dur="500" fill="hold"/>
                                        <p:tgtEl>
                                          <p:spTgt spid="2447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4743"/>
                                        </p:tgtEl>
                                        <p:attrNameLst>
                                          <p:attrName>style.visibility</p:attrName>
                                        </p:attrNameLst>
                                      </p:cBhvr>
                                      <p:to>
                                        <p:strVal val="visible"/>
                                      </p:to>
                                    </p:set>
                                    <p:anim calcmode="lin" valueType="num">
                                      <p:cBhvr additive="base">
                                        <p:cTn id="13" dur="500" fill="hold"/>
                                        <p:tgtEl>
                                          <p:spTgt spid="244743"/>
                                        </p:tgtEl>
                                        <p:attrNameLst>
                                          <p:attrName>ppt_x</p:attrName>
                                        </p:attrNameLst>
                                      </p:cBhvr>
                                      <p:tavLst>
                                        <p:tav tm="0">
                                          <p:val>
                                            <p:strVal val="#ppt_x"/>
                                          </p:val>
                                        </p:tav>
                                        <p:tav tm="100000">
                                          <p:val>
                                            <p:strVal val="#ppt_x"/>
                                          </p:val>
                                        </p:tav>
                                      </p:tavLst>
                                    </p:anim>
                                    <p:anim calcmode="lin" valueType="num">
                                      <p:cBhvr additive="base">
                                        <p:cTn id="14" dur="500" fill="hold"/>
                                        <p:tgtEl>
                                          <p:spTgt spid="2447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4742"/>
                                        </p:tgtEl>
                                        <p:attrNameLst>
                                          <p:attrName>style.visibility</p:attrName>
                                        </p:attrNameLst>
                                      </p:cBhvr>
                                      <p:to>
                                        <p:strVal val="visible"/>
                                      </p:to>
                                    </p:set>
                                    <p:anim calcmode="lin" valueType="num">
                                      <p:cBhvr additive="base">
                                        <p:cTn id="19" dur="500" fill="hold"/>
                                        <p:tgtEl>
                                          <p:spTgt spid="244742"/>
                                        </p:tgtEl>
                                        <p:attrNameLst>
                                          <p:attrName>ppt_x</p:attrName>
                                        </p:attrNameLst>
                                      </p:cBhvr>
                                      <p:tavLst>
                                        <p:tav tm="0">
                                          <p:val>
                                            <p:strVal val="#ppt_x"/>
                                          </p:val>
                                        </p:tav>
                                        <p:tav tm="100000">
                                          <p:val>
                                            <p:strVal val="#ppt_x"/>
                                          </p:val>
                                        </p:tav>
                                      </p:tavLst>
                                    </p:anim>
                                    <p:anim calcmode="lin" valueType="num">
                                      <p:cBhvr additive="base">
                                        <p:cTn id="20"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P spid="24474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0"/>
          </p:nvPr>
        </p:nvSpPr>
        <p:spPr>
          <a:noFill/>
        </p:spPr>
        <p:txBody>
          <a:bodyPr/>
          <a:lstStyle/>
          <a:p>
            <a:r>
              <a:rPr lang="en-US" altLang="en-US"/>
              <a:t>3.</a:t>
            </a:r>
            <a:fld id="{FE72BEAC-BD5A-4C9D-89A8-713C436DD825}" type="slidenum">
              <a:rPr lang="en-US" altLang="en-US"/>
              <a:pPr/>
              <a:t>56</a:t>
            </a:fld>
            <a:endParaRPr lang="en-US" altLang="en-US"/>
          </a:p>
        </p:txBody>
      </p:sp>
      <p:sp>
        <p:nvSpPr>
          <p:cNvPr id="93187"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are the propagation time and the transmission time for a 2.5-KB (kilobyte) message if the bandwidth of the network is 1 Gbps? Assume that the distance between the sender and the receiver is 12,000 km and that light travels at 2.4 × 108 m/s.</a:t>
            </a:r>
          </a:p>
        </p:txBody>
      </p:sp>
      <p:grpSp>
        <p:nvGrpSpPr>
          <p:cNvPr id="2" name="Group 23"/>
          <p:cNvGrpSpPr>
            <a:grpSpLocks/>
          </p:cNvGrpSpPr>
          <p:nvPr/>
        </p:nvGrpSpPr>
        <p:grpSpPr bwMode="auto">
          <a:xfrm>
            <a:off x="0" y="0"/>
            <a:ext cx="9144000" cy="609600"/>
            <a:chOff x="0" y="2448"/>
            <a:chExt cx="5760" cy="384"/>
          </a:xfrm>
        </p:grpSpPr>
        <p:sp>
          <p:nvSpPr>
            <p:cNvPr id="9319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22</a:t>
              </a:r>
            </a:p>
          </p:txBody>
        </p:sp>
      </p:grpSp>
      <p:sp>
        <p:nvSpPr>
          <p:cNvPr id="246789" name="Text Box 20"/>
          <p:cNvSpPr txBox="1">
            <a:spLocks noChangeArrowheads="1"/>
          </p:cNvSpPr>
          <p:nvPr/>
        </p:nvSpPr>
        <p:spPr bwMode="auto">
          <a:xfrm>
            <a:off x="76200" y="28956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and transmission time as</a:t>
            </a:r>
          </a:p>
        </p:txBody>
      </p:sp>
      <p:sp>
        <p:nvSpPr>
          <p:cNvPr id="246790" name="Text Box 20"/>
          <p:cNvSpPr txBox="1">
            <a:spLocks noChangeArrowheads="1"/>
          </p:cNvSpPr>
          <p:nvPr/>
        </p:nvSpPr>
        <p:spPr bwMode="auto">
          <a:xfrm>
            <a:off x="76200" y="48641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Note that in this case, because the message is short and the bandwidth is high, the dominant factor is the propagation time, not the transmission time. </a:t>
            </a:r>
          </a:p>
        </p:txBody>
      </p:sp>
      <p:pic>
        <p:nvPicPr>
          <p:cNvPr id="246791" name="Picture 3"/>
          <p:cNvPicPr>
            <a:picLocks noChangeAspect="1" noChangeArrowheads="1"/>
          </p:cNvPicPr>
          <p:nvPr/>
        </p:nvPicPr>
        <p:blipFill>
          <a:blip r:embed="rId3"/>
          <a:srcRect/>
          <a:stretch>
            <a:fillRect/>
          </a:stretch>
        </p:blipFill>
        <p:spPr bwMode="auto">
          <a:xfrm>
            <a:off x="1119188" y="3886200"/>
            <a:ext cx="6905625" cy="9810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E1208C7D-1542-4247-9779-7883602850CF}"/>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 calcmode="lin" valueType="num">
                                      <p:cBhvr additive="base">
                                        <p:cTn id="7" dur="500" fill="hold"/>
                                        <p:tgtEl>
                                          <p:spTgt spid="246789"/>
                                        </p:tgtEl>
                                        <p:attrNameLst>
                                          <p:attrName>ppt_x</p:attrName>
                                        </p:attrNameLst>
                                      </p:cBhvr>
                                      <p:tavLst>
                                        <p:tav tm="0">
                                          <p:val>
                                            <p:strVal val="#ppt_x"/>
                                          </p:val>
                                        </p:tav>
                                        <p:tav tm="100000">
                                          <p:val>
                                            <p:strVal val="#ppt_x"/>
                                          </p:val>
                                        </p:tav>
                                      </p:tavLst>
                                    </p:anim>
                                    <p:anim calcmode="lin" valueType="num">
                                      <p:cBhvr additive="base">
                                        <p:cTn id="8" dur="500" fill="hold"/>
                                        <p:tgtEl>
                                          <p:spTgt spid="2467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6791"/>
                                        </p:tgtEl>
                                        <p:attrNameLst>
                                          <p:attrName>style.visibility</p:attrName>
                                        </p:attrNameLst>
                                      </p:cBhvr>
                                      <p:to>
                                        <p:strVal val="visible"/>
                                      </p:to>
                                    </p:set>
                                    <p:anim calcmode="lin" valueType="num">
                                      <p:cBhvr additive="base">
                                        <p:cTn id="13" dur="500" fill="hold"/>
                                        <p:tgtEl>
                                          <p:spTgt spid="246791"/>
                                        </p:tgtEl>
                                        <p:attrNameLst>
                                          <p:attrName>ppt_x</p:attrName>
                                        </p:attrNameLst>
                                      </p:cBhvr>
                                      <p:tavLst>
                                        <p:tav tm="0">
                                          <p:val>
                                            <p:strVal val="#ppt_x"/>
                                          </p:val>
                                        </p:tav>
                                        <p:tav tm="100000">
                                          <p:val>
                                            <p:strVal val="#ppt_x"/>
                                          </p:val>
                                        </p:tav>
                                      </p:tavLst>
                                    </p:anim>
                                    <p:anim calcmode="lin" valueType="num">
                                      <p:cBhvr additive="base">
                                        <p:cTn id="14" dur="500" fill="hold"/>
                                        <p:tgtEl>
                                          <p:spTgt spid="2467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790"/>
                                        </p:tgtEl>
                                        <p:attrNameLst>
                                          <p:attrName>style.visibility</p:attrName>
                                        </p:attrNameLst>
                                      </p:cBhvr>
                                      <p:to>
                                        <p:strVal val="visible"/>
                                      </p:to>
                                    </p:set>
                                    <p:anim calcmode="lin" valueType="num">
                                      <p:cBhvr additive="base">
                                        <p:cTn id="19" dur="500" fill="hold"/>
                                        <p:tgtEl>
                                          <p:spTgt spid="246790"/>
                                        </p:tgtEl>
                                        <p:attrNameLst>
                                          <p:attrName>ppt_x</p:attrName>
                                        </p:attrNameLst>
                                      </p:cBhvr>
                                      <p:tavLst>
                                        <p:tav tm="0">
                                          <p:val>
                                            <p:strVal val="#ppt_x"/>
                                          </p:val>
                                        </p:tav>
                                        <p:tav tm="100000">
                                          <p:val>
                                            <p:strVal val="#ppt_x"/>
                                          </p:val>
                                        </p:tav>
                                      </p:tavLst>
                                    </p:anim>
                                    <p:anim calcmode="lin" valueType="num">
                                      <p:cBhvr additive="base">
                                        <p:cTn id="20" dur="500" fill="hold"/>
                                        <p:tgtEl>
                                          <p:spTgt spid="246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p:bldP spid="24679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0"/>
          </p:nvPr>
        </p:nvSpPr>
        <p:spPr>
          <a:noFill/>
        </p:spPr>
        <p:txBody>
          <a:bodyPr/>
          <a:lstStyle/>
          <a:p>
            <a:r>
              <a:rPr lang="en-US" altLang="en-US"/>
              <a:t>3.</a:t>
            </a:r>
            <a:fld id="{4F942972-8DB5-47C9-8063-F5BD0BBD6897}" type="slidenum">
              <a:rPr lang="en-US" altLang="en-US"/>
              <a:pPr/>
              <a:t>57</a:t>
            </a:fld>
            <a:endParaRPr lang="en-US" altLang="en-US"/>
          </a:p>
        </p:txBody>
      </p:sp>
      <p:sp>
        <p:nvSpPr>
          <p:cNvPr id="94211"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are the propagation time and the transmission time for a 5-MB (megabyte) message (an image) if the bandwidth of the network is 1 Mbps? Assume that the distance between the sender and the receiver is 12,000 km and that light travels at 2.4 × 108 m/s.</a:t>
            </a:r>
          </a:p>
        </p:txBody>
      </p:sp>
      <p:grpSp>
        <p:nvGrpSpPr>
          <p:cNvPr id="2" name="Group 23"/>
          <p:cNvGrpSpPr>
            <a:grpSpLocks/>
          </p:cNvGrpSpPr>
          <p:nvPr/>
        </p:nvGrpSpPr>
        <p:grpSpPr bwMode="auto">
          <a:xfrm>
            <a:off x="0" y="0"/>
            <a:ext cx="9144000" cy="609600"/>
            <a:chOff x="0" y="2448"/>
            <a:chExt cx="5760" cy="384"/>
          </a:xfrm>
        </p:grpSpPr>
        <p:sp>
          <p:nvSpPr>
            <p:cNvPr id="9421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p:spPr>
          <p:txBody>
            <a:bodyPr wrap="none">
              <a:spAutoFit/>
            </a:bodyPr>
            <a:lstStyle/>
            <a:p>
              <a:pPr eaLnBrk="0" hangingPunct="0">
                <a:defRPr/>
              </a:pPr>
              <a:r>
                <a:rPr lang="en-US" b="1" dirty="0">
                  <a:latin typeface="+mj-lt"/>
                  <a:ea typeface="Adobe Gothic Std B" pitchFamily="34" charset="-128"/>
                </a:rPr>
                <a:t>Example 23</a:t>
              </a:r>
            </a:p>
          </p:txBody>
        </p:sp>
      </p:grpSp>
      <p:sp>
        <p:nvSpPr>
          <p:cNvPr id="248837" name="Text Box 20"/>
          <p:cNvSpPr txBox="1">
            <a:spLocks noChangeArrowheads="1"/>
          </p:cNvSpPr>
          <p:nvPr/>
        </p:nvSpPr>
        <p:spPr bwMode="auto">
          <a:xfrm>
            <a:off x="76200" y="30480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and transmission times as</a:t>
            </a:r>
          </a:p>
        </p:txBody>
      </p:sp>
      <p:sp>
        <p:nvSpPr>
          <p:cNvPr id="248838" name="Text Box 20"/>
          <p:cNvSpPr txBox="1">
            <a:spLocks noChangeArrowheads="1"/>
          </p:cNvSpPr>
          <p:nvPr/>
        </p:nvSpPr>
        <p:spPr bwMode="auto">
          <a:xfrm>
            <a:off x="228600" y="5334000"/>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calculate the propagation and transmission times as</a:t>
            </a:r>
          </a:p>
        </p:txBody>
      </p:sp>
      <p:pic>
        <p:nvPicPr>
          <p:cNvPr id="248839" name="Picture 3"/>
          <p:cNvPicPr>
            <a:picLocks noChangeAspect="1" noChangeArrowheads="1"/>
          </p:cNvPicPr>
          <p:nvPr/>
        </p:nvPicPr>
        <p:blipFill>
          <a:blip r:embed="rId3"/>
          <a:srcRect/>
          <a:stretch>
            <a:fillRect/>
          </a:stretch>
        </p:blipFill>
        <p:spPr bwMode="auto">
          <a:xfrm>
            <a:off x="1090613" y="4162425"/>
            <a:ext cx="6962775" cy="10953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5D11EC47-DDB0-4353-BCCD-07E6AA5EE131}"/>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ppt_x"/>
                                          </p:val>
                                        </p:tav>
                                        <p:tav tm="100000">
                                          <p:val>
                                            <p:strVal val="#ppt_x"/>
                                          </p:val>
                                        </p:tav>
                                      </p:tavLst>
                                    </p:anim>
                                    <p:anim calcmode="lin" valueType="num">
                                      <p:cBhvr additive="base">
                                        <p:cTn id="8"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8839"/>
                                        </p:tgtEl>
                                        <p:attrNameLst>
                                          <p:attrName>style.visibility</p:attrName>
                                        </p:attrNameLst>
                                      </p:cBhvr>
                                      <p:to>
                                        <p:strVal val="visible"/>
                                      </p:to>
                                    </p:set>
                                    <p:anim calcmode="lin" valueType="num">
                                      <p:cBhvr additive="base">
                                        <p:cTn id="13" dur="500" fill="hold"/>
                                        <p:tgtEl>
                                          <p:spTgt spid="248839"/>
                                        </p:tgtEl>
                                        <p:attrNameLst>
                                          <p:attrName>ppt_x</p:attrName>
                                        </p:attrNameLst>
                                      </p:cBhvr>
                                      <p:tavLst>
                                        <p:tav tm="0">
                                          <p:val>
                                            <p:strVal val="#ppt_x"/>
                                          </p:val>
                                        </p:tav>
                                        <p:tav tm="100000">
                                          <p:val>
                                            <p:strVal val="#ppt_x"/>
                                          </p:val>
                                        </p:tav>
                                      </p:tavLst>
                                    </p:anim>
                                    <p:anim calcmode="lin" valueType="num">
                                      <p:cBhvr additive="base">
                                        <p:cTn id="14" dur="500" fill="hold"/>
                                        <p:tgtEl>
                                          <p:spTgt spid="24883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8"/>
                                        </p:tgtEl>
                                        <p:attrNameLst>
                                          <p:attrName>style.visibility</p:attrName>
                                        </p:attrNameLst>
                                      </p:cBhvr>
                                      <p:to>
                                        <p:strVal val="visible"/>
                                      </p:to>
                                    </p:set>
                                    <p:anim calcmode="lin" valueType="num">
                                      <p:cBhvr additive="base">
                                        <p:cTn id="19" dur="500" fill="hold"/>
                                        <p:tgtEl>
                                          <p:spTgt spid="248838"/>
                                        </p:tgtEl>
                                        <p:attrNameLst>
                                          <p:attrName>ppt_x</p:attrName>
                                        </p:attrNameLst>
                                      </p:cBhvr>
                                      <p:tavLst>
                                        <p:tav tm="0">
                                          <p:val>
                                            <p:strVal val="#ppt_x"/>
                                          </p:val>
                                        </p:tav>
                                        <p:tav tm="100000">
                                          <p:val>
                                            <p:strVal val="#ppt_x"/>
                                          </p:val>
                                        </p:tav>
                                      </p:tavLst>
                                    </p:anim>
                                    <p:anim calcmode="lin" valueType="num">
                                      <p:cBhvr additive="base">
                                        <p:cTn id="20"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p:spPr>
        <p:txBody>
          <a:bodyPr/>
          <a:lstStyle/>
          <a:p>
            <a:r>
              <a:rPr lang="en-US" altLang="en-US"/>
              <a:t>3.</a:t>
            </a:r>
            <a:fld id="{5886338F-64E4-430C-B1C4-D9BFB1EDEFE9}" type="slidenum">
              <a:rPr lang="en-US" altLang="en-US"/>
              <a:pPr/>
              <a:t>58</a:t>
            </a:fld>
            <a:endParaRPr lang="en-US" altLang="en-US"/>
          </a:p>
        </p:txBody>
      </p:sp>
      <p:sp>
        <p:nvSpPr>
          <p:cNvPr id="860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Bandwidth</a:t>
            </a:r>
          </a:p>
        </p:txBody>
      </p:sp>
      <p:sp>
        <p:nvSpPr>
          <p:cNvPr id="86027" name="Rectangle 10"/>
          <p:cNvSpPr>
            <a:spLocks noChangeArrowheads="1"/>
          </p:cNvSpPr>
          <p:nvPr/>
        </p:nvSpPr>
        <p:spPr bwMode="auto">
          <a:xfrm>
            <a:off x="381000" y="1293813"/>
            <a:ext cx="7924800" cy="22463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One characteristic that measures network performance is bandwidth. However, the term can be used in two different contexts with two different measuring values: bandwidth in hertz and bandwidth in bits per second..</a:t>
            </a:r>
          </a:p>
        </p:txBody>
      </p:sp>
      <p:sp>
        <p:nvSpPr>
          <p:cNvPr id="2" name="Footer Placeholder 1">
            <a:extLst>
              <a:ext uri="{FF2B5EF4-FFF2-40B4-BE49-F238E27FC236}">
                <a16:creationId xmlns:a16="http://schemas.microsoft.com/office/drawing/2014/main" id="{68574DA4-6541-4726-A5D4-D20E6CEDC0E6}"/>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p:spPr>
        <p:txBody>
          <a:bodyPr/>
          <a:lstStyle/>
          <a:p>
            <a:r>
              <a:rPr lang="en-US" altLang="en-US"/>
              <a:t>3.</a:t>
            </a:r>
            <a:fld id="{5886338F-64E4-430C-B1C4-D9BFB1EDEFE9}" type="slidenum">
              <a:rPr lang="en-US" altLang="en-US"/>
              <a:pPr/>
              <a:t>59</a:t>
            </a:fld>
            <a:endParaRPr lang="en-US" altLang="en-US"/>
          </a:p>
        </p:txBody>
      </p:sp>
      <p:sp>
        <p:nvSpPr>
          <p:cNvPr id="860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Bandwidth</a:t>
            </a:r>
          </a:p>
        </p:txBody>
      </p:sp>
      <p:sp>
        <p:nvSpPr>
          <p:cNvPr id="86027" name="Rectangle 10"/>
          <p:cNvSpPr>
            <a:spLocks noChangeArrowheads="1"/>
          </p:cNvSpPr>
          <p:nvPr/>
        </p:nvSpPr>
        <p:spPr bwMode="auto">
          <a:xfrm>
            <a:off x="381000" y="1293813"/>
            <a:ext cx="7924800" cy="4585871"/>
          </a:xfrm>
          <a:prstGeom prst="rect">
            <a:avLst/>
          </a:prstGeom>
          <a:solidFill>
            <a:schemeClr val="bg1"/>
          </a:solidFill>
          <a:ln w="9525">
            <a:noFill/>
            <a:miter lim="800000"/>
            <a:headEnd/>
            <a:tailEnd/>
          </a:ln>
        </p:spPr>
        <p:txBody>
          <a:bodyPr wrap="square">
            <a:spAutoFit/>
          </a:bodyPr>
          <a:lstStyle/>
          <a:p>
            <a:pPr algn="ctr"/>
            <a:r>
              <a:rPr lang="en-US" sz="3200" u="sng" dirty="0">
                <a:solidFill>
                  <a:schemeClr val="folHlink"/>
                </a:solidFill>
                <a:latin typeface="Arial" pitchFamily="34" charset="0"/>
              </a:rPr>
              <a:t>In networking, we use the term bandwidth in two contexts.</a:t>
            </a:r>
          </a:p>
          <a:p>
            <a:pPr algn="ctr"/>
            <a:endParaRPr lang="en-US" sz="3200" dirty="0">
              <a:solidFill>
                <a:schemeClr val="folHlink"/>
              </a:solidFill>
              <a:latin typeface="Arial" pitchFamily="34" charset="0"/>
            </a:endParaRPr>
          </a:p>
          <a:p>
            <a:pPr algn="just">
              <a:buFont typeface="Wingdings" pitchFamily="2" charset="2"/>
              <a:buChar char="§"/>
            </a:pPr>
            <a:r>
              <a:rPr lang="en-US" sz="2800" dirty="0">
                <a:latin typeface="Arial" pitchFamily="34" charset="0"/>
              </a:rPr>
              <a:t> The first, </a:t>
            </a:r>
            <a:r>
              <a:rPr lang="en-US" sz="2800" b="1" u="sng" dirty="0">
                <a:latin typeface="Arial" pitchFamily="34" charset="0"/>
              </a:rPr>
              <a:t>bandwidth in her</a:t>
            </a:r>
            <a:r>
              <a:rPr lang="en-US" sz="2800" dirty="0">
                <a:latin typeface="Arial" pitchFamily="34" charset="0"/>
              </a:rPr>
              <a:t>tz, refers to the range of frequencies in a composite signal or the range of frequencies that a channel can pass.</a:t>
            </a:r>
          </a:p>
          <a:p>
            <a:pPr algn="just">
              <a:buFont typeface="Wingdings" pitchFamily="2" charset="2"/>
              <a:buChar char="§"/>
            </a:pPr>
            <a:endParaRPr lang="en-US" sz="2800" dirty="0">
              <a:latin typeface="Arial" pitchFamily="34" charset="0"/>
            </a:endParaRPr>
          </a:p>
          <a:p>
            <a:pPr algn="just">
              <a:buFont typeface="Wingdings" pitchFamily="2" charset="2"/>
              <a:buChar char="§"/>
            </a:pPr>
            <a:r>
              <a:rPr lang="en-US" sz="2800" dirty="0">
                <a:latin typeface="Arial" pitchFamily="34" charset="0"/>
              </a:rPr>
              <a:t> The second, </a:t>
            </a:r>
            <a:r>
              <a:rPr lang="en-US" sz="2800" b="1" u="sng" dirty="0">
                <a:latin typeface="Arial" pitchFamily="34" charset="0"/>
              </a:rPr>
              <a:t>bandwidth in bits per second</a:t>
            </a:r>
            <a:r>
              <a:rPr lang="en-US" sz="2800" dirty="0">
                <a:latin typeface="Arial" pitchFamily="34" charset="0"/>
              </a:rPr>
              <a:t>, refers to the speed of bit transmission in a channel or link. Often referred to as Capacity. </a:t>
            </a:r>
          </a:p>
        </p:txBody>
      </p:sp>
      <p:sp>
        <p:nvSpPr>
          <p:cNvPr id="2" name="Footer Placeholder 1">
            <a:extLst>
              <a:ext uri="{FF2B5EF4-FFF2-40B4-BE49-F238E27FC236}">
                <a16:creationId xmlns:a16="http://schemas.microsoft.com/office/drawing/2014/main" id="{B085BC03-309D-4260-8F95-92B456622C51}"/>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3"/>
          <p:cNvSpPr>
            <a:spLocks noGrp="1" noChangeArrowheads="1"/>
          </p:cNvSpPr>
          <p:nvPr>
            <p:ph type="sldNum" sz="quarter" idx="10"/>
          </p:nvPr>
        </p:nvSpPr>
        <p:spPr>
          <a:noFill/>
        </p:spPr>
        <p:txBody>
          <a:bodyPr/>
          <a:lstStyle/>
          <a:p>
            <a:r>
              <a:rPr lang="en-US" altLang="en-US"/>
              <a:t>3.</a:t>
            </a:r>
            <a:fld id="{B5DD46A2-9157-4C48-90C1-B9E2A1733E50}" type="slidenum">
              <a:rPr lang="en-US" altLang="en-US"/>
              <a:pPr/>
              <a:t>6</a:t>
            </a:fld>
            <a:endParaRPr lang="en-US" altLang="en-US"/>
          </a:p>
        </p:txBody>
      </p:sp>
      <p:sp>
        <p:nvSpPr>
          <p:cNvPr id="81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237331"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Periodic and Nonperiodic</a:t>
            </a:r>
          </a:p>
        </p:txBody>
      </p:sp>
      <p:sp>
        <p:nvSpPr>
          <p:cNvPr id="8203" name="Rectangle 10"/>
          <p:cNvSpPr>
            <a:spLocks noChangeArrowheads="1"/>
          </p:cNvSpPr>
          <p:nvPr/>
        </p:nvSpPr>
        <p:spPr bwMode="auto">
          <a:xfrm>
            <a:off x="381000" y="990600"/>
            <a:ext cx="7924800" cy="4401205"/>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A </a:t>
            </a:r>
            <a:r>
              <a:rPr lang="en-US" altLang="en-US" sz="2800" b="1" dirty="0">
                <a:latin typeface="Times New Roman" pitchFamily="18" charset="0"/>
              </a:rPr>
              <a:t>periodic signal </a:t>
            </a:r>
            <a:r>
              <a:rPr lang="en-US" altLang="en-US" sz="2800" dirty="0">
                <a:latin typeface="Times New Roman" pitchFamily="18" charset="0"/>
              </a:rPr>
              <a:t>completes a pattern within a measurable time frame, called a period, and repeats that pattern over subsequent identical periods. The completion of one full pattern is called a cycle. </a:t>
            </a:r>
          </a:p>
          <a:p>
            <a:pPr algn="just" eaLnBrk="0" hangingPunct="0"/>
            <a:r>
              <a:rPr lang="en-US" altLang="en-US" sz="2800" dirty="0">
                <a:latin typeface="Times New Roman" pitchFamily="18" charset="0"/>
              </a:rPr>
              <a:t>A </a:t>
            </a:r>
            <a:r>
              <a:rPr lang="en-US" altLang="en-US" sz="2800" b="1" dirty="0">
                <a:latin typeface="Times New Roman" pitchFamily="18" charset="0"/>
              </a:rPr>
              <a:t>non periodic signal </a:t>
            </a:r>
            <a:r>
              <a:rPr lang="en-US" altLang="en-US" sz="2800" dirty="0">
                <a:latin typeface="Times New Roman" pitchFamily="18" charset="0"/>
              </a:rPr>
              <a:t>changes without exhibiting a pattern or cycle that repeats over time. Both analog and digital signals.</a:t>
            </a:r>
          </a:p>
          <a:p>
            <a:pPr algn="just" eaLnBrk="0" hangingPunct="0"/>
            <a:r>
              <a:rPr lang="en-US" altLang="en-US" sz="2800" dirty="0">
                <a:latin typeface="Times New Roman" pitchFamily="18" charset="0"/>
              </a:rPr>
              <a:t>The sine wave is the most fundamental form of a periodic analog signal.</a:t>
            </a:r>
          </a:p>
          <a:p>
            <a:pPr algn="just" eaLnBrk="0" hangingPunct="0"/>
            <a:endParaRPr lang="en-US" altLang="en-US" sz="2800" dirty="0">
              <a:latin typeface="Times New Roman" pitchFamily="18" charset="0"/>
            </a:endParaRPr>
          </a:p>
        </p:txBody>
      </p:sp>
      <p:sp>
        <p:nvSpPr>
          <p:cNvPr id="2" name="Footer Placeholder 1">
            <a:extLst>
              <a:ext uri="{FF2B5EF4-FFF2-40B4-BE49-F238E27FC236}">
                <a16:creationId xmlns:a16="http://schemas.microsoft.com/office/drawing/2014/main" id="{30477F02-2D6F-471C-A1DB-27C73DC03C6E}"/>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10"/>
          </p:nvPr>
        </p:nvSpPr>
        <p:spPr>
          <a:noFill/>
        </p:spPr>
        <p:txBody>
          <a:bodyPr/>
          <a:lstStyle/>
          <a:p>
            <a:r>
              <a:rPr lang="en-US" altLang="en-US"/>
              <a:t>3.</a:t>
            </a:r>
            <a:fld id="{8392981D-F09A-4A1F-89FC-C228DE72489C}" type="slidenum">
              <a:rPr lang="en-US" altLang="en-US"/>
              <a:pPr/>
              <a:t>60</a:t>
            </a:fld>
            <a:endParaRPr lang="en-US" altLang="en-US"/>
          </a:p>
        </p:txBody>
      </p:sp>
      <p:sp>
        <p:nvSpPr>
          <p:cNvPr id="890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587247"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Throughput</a:t>
            </a:r>
          </a:p>
        </p:txBody>
      </p:sp>
      <p:sp>
        <p:nvSpPr>
          <p:cNvPr id="89099" name="Rectangle 10"/>
          <p:cNvSpPr>
            <a:spLocks noChangeArrowheads="1"/>
          </p:cNvSpPr>
          <p:nvPr/>
        </p:nvSpPr>
        <p:spPr bwMode="auto">
          <a:xfrm>
            <a:off x="381000" y="1293813"/>
            <a:ext cx="7924800" cy="3108325"/>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The throughput is a measure of how fast we can actually send data through a network. Although, at first glance, bandwidth in bits per second and throughput seem the same, they are different. A link may have a bandwidth of B bps, but we can only send T bps through this link with T always less than B. </a:t>
            </a:r>
          </a:p>
        </p:txBody>
      </p:sp>
      <p:sp>
        <p:nvSpPr>
          <p:cNvPr id="2" name="Footer Placeholder 1">
            <a:extLst>
              <a:ext uri="{FF2B5EF4-FFF2-40B4-BE49-F238E27FC236}">
                <a16:creationId xmlns:a16="http://schemas.microsoft.com/office/drawing/2014/main" id="{2D1FD8AB-67FF-4780-8ED2-CAE55F72EA86}"/>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0"/>
          </p:nvPr>
        </p:nvSpPr>
        <p:spPr>
          <a:noFill/>
        </p:spPr>
        <p:txBody>
          <a:bodyPr/>
          <a:lstStyle/>
          <a:p>
            <a:r>
              <a:rPr lang="en-US" altLang="en-US"/>
              <a:t>3.</a:t>
            </a:r>
            <a:fld id="{24B642E6-5536-4E8E-B1D2-3B3B7958BB30}" type="slidenum">
              <a:rPr lang="en-US" altLang="en-US"/>
              <a:pPr/>
              <a:t>61</a:t>
            </a:fld>
            <a:endParaRPr lang="en-US" altLang="en-US"/>
          </a:p>
        </p:txBody>
      </p:sp>
      <p:sp>
        <p:nvSpPr>
          <p:cNvPr id="952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344412" cy="646331"/>
          </a:xfrm>
          <a:prstGeom prst="rect">
            <a:avLst/>
          </a:prstGeom>
          <a:noFill/>
          <a:ln>
            <a:noFill/>
          </a:ln>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a:latin typeface="Times New Roman" pitchFamily="18" charset="0"/>
              </a:rPr>
              <a:t>Bandwidth-Delay Product</a:t>
            </a:r>
          </a:p>
        </p:txBody>
      </p:sp>
      <p:sp>
        <p:nvSpPr>
          <p:cNvPr id="95243"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Bandwidth and delay are two performance metrics of a link. However, as we will see in this chapter and future chapters, what is very important in data communications is the product of the two, the bandwidth-delay product. Let us elaborate on this issue, using two hypothetical cases as examples.</a:t>
            </a:r>
          </a:p>
        </p:txBody>
      </p:sp>
      <p:sp>
        <p:nvSpPr>
          <p:cNvPr id="2" name="Footer Placeholder 1">
            <a:extLst>
              <a:ext uri="{FF2B5EF4-FFF2-40B4-BE49-F238E27FC236}">
                <a16:creationId xmlns:a16="http://schemas.microsoft.com/office/drawing/2014/main" id="{4B157067-9557-475A-877C-4B80A035AC1D}"/>
              </a:ext>
            </a:extLst>
          </p:cNvPr>
          <p:cNvSpPr>
            <a:spLocks noGrp="1"/>
          </p:cNvSpPr>
          <p:nvPr>
            <p:ph type="ftr" sz="quarter" idx="11"/>
          </p:nvPr>
        </p:nvSpPr>
        <p:spPr/>
        <p:txBody>
          <a:bodyPr/>
          <a:lstStyle/>
          <a:p>
            <a:r>
              <a:rPr lang="en-US"/>
              <a:t>Lecture Presented by: Shabir Ali</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3"/>
          <p:cNvSpPr>
            <a:spLocks noGrp="1" noChangeArrowheads="1"/>
          </p:cNvSpPr>
          <p:nvPr>
            <p:ph type="sldNum" sz="quarter" idx="10"/>
          </p:nvPr>
        </p:nvSpPr>
        <p:spPr>
          <a:noFill/>
        </p:spPr>
        <p:txBody>
          <a:bodyPr/>
          <a:lstStyle/>
          <a:p>
            <a:r>
              <a:rPr lang="en-US" altLang="en-US"/>
              <a:t>3.</a:t>
            </a:r>
            <a:fld id="{09C8E63F-610A-4FA5-AEDE-DF19B40FADF1}" type="slidenum">
              <a:rPr lang="en-US" altLang="en-US"/>
              <a:pPr/>
              <a:t>62</a:t>
            </a:fld>
            <a:endParaRPr lang="en-US" altLang="en-US"/>
          </a:p>
        </p:txBody>
      </p:sp>
      <p:sp>
        <p:nvSpPr>
          <p:cNvPr id="9933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Concept of bandwidth-delay product</a:t>
            </a:r>
          </a:p>
        </p:txBody>
      </p:sp>
      <p:pic>
        <p:nvPicPr>
          <p:cNvPr id="5122" name="Picture 2"/>
          <p:cNvPicPr>
            <a:picLocks noChangeAspect="1" noChangeArrowheads="1"/>
          </p:cNvPicPr>
          <p:nvPr/>
        </p:nvPicPr>
        <p:blipFill>
          <a:blip r:embed="rId3"/>
          <a:srcRect/>
          <a:stretch>
            <a:fillRect/>
          </a:stretch>
        </p:blipFill>
        <p:spPr bwMode="auto">
          <a:xfrm>
            <a:off x="3595688" y="3187700"/>
            <a:ext cx="4252912" cy="546100"/>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1066800" y="3143250"/>
            <a:ext cx="2274888" cy="635000"/>
          </a:xfrm>
          <a:prstGeom prst="rect">
            <a:avLst/>
          </a:prstGeom>
          <a:noFill/>
          <a:ln w="9525">
            <a:noFill/>
            <a:miter lim="800000"/>
            <a:headEnd/>
            <a:tailEnd/>
          </a:ln>
        </p:spPr>
      </p:pic>
      <p:pic>
        <p:nvPicPr>
          <p:cNvPr id="5124" name="Picture 4"/>
          <p:cNvPicPr>
            <a:picLocks noChangeAspect="1" noChangeArrowheads="1"/>
          </p:cNvPicPr>
          <p:nvPr/>
        </p:nvPicPr>
        <p:blipFill>
          <a:blip r:embed="rId5"/>
          <a:srcRect/>
          <a:stretch>
            <a:fillRect/>
          </a:stretch>
        </p:blipFill>
        <p:spPr bwMode="auto">
          <a:xfrm>
            <a:off x="3810000" y="2438400"/>
            <a:ext cx="3914775" cy="457200"/>
          </a:xfrm>
          <a:prstGeom prst="rect">
            <a:avLst/>
          </a:prstGeom>
          <a:noFill/>
          <a:ln w="9525">
            <a:noFill/>
            <a:miter lim="800000"/>
            <a:headEnd/>
            <a:tailEnd/>
          </a:ln>
        </p:spPr>
      </p:pic>
      <p:pic>
        <p:nvPicPr>
          <p:cNvPr id="5125" name="Picture 5"/>
          <p:cNvPicPr>
            <a:picLocks noChangeAspect="1" noChangeArrowheads="1"/>
          </p:cNvPicPr>
          <p:nvPr/>
        </p:nvPicPr>
        <p:blipFill>
          <a:blip r:embed="rId6"/>
          <a:srcRect/>
          <a:stretch>
            <a:fillRect/>
          </a:stretch>
        </p:blipFill>
        <p:spPr bwMode="auto">
          <a:xfrm>
            <a:off x="3751263" y="4054475"/>
            <a:ext cx="3943350" cy="37306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00962ED-124F-4714-904A-1F1E13B8D62F}"/>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000"/>
                                        <p:tgtEl>
                                          <p:spTgt spid="5123"/>
                                        </p:tgtEl>
                                      </p:cBhvr>
                                    </p:animEffect>
                                    <p:anim calcmode="lin" valueType="num">
                                      <p:cBhvr>
                                        <p:cTn id="13" dur="2000" fill="hold"/>
                                        <p:tgtEl>
                                          <p:spTgt spid="5123"/>
                                        </p:tgtEl>
                                        <p:attrNameLst>
                                          <p:attrName>ppt_w</p:attrName>
                                        </p:attrNameLst>
                                      </p:cBhvr>
                                      <p:tavLst>
                                        <p:tav tm="0" fmla="#ppt_w*sin(2.5*pi*$)">
                                          <p:val>
                                            <p:fltVal val="0"/>
                                          </p:val>
                                        </p:tav>
                                        <p:tav tm="100000">
                                          <p:val>
                                            <p:fltVal val="1"/>
                                          </p:val>
                                        </p:tav>
                                      </p:tavLst>
                                    </p:anim>
                                    <p:anim calcmode="lin" valueType="num">
                                      <p:cBhvr>
                                        <p:cTn id="14" dur="2000" fill="hold"/>
                                        <p:tgtEl>
                                          <p:spTgt spid="512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5"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fade">
                                      <p:cBhvr>
                                        <p:cTn id="19" dur="2000"/>
                                        <p:tgtEl>
                                          <p:spTgt spid="5124"/>
                                        </p:tgtEl>
                                      </p:cBhvr>
                                    </p:animEffect>
                                    <p:anim calcmode="lin" valueType="num">
                                      <p:cBhvr>
                                        <p:cTn id="20" dur="2000" fill="hold"/>
                                        <p:tgtEl>
                                          <p:spTgt spid="5124"/>
                                        </p:tgtEl>
                                        <p:attrNameLst>
                                          <p:attrName>ppt_w</p:attrName>
                                        </p:attrNameLst>
                                      </p:cBhvr>
                                      <p:tavLst>
                                        <p:tav tm="0" fmla="#ppt_w*sin(2.5*pi*$)">
                                          <p:val>
                                            <p:fltVal val="0"/>
                                          </p:val>
                                        </p:tav>
                                        <p:tav tm="100000">
                                          <p:val>
                                            <p:fltVal val="1"/>
                                          </p:val>
                                        </p:tav>
                                      </p:tavLst>
                                    </p:anim>
                                    <p:anim calcmode="lin" valueType="num">
                                      <p:cBhvr>
                                        <p:cTn id="21" dur="2000" fill="hold"/>
                                        <p:tgtEl>
                                          <p:spTgt spid="512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5" presetClass="entr" presetSubtype="0" fill="hold" nodeType="clickEffect">
                                  <p:stCondLst>
                                    <p:cond delay="0"/>
                                  </p:stCondLst>
                                  <p:childTnLst>
                                    <p:set>
                                      <p:cBhvr>
                                        <p:cTn id="25" dur="1" fill="hold">
                                          <p:stCondLst>
                                            <p:cond delay="0"/>
                                          </p:stCondLst>
                                        </p:cTn>
                                        <p:tgtEl>
                                          <p:spTgt spid="5125"/>
                                        </p:tgtEl>
                                        <p:attrNameLst>
                                          <p:attrName>style.visibility</p:attrName>
                                        </p:attrNameLst>
                                      </p:cBhvr>
                                      <p:to>
                                        <p:strVal val="visible"/>
                                      </p:to>
                                    </p:set>
                                    <p:animEffect transition="in" filter="fade">
                                      <p:cBhvr>
                                        <p:cTn id="26" dur="2000"/>
                                        <p:tgtEl>
                                          <p:spTgt spid="5125"/>
                                        </p:tgtEl>
                                      </p:cBhvr>
                                    </p:animEffect>
                                    <p:anim calcmode="lin" valueType="num">
                                      <p:cBhvr>
                                        <p:cTn id="27" dur="2000" fill="hold"/>
                                        <p:tgtEl>
                                          <p:spTgt spid="5125"/>
                                        </p:tgtEl>
                                        <p:attrNameLst>
                                          <p:attrName>ppt_w</p:attrName>
                                        </p:attrNameLst>
                                      </p:cBhvr>
                                      <p:tavLst>
                                        <p:tav tm="0" fmla="#ppt_w*sin(2.5*pi*$)">
                                          <p:val>
                                            <p:fltVal val="0"/>
                                          </p:val>
                                        </p:tav>
                                        <p:tav tm="100000">
                                          <p:val>
                                            <p:fltVal val="1"/>
                                          </p:val>
                                        </p:tav>
                                      </p:tavLst>
                                    </p:anim>
                                    <p:anim calcmode="lin" valueType="num">
                                      <p:cBhvr>
                                        <p:cTn id="28" dur="2000" fill="hold"/>
                                        <p:tgtEl>
                                          <p:spTgt spid="51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0"/>
          </p:nvPr>
        </p:nvSpPr>
        <p:spPr>
          <a:noFill/>
        </p:spPr>
        <p:txBody>
          <a:bodyPr/>
          <a:lstStyle/>
          <a:p>
            <a:r>
              <a:rPr lang="en-US" altLang="en-US"/>
              <a:t>3.</a:t>
            </a:r>
            <a:fld id="{8A1B09F8-4E11-4C2D-80C0-55D17EEABDC7}" type="slidenum">
              <a:rPr lang="en-US" altLang="en-US"/>
              <a:pPr/>
              <a:t>63</a:t>
            </a:fld>
            <a:endParaRPr lang="en-US" altLang="en-US"/>
          </a:p>
        </p:txBody>
      </p:sp>
      <p:sp>
        <p:nvSpPr>
          <p:cNvPr id="9625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Filling the links with bits for Case 1</a:t>
            </a:r>
          </a:p>
        </p:txBody>
      </p:sp>
      <p:pic>
        <p:nvPicPr>
          <p:cNvPr id="17410" name="Picture 2"/>
          <p:cNvPicPr>
            <a:picLocks noChangeAspect="1" noChangeArrowheads="1"/>
          </p:cNvPicPr>
          <p:nvPr/>
        </p:nvPicPr>
        <p:blipFill>
          <a:blip r:embed="rId3"/>
          <a:srcRect/>
          <a:stretch>
            <a:fillRect/>
          </a:stretch>
        </p:blipFill>
        <p:spPr bwMode="auto">
          <a:xfrm>
            <a:off x="838200" y="1676400"/>
            <a:ext cx="7418388" cy="35941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D5CEC69-523E-4EF6-80C2-DDA014E419F6}"/>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4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0"/>
          </p:nvPr>
        </p:nvSpPr>
        <p:spPr>
          <a:noFill/>
        </p:spPr>
        <p:txBody>
          <a:bodyPr/>
          <a:lstStyle/>
          <a:p>
            <a:r>
              <a:rPr lang="en-US" altLang="en-US"/>
              <a:t>3.</a:t>
            </a:r>
            <a:fld id="{036849C9-E728-48DA-A3E1-38BE053ED253}" type="slidenum">
              <a:rPr lang="en-US" altLang="en-US"/>
              <a:pPr/>
              <a:t>64</a:t>
            </a:fld>
            <a:endParaRPr lang="en-US" altLang="en-US"/>
          </a:p>
        </p:txBody>
      </p:sp>
      <p:sp>
        <p:nvSpPr>
          <p:cNvPr id="9728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Filling the pipe with bits for Case 2</a:t>
            </a:r>
          </a:p>
        </p:txBody>
      </p:sp>
      <p:pic>
        <p:nvPicPr>
          <p:cNvPr id="18436" name="Picture 4"/>
          <p:cNvPicPr>
            <a:picLocks noChangeAspect="1" noChangeArrowheads="1"/>
          </p:cNvPicPr>
          <p:nvPr/>
        </p:nvPicPr>
        <p:blipFill>
          <a:blip r:embed="rId3"/>
          <a:srcRect/>
          <a:stretch>
            <a:fillRect/>
          </a:stretch>
        </p:blipFill>
        <p:spPr bwMode="auto">
          <a:xfrm>
            <a:off x="901700" y="1371600"/>
            <a:ext cx="7404100" cy="441801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569B937-0384-41AF-AAEA-6D51E8B2F3E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325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7239000" cy="2590799"/>
          </a:xfrm>
        </p:spPr>
        <p:txBody>
          <a:bodyPr>
            <a:noAutofit/>
          </a:bodyPr>
          <a:lstStyle/>
          <a:p>
            <a:r>
              <a:rPr lang="en-US" sz="3200" b="1" dirty="0"/>
              <a:t>Thank You</a:t>
            </a:r>
          </a:p>
          <a:p>
            <a:r>
              <a:rPr lang="en-US" sz="3200" b="1" dirty="0"/>
              <a:t>Discussion &amp; Doubt session will be in lecture.</a:t>
            </a:r>
          </a:p>
          <a:p>
            <a:endParaRPr lang="en-US" sz="3200" dirty="0"/>
          </a:p>
        </p:txBody>
      </p:sp>
      <p:sp>
        <p:nvSpPr>
          <p:cNvPr id="4" name="Content Placeholder 3"/>
          <p:cNvSpPr>
            <a:spLocks noGrp="1"/>
          </p:cNvSpPr>
          <p:nvPr>
            <p:ph sz="half" idx="2"/>
          </p:nvPr>
        </p:nvSpPr>
        <p:spPr>
          <a:xfrm>
            <a:off x="4038600" y="4419600"/>
            <a:ext cx="4724400" cy="2209800"/>
          </a:xfrm>
        </p:spPr>
        <p:txBody>
          <a:bodyPr>
            <a:normAutofit fontScale="92500" lnSpcReduction="20000"/>
          </a:bodyPr>
          <a:lstStyle/>
          <a:p>
            <a:pPr>
              <a:buNone/>
            </a:pPr>
            <a:r>
              <a:rPr lang="en-US" sz="2000" b="1" dirty="0">
                <a:solidFill>
                  <a:srgbClr val="FF0000"/>
                </a:solidFill>
              </a:rPr>
              <a:t>Important terms to keep in mind</a:t>
            </a:r>
          </a:p>
          <a:p>
            <a:pPr marL="857250" lvl="1" indent="-457200">
              <a:buFont typeface="+mj-lt"/>
              <a:buAutoNum type="arabicPeriod"/>
            </a:pPr>
            <a:r>
              <a:rPr lang="en-US" sz="2000" b="1" u="sng" dirty="0"/>
              <a:t>Analog &amp; Digital Signal</a:t>
            </a:r>
          </a:p>
          <a:p>
            <a:pPr marL="857250" lvl="1" indent="-457200">
              <a:buFont typeface="+mj-lt"/>
              <a:buAutoNum type="arabicPeriod"/>
            </a:pPr>
            <a:r>
              <a:rPr lang="en-US" sz="2000" b="1" u="sng" dirty="0"/>
              <a:t>Simple Composite Signal</a:t>
            </a:r>
          </a:p>
          <a:p>
            <a:pPr marL="857250" lvl="1" indent="-457200">
              <a:buFont typeface="+mj-lt"/>
              <a:buAutoNum type="arabicPeriod"/>
            </a:pPr>
            <a:r>
              <a:rPr lang="en-US" sz="2000" b="1" u="sng" dirty="0"/>
              <a:t>Nyquist &amp; Shannon capacity</a:t>
            </a:r>
          </a:p>
          <a:p>
            <a:pPr marL="857250" lvl="1" indent="-457200">
              <a:buFont typeface="+mj-lt"/>
              <a:buAutoNum type="arabicPeriod"/>
            </a:pPr>
            <a:r>
              <a:rPr lang="en-US" sz="2000" b="1" u="sng" dirty="0"/>
              <a:t>Transmission Impairment</a:t>
            </a:r>
          </a:p>
          <a:p>
            <a:pPr marL="857250" lvl="1" indent="-457200">
              <a:buFont typeface="+mj-lt"/>
              <a:buAutoNum type="arabicPeriod"/>
            </a:pPr>
            <a:r>
              <a:rPr lang="en-US" sz="2000" b="1" u="sng" dirty="0"/>
              <a:t>Latency</a:t>
            </a:r>
          </a:p>
          <a:p>
            <a:pPr marL="857250" lvl="1" indent="-457200">
              <a:buFont typeface="+mj-lt"/>
              <a:buAutoNum type="arabicPeriod"/>
            </a:pPr>
            <a:r>
              <a:rPr lang="en-US" sz="2000" b="1" u="sng" dirty="0"/>
              <a:t>Bandwidth (Hz/ bps)</a:t>
            </a:r>
          </a:p>
          <a:p>
            <a:pPr marL="857250" lvl="1" indent="-457200">
              <a:buFont typeface="+mj-lt"/>
              <a:buAutoNum type="arabicPeriod"/>
            </a:pPr>
            <a:endParaRPr lang="en-US" sz="2000" b="1" u="sng" dirty="0"/>
          </a:p>
        </p:txBody>
      </p:sp>
      <p:sp>
        <p:nvSpPr>
          <p:cNvPr id="2" name="Footer Placeholder 1">
            <a:extLst>
              <a:ext uri="{FF2B5EF4-FFF2-40B4-BE49-F238E27FC236}">
                <a16:creationId xmlns:a16="http://schemas.microsoft.com/office/drawing/2014/main" id="{664B6EA2-8601-410C-95A9-47F8F3DFB9A6}"/>
              </a:ext>
            </a:extLst>
          </p:cNvPr>
          <p:cNvSpPr>
            <a:spLocks noGrp="1"/>
          </p:cNvSpPr>
          <p:nvPr>
            <p:ph type="ftr" sz="quarter" idx="11"/>
          </p:nvPr>
        </p:nvSpPr>
        <p:spPr/>
        <p:txBody>
          <a:bodyPr/>
          <a:lstStyle/>
          <a:p>
            <a:r>
              <a:rPr lang="en-US"/>
              <a:t>Lecture Presented by: Shabir Ali</a:t>
            </a:r>
          </a:p>
        </p:txBody>
      </p:sp>
      <p:sp>
        <p:nvSpPr>
          <p:cNvPr id="5" name="Slide Number Placeholder 4">
            <a:extLst>
              <a:ext uri="{FF2B5EF4-FFF2-40B4-BE49-F238E27FC236}">
                <a16:creationId xmlns:a16="http://schemas.microsoft.com/office/drawing/2014/main" id="{D229CEF6-EFA6-42E0-91AC-7DD8584EC067}"/>
              </a:ext>
            </a:extLst>
          </p:cNvPr>
          <p:cNvSpPr>
            <a:spLocks noGrp="1"/>
          </p:cNvSpPr>
          <p:nvPr>
            <p:ph type="sldNum" sz="quarter" idx="12"/>
          </p:nvPr>
        </p:nvSpPr>
        <p:spPr/>
        <p:txBody>
          <a:bodyPr/>
          <a:lstStyle/>
          <a:p>
            <a:fld id="{D0C7712E-CF77-4A4D-A906-4C104513DB71}" type="slidenum">
              <a:rPr lang="en-US" smtClean="0"/>
              <a:pPr/>
              <a:t>65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0"/>
          </p:nvPr>
        </p:nvSpPr>
        <p:spPr>
          <a:noFill/>
        </p:spPr>
        <p:txBody>
          <a:bodyPr/>
          <a:lstStyle/>
          <a:p>
            <a:r>
              <a:rPr lang="en-US" altLang="en-US"/>
              <a:t>3.</a:t>
            </a:r>
            <a:fld id="{BE15C34D-8983-492A-B924-EF892CBAD434}" type="slidenum">
              <a:rPr lang="en-US" altLang="en-US"/>
              <a:pPr/>
              <a:t>7</a:t>
            </a:fld>
            <a:endParaRPr lang="en-US" altLang="en-US"/>
          </a:p>
        </p:txBody>
      </p:sp>
      <p:sp>
        <p:nvSpPr>
          <p:cNvPr id="1024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A sine wave</a:t>
            </a:r>
          </a:p>
        </p:txBody>
      </p:sp>
      <p:pic>
        <p:nvPicPr>
          <p:cNvPr id="1027" name="Picture 3"/>
          <p:cNvPicPr>
            <a:picLocks noChangeAspect="1" noChangeArrowheads="1"/>
          </p:cNvPicPr>
          <p:nvPr/>
        </p:nvPicPr>
        <p:blipFill>
          <a:blip r:embed="rId3"/>
          <a:srcRect/>
          <a:stretch>
            <a:fillRect/>
          </a:stretch>
        </p:blipFill>
        <p:spPr bwMode="auto">
          <a:xfrm>
            <a:off x="1066800" y="3130550"/>
            <a:ext cx="5410200" cy="1136650"/>
          </a:xfrm>
          <a:prstGeom prst="rect">
            <a:avLst/>
          </a:prstGeom>
          <a:noFill/>
          <a:ln w="9525">
            <a:noFill/>
            <a:miter lim="800000"/>
            <a:headEnd/>
            <a:tailEnd/>
          </a:ln>
        </p:spPr>
      </p:pic>
      <p:pic>
        <p:nvPicPr>
          <p:cNvPr id="10245" name="Picture 4"/>
          <p:cNvPicPr>
            <a:picLocks noChangeAspect="1" noChangeArrowheads="1"/>
          </p:cNvPicPr>
          <p:nvPr/>
        </p:nvPicPr>
        <p:blipFill>
          <a:blip r:embed="rId4"/>
          <a:srcRect/>
          <a:stretch>
            <a:fillRect/>
          </a:stretch>
        </p:blipFill>
        <p:spPr bwMode="auto">
          <a:xfrm>
            <a:off x="762000" y="2241550"/>
            <a:ext cx="7024688" cy="1992313"/>
          </a:xfrm>
          <a:prstGeom prst="rect">
            <a:avLst/>
          </a:prstGeom>
          <a:noFill/>
          <a:ln w="9525">
            <a:noFill/>
            <a:miter lim="800000"/>
            <a:headEnd/>
            <a:tailEnd/>
          </a:ln>
        </p:spPr>
      </p:pic>
      <p:sp>
        <p:nvSpPr>
          <p:cNvPr id="7" name="Rectangle 6"/>
          <p:cNvSpPr/>
          <p:nvPr/>
        </p:nvSpPr>
        <p:spPr>
          <a:xfrm>
            <a:off x="914400" y="4800600"/>
            <a:ext cx="7391400" cy="954107"/>
          </a:xfrm>
          <a:prstGeom prst="rect">
            <a:avLst/>
          </a:prstGeom>
        </p:spPr>
        <p:txBody>
          <a:bodyPr wrap="square">
            <a:spAutoFit/>
          </a:bodyPr>
          <a:lstStyle/>
          <a:p>
            <a:pPr algn="just" eaLnBrk="0" hangingPunct="0"/>
            <a:r>
              <a:rPr lang="en-US" altLang="en-US" sz="2800" b="1" dirty="0">
                <a:latin typeface="Times New Roman" pitchFamily="18" charset="0"/>
              </a:rPr>
              <a:t>The sine wave is the most fundamental form of a periodic analog signal.</a:t>
            </a:r>
          </a:p>
        </p:txBody>
      </p:sp>
      <p:sp>
        <p:nvSpPr>
          <p:cNvPr id="2" name="Footer Placeholder 1">
            <a:extLst>
              <a:ext uri="{FF2B5EF4-FFF2-40B4-BE49-F238E27FC236}">
                <a16:creationId xmlns:a16="http://schemas.microsoft.com/office/drawing/2014/main" id="{CF86F1B6-768C-40BB-B8AA-F62DAFD0ADD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left)">
                                      <p:cBhvr>
                                        <p:cTn id="7" dur="2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3"/>
          <p:cNvSpPr>
            <a:spLocks noGrp="1" noChangeArrowheads="1"/>
          </p:cNvSpPr>
          <p:nvPr>
            <p:ph type="sldNum" sz="quarter" idx="10"/>
          </p:nvPr>
        </p:nvSpPr>
        <p:spPr>
          <a:noFill/>
        </p:spPr>
        <p:txBody>
          <a:bodyPr/>
          <a:lstStyle/>
          <a:p>
            <a:r>
              <a:rPr lang="en-US" altLang="en-US"/>
              <a:t>3.</a:t>
            </a:r>
            <a:fld id="{751F691D-04F9-48C1-A6BD-E7C6C2C161D9}" type="slidenum">
              <a:rPr lang="en-US" altLang="en-US"/>
              <a:pPr/>
              <a:t>8</a:t>
            </a:fld>
            <a:endParaRPr lang="en-US" altLang="en-US"/>
          </a:p>
        </p:txBody>
      </p:sp>
      <p:sp>
        <p:nvSpPr>
          <p:cNvPr id="1126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Two signals with two different amplitudes</a:t>
            </a:r>
          </a:p>
        </p:txBody>
      </p:sp>
      <p:pic>
        <p:nvPicPr>
          <p:cNvPr id="2050" name="Picture 2"/>
          <p:cNvPicPr>
            <a:picLocks noChangeAspect="1" noChangeArrowheads="1"/>
          </p:cNvPicPr>
          <p:nvPr/>
        </p:nvPicPr>
        <p:blipFill>
          <a:blip r:embed="rId3"/>
          <a:srcRect/>
          <a:stretch>
            <a:fillRect/>
          </a:stretch>
        </p:blipFill>
        <p:spPr bwMode="auto">
          <a:xfrm>
            <a:off x="644525" y="1003300"/>
            <a:ext cx="8194675" cy="532130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803400" y="4572000"/>
            <a:ext cx="1316038" cy="95250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1790700" y="1257300"/>
            <a:ext cx="1314450" cy="9525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2280CF7-25BD-4BE1-AE64-171BEDB41E45}"/>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wipe(down)">
                                      <p:cBhvr>
                                        <p:cTn id="29" dur="580">
                                          <p:stCondLst>
                                            <p:cond delay="0"/>
                                          </p:stCondLst>
                                        </p:cTn>
                                        <p:tgtEl>
                                          <p:spTgt spid="2051"/>
                                        </p:tgtEl>
                                      </p:cBhvr>
                                    </p:animEffect>
                                    <p:anim calcmode="lin" valueType="num">
                                      <p:cBhvr>
                                        <p:cTn id="30"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35" dur="26">
                                          <p:stCondLst>
                                            <p:cond delay="650"/>
                                          </p:stCondLst>
                                        </p:cTn>
                                        <p:tgtEl>
                                          <p:spTgt spid="2051"/>
                                        </p:tgtEl>
                                      </p:cBhvr>
                                      <p:to x="100000" y="60000"/>
                                    </p:animScale>
                                    <p:animScale>
                                      <p:cBhvr>
                                        <p:cTn id="36" dur="166" decel="50000">
                                          <p:stCondLst>
                                            <p:cond delay="676"/>
                                          </p:stCondLst>
                                        </p:cTn>
                                        <p:tgtEl>
                                          <p:spTgt spid="2051"/>
                                        </p:tgtEl>
                                      </p:cBhvr>
                                      <p:to x="100000" y="100000"/>
                                    </p:animScale>
                                    <p:animScale>
                                      <p:cBhvr>
                                        <p:cTn id="37" dur="26">
                                          <p:stCondLst>
                                            <p:cond delay="1312"/>
                                          </p:stCondLst>
                                        </p:cTn>
                                        <p:tgtEl>
                                          <p:spTgt spid="2051"/>
                                        </p:tgtEl>
                                      </p:cBhvr>
                                      <p:to x="100000" y="80000"/>
                                    </p:animScale>
                                    <p:animScale>
                                      <p:cBhvr>
                                        <p:cTn id="38" dur="166" decel="50000">
                                          <p:stCondLst>
                                            <p:cond delay="1338"/>
                                          </p:stCondLst>
                                        </p:cTn>
                                        <p:tgtEl>
                                          <p:spTgt spid="2051"/>
                                        </p:tgtEl>
                                      </p:cBhvr>
                                      <p:to x="100000" y="100000"/>
                                    </p:animScale>
                                    <p:animScale>
                                      <p:cBhvr>
                                        <p:cTn id="39" dur="26">
                                          <p:stCondLst>
                                            <p:cond delay="1642"/>
                                          </p:stCondLst>
                                        </p:cTn>
                                        <p:tgtEl>
                                          <p:spTgt spid="2051"/>
                                        </p:tgtEl>
                                      </p:cBhvr>
                                      <p:to x="100000" y="90000"/>
                                    </p:animScale>
                                    <p:animScale>
                                      <p:cBhvr>
                                        <p:cTn id="40" dur="166" decel="50000">
                                          <p:stCondLst>
                                            <p:cond delay="1668"/>
                                          </p:stCondLst>
                                        </p:cTn>
                                        <p:tgtEl>
                                          <p:spTgt spid="2051"/>
                                        </p:tgtEl>
                                      </p:cBhvr>
                                      <p:to x="100000" y="100000"/>
                                    </p:animScale>
                                    <p:animScale>
                                      <p:cBhvr>
                                        <p:cTn id="41" dur="26">
                                          <p:stCondLst>
                                            <p:cond delay="1808"/>
                                          </p:stCondLst>
                                        </p:cTn>
                                        <p:tgtEl>
                                          <p:spTgt spid="2051"/>
                                        </p:tgtEl>
                                      </p:cBhvr>
                                      <p:to x="100000" y="95000"/>
                                    </p:animScale>
                                    <p:animScale>
                                      <p:cBhvr>
                                        <p:cTn id="42"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0"/>
          </p:nvPr>
        </p:nvSpPr>
        <p:spPr>
          <a:noFill/>
        </p:spPr>
        <p:txBody>
          <a:bodyPr/>
          <a:lstStyle/>
          <a:p>
            <a:r>
              <a:rPr lang="en-US" altLang="en-US"/>
              <a:t>3.</a:t>
            </a:r>
            <a:fld id="{32BDE3C7-DE8E-4739-8AF2-9F3C409DEBFD}" type="slidenum">
              <a:rPr lang="en-US" altLang="en-US"/>
              <a:pPr/>
              <a:t>9</a:t>
            </a:fld>
            <a:endParaRPr lang="en-US" altLang="en-US"/>
          </a:p>
        </p:txBody>
      </p:sp>
      <p:sp>
        <p:nvSpPr>
          <p:cNvPr id="12291" name="Rectangle 14"/>
          <p:cNvSpPr>
            <a:spLocks noChangeArrowheads="1"/>
          </p:cNvSpPr>
          <p:nvPr/>
        </p:nvSpPr>
        <p:spPr bwMode="auto">
          <a:xfrm>
            <a:off x="152400" y="-20638"/>
            <a:ext cx="8839200" cy="40011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a:latin typeface="Times-BoldItalic"/>
              </a:rPr>
              <a:t>Two signals with same phase, different amplitudes and frequency</a:t>
            </a:r>
          </a:p>
        </p:txBody>
      </p:sp>
      <p:pic>
        <p:nvPicPr>
          <p:cNvPr id="2050" name="Picture 2"/>
          <p:cNvPicPr>
            <a:picLocks noChangeAspect="1" noChangeArrowheads="1"/>
          </p:cNvPicPr>
          <p:nvPr/>
        </p:nvPicPr>
        <p:blipFill>
          <a:blip r:embed="rId3"/>
          <a:srcRect/>
          <a:stretch>
            <a:fillRect/>
          </a:stretch>
        </p:blipFill>
        <p:spPr bwMode="auto">
          <a:xfrm>
            <a:off x="169863" y="914400"/>
            <a:ext cx="4092575" cy="2900363"/>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4578350" y="3048000"/>
            <a:ext cx="4092575" cy="291306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F5D1ADD-296C-4438-AD8A-3C3A5E77E5FD}"/>
              </a:ext>
            </a:extLst>
          </p:cNvPr>
          <p:cNvSpPr>
            <a:spLocks noGrp="1"/>
          </p:cNvSpPr>
          <p:nvPr>
            <p:ph type="ftr" sz="quarter" idx="11"/>
          </p:nvPr>
        </p:nvSpPr>
        <p:spPr/>
        <p:txBody>
          <a:bodyPr/>
          <a:lstStyle/>
          <a:p>
            <a:r>
              <a:rPr lang="en-US"/>
              <a:t>Lecture Presented by: Shabir Ali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20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3570</Words>
  <Application>Microsoft Office PowerPoint</Application>
  <PresentationFormat>On-screen Show (4:3)</PresentationFormat>
  <Paragraphs>387</Paragraphs>
  <Slides>65</Slides>
  <Notes>61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Baby Kruffy</vt:lpstr>
      <vt:lpstr>Calibri</vt:lpstr>
      <vt:lpstr>Tahoma</vt:lpstr>
      <vt:lpstr>Times New Roman</vt:lpstr>
      <vt:lpstr>Times-BoldItalic</vt:lpstr>
      <vt:lpstr>Times-Roman</vt:lpstr>
      <vt:lpstr>Wingdings</vt:lpstr>
      <vt:lpstr>Office Theme</vt:lpstr>
      <vt:lpstr>COMPUTER NETWORKS (BCSC 0008)</vt:lpstr>
      <vt:lpstr> Text and Reference Books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Shabir Ali</cp:lastModifiedBy>
  <cp:revision>10</cp:revision>
  <dcterms:created xsi:type="dcterms:W3CDTF">2020-06-29T04:13:42Z</dcterms:created>
  <dcterms:modified xsi:type="dcterms:W3CDTF">2021-02-10T08:01:04Z</dcterms:modified>
</cp:coreProperties>
</file>