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3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0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0000" y="0"/>
            <a:ext cx="28956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0"/>
            <a:ext cx="8483600" cy="6477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5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0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142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00" y="990600"/>
            <a:ext cx="5689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990600"/>
            <a:ext cx="56896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4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6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9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9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180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80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auto">
          <a:xfrm>
            <a:off x="14818" y="839788"/>
            <a:ext cx="12177183" cy="74612"/>
          </a:xfrm>
          <a:prstGeom prst="rect">
            <a:avLst/>
          </a:prstGeom>
          <a:gradFill rotWithShape="0">
            <a:gsLst>
              <a:gs pos="0">
                <a:srgbClr val="770D05"/>
              </a:gs>
              <a:gs pos="50000">
                <a:srgbClr val="E71909"/>
              </a:gs>
              <a:gs pos="100000">
                <a:srgbClr val="770D05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9pPr>
          </a:lstStyle>
          <a:p>
            <a:pPr>
              <a:defRPr/>
            </a:pPr>
            <a:endParaRPr lang="en-US" altLang="en-US" sz="1400" smtClean="0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14818" y="762000"/>
            <a:ext cx="12177183" cy="38100"/>
          </a:xfrm>
          <a:prstGeom prst="rect">
            <a:avLst/>
          </a:prstGeom>
          <a:gradFill rotWithShape="0">
            <a:gsLst>
              <a:gs pos="0">
                <a:srgbClr val="00007F"/>
              </a:gs>
              <a:gs pos="50000">
                <a:srgbClr val="0000B6"/>
              </a:gs>
              <a:gs pos="100000">
                <a:srgbClr val="00007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9pPr>
          </a:lstStyle>
          <a:p>
            <a:pPr>
              <a:defRPr/>
            </a:pPr>
            <a:endParaRPr lang="en-US" altLang="en-US" sz="1400" smtClean="0"/>
          </a:p>
        </p:txBody>
      </p:sp>
      <p:sp>
        <p:nvSpPr>
          <p:cNvPr id="1028" name="Rectangle 102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9" name="Rectangle 10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990600"/>
            <a:ext cx="1158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3" name="Rectangle 1033"/>
          <p:cNvSpPr>
            <a:spLocks noChangeArrowheads="1"/>
          </p:cNvSpPr>
          <p:nvPr/>
        </p:nvSpPr>
        <p:spPr bwMode="auto">
          <a:xfrm>
            <a:off x="0" y="6553201"/>
            <a:ext cx="12177184" cy="28575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1pPr>
            <a:lvl2pPr marL="742950" indent="-28575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2pPr>
            <a:lvl3pPr marL="11430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3pPr>
            <a:lvl4pPr marL="16002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4pPr>
            <a:lvl5pPr marL="2057400" indent="-228600" algn="ctr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굴림" pitchFamily="34" charset="-127"/>
              </a:defRPr>
            </a:lvl9pPr>
          </a:lstStyle>
          <a:p>
            <a:pPr>
              <a:defRPr/>
            </a:pPr>
            <a:endParaRPr lang="en-US" altLang="en-US" sz="1400" smtClean="0"/>
          </a:p>
        </p:txBody>
      </p:sp>
      <p:pic>
        <p:nvPicPr>
          <p:cNvPr id="1031" name="Picture 7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" t="21970" r="3781" b="23463"/>
          <a:stretch>
            <a:fillRect/>
          </a:stretch>
        </p:blipFill>
        <p:spPr bwMode="auto">
          <a:xfrm>
            <a:off x="57151" y="47626"/>
            <a:ext cx="162136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77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+mj-lt"/>
          <a:ea typeface="굴림" pitchFamily="34" charset="-127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34" charset="-127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34" charset="-127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34" charset="-127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34" charset="-127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n"/>
        <a:defRPr sz="2000">
          <a:solidFill>
            <a:schemeClr val="tx1"/>
          </a:solidFill>
          <a:latin typeface="+mn-lt"/>
          <a:ea typeface="굴림" pitchFamily="34" charset="-127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u"/>
        <a:defRPr sz="2800">
          <a:solidFill>
            <a:schemeClr val="accent2"/>
          </a:solidFill>
          <a:latin typeface="+mn-lt"/>
          <a:ea typeface="굴림" pitchFamily="34" charset="-127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1600">
          <a:solidFill>
            <a:schemeClr val="tx1"/>
          </a:solidFill>
          <a:latin typeface="+mn-lt"/>
          <a:ea typeface="굴림" pitchFamily="34" charset="-127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1400">
          <a:solidFill>
            <a:schemeClr val="accent2"/>
          </a:solidFill>
          <a:latin typeface="+mn-lt"/>
          <a:ea typeface="굴림" pitchFamily="34" charset="-127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굴림" pitchFamily="34" charset="-127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029" y="2613751"/>
            <a:ext cx="10363200" cy="1470025"/>
          </a:xfrm>
        </p:spPr>
        <p:txBody>
          <a:bodyPr/>
          <a:lstStyle/>
          <a:p>
            <a:r>
              <a:rPr lang="en-US" sz="4400" dirty="0" smtClean="0"/>
              <a:t>Floating point number representation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951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372" y="0"/>
            <a:ext cx="8914228" cy="685800"/>
          </a:xfrm>
        </p:spPr>
        <p:txBody>
          <a:bodyPr/>
          <a:lstStyle/>
          <a:p>
            <a:pPr algn="l"/>
            <a:r>
              <a:rPr lang="en-US" spc="-5" dirty="0" smtClean="0"/>
              <a:t>FLOATING POINT </a:t>
            </a:r>
            <a:r>
              <a:rPr lang="en-US" spc="-10" dirty="0" smtClean="0"/>
              <a:t>REPRESENTATION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4965">
                  <a:lnSpc>
                    <a:spcPts val="2055"/>
                  </a:lnSpc>
                  <a:spcBef>
                    <a:spcPts val="100"/>
                  </a:spcBef>
                  <a:tabLst>
                    <a:tab pos="165100" algn="l"/>
                  </a:tabLst>
                </a:pPr>
                <a:r>
                  <a:rPr lang="en-US" sz="2200" dirty="0" smtClean="0">
                    <a:cs typeface="Arial"/>
                  </a:rPr>
                  <a:t>Floating point representation of a number has two parts:</a:t>
                </a:r>
              </a:p>
              <a:p>
                <a:pPr marL="354965">
                  <a:lnSpc>
                    <a:spcPts val="2055"/>
                  </a:lnSpc>
                  <a:spcBef>
                    <a:spcPts val="100"/>
                  </a:spcBef>
                  <a:tabLst>
                    <a:tab pos="165100" algn="l"/>
                  </a:tabLst>
                </a:pPr>
                <a:endParaRPr lang="en-US" sz="2200" dirty="0">
                  <a:cs typeface="Arial"/>
                </a:endParaRPr>
              </a:p>
              <a:p>
                <a:pPr marL="440055" lvl="1" indent="0">
                  <a:lnSpc>
                    <a:spcPts val="2055"/>
                  </a:lnSpc>
                  <a:spcBef>
                    <a:spcPts val="1720"/>
                  </a:spcBef>
                  <a:buNone/>
                  <a:tabLst>
                    <a:tab pos="580390" algn="l"/>
                  </a:tabLst>
                </a:pPr>
                <a:r>
                  <a:rPr lang="en-US" sz="2200" dirty="0" smtClean="0">
                    <a:solidFill>
                      <a:schemeClr val="tx1"/>
                    </a:solidFill>
                    <a:cs typeface="Arial"/>
                  </a:rPr>
                  <a:t>1. Mantissa: </a:t>
                </a:r>
                <a:r>
                  <a:rPr lang="en-US" sz="2200" spc="-5" dirty="0" smtClean="0">
                    <a:solidFill>
                      <a:schemeClr val="tx1"/>
                    </a:solidFill>
                    <a:cs typeface="Arial"/>
                  </a:rPr>
                  <a:t>Signed </a:t>
                </a:r>
                <a:r>
                  <a:rPr lang="en-US" sz="2200" spc="-5" dirty="0">
                    <a:solidFill>
                      <a:schemeClr val="tx1"/>
                    </a:solidFill>
                    <a:cs typeface="Arial"/>
                  </a:rPr>
                  <a:t>fixed </a:t>
                </a:r>
                <a:r>
                  <a:rPr lang="en-US" sz="2200" dirty="0">
                    <a:solidFill>
                      <a:schemeClr val="tx1"/>
                    </a:solidFill>
                    <a:cs typeface="Arial"/>
                  </a:rPr>
                  <a:t>point </a:t>
                </a:r>
                <a:r>
                  <a:rPr lang="en-US" sz="2200" spc="-5" dirty="0">
                    <a:solidFill>
                      <a:schemeClr val="tx1"/>
                    </a:solidFill>
                    <a:cs typeface="Arial"/>
                  </a:rPr>
                  <a:t>number, either </a:t>
                </a:r>
                <a:r>
                  <a:rPr lang="en-US" sz="2200" spc="-10" dirty="0">
                    <a:solidFill>
                      <a:schemeClr val="tx1"/>
                    </a:solidFill>
                    <a:cs typeface="Arial"/>
                  </a:rPr>
                  <a:t>an </a:t>
                </a:r>
                <a:r>
                  <a:rPr lang="en-US" sz="2200" spc="-5" dirty="0">
                    <a:solidFill>
                      <a:schemeClr val="tx1"/>
                    </a:solidFill>
                    <a:cs typeface="Arial"/>
                  </a:rPr>
                  <a:t>integer or </a:t>
                </a:r>
                <a:r>
                  <a:rPr lang="en-US" sz="2200" dirty="0">
                    <a:solidFill>
                      <a:schemeClr val="tx1"/>
                    </a:solidFill>
                    <a:cs typeface="Arial"/>
                  </a:rPr>
                  <a:t>a </a:t>
                </a:r>
                <a:r>
                  <a:rPr lang="en-US" sz="2200" spc="-5" dirty="0">
                    <a:solidFill>
                      <a:schemeClr val="tx1"/>
                    </a:solidFill>
                    <a:cs typeface="Arial"/>
                  </a:rPr>
                  <a:t>fractional</a:t>
                </a:r>
                <a:r>
                  <a:rPr lang="en-US" sz="2200" spc="25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US" sz="2200" spc="-5" dirty="0">
                    <a:solidFill>
                      <a:schemeClr val="tx1"/>
                    </a:solidFill>
                    <a:cs typeface="Arial"/>
                  </a:rPr>
                  <a:t>number</a:t>
                </a:r>
                <a:endParaRPr lang="en-US" sz="2200" dirty="0">
                  <a:solidFill>
                    <a:schemeClr val="tx1"/>
                  </a:solidFill>
                  <a:cs typeface="Arial"/>
                </a:endParaRPr>
              </a:p>
              <a:p>
                <a:pPr marL="440055" lvl="1" indent="0">
                  <a:lnSpc>
                    <a:spcPts val="2050"/>
                  </a:lnSpc>
                  <a:spcBef>
                    <a:spcPts val="1720"/>
                  </a:spcBef>
                  <a:buNone/>
                  <a:tabLst>
                    <a:tab pos="580390" algn="l"/>
                  </a:tabLst>
                </a:pPr>
                <a:r>
                  <a:rPr lang="en-US" sz="2200" spc="-5" dirty="0" smtClean="0">
                    <a:solidFill>
                      <a:schemeClr val="tx1"/>
                    </a:solidFill>
                    <a:cs typeface="Arial"/>
                  </a:rPr>
                  <a:t>2. Exponent</a:t>
                </a:r>
                <a:r>
                  <a:rPr lang="en-US" sz="2200" dirty="0" smtClean="0">
                    <a:solidFill>
                      <a:schemeClr val="tx1"/>
                    </a:solidFill>
                    <a:cs typeface="Arial"/>
                  </a:rPr>
                  <a:t>: </a:t>
                </a:r>
                <a:r>
                  <a:rPr lang="en-US" sz="2200" spc="-5" dirty="0" smtClean="0">
                    <a:solidFill>
                      <a:schemeClr val="tx1"/>
                    </a:solidFill>
                    <a:cs typeface="Arial"/>
                  </a:rPr>
                  <a:t>Designates </a:t>
                </a:r>
                <a:r>
                  <a:rPr lang="en-US" sz="2200" dirty="0">
                    <a:solidFill>
                      <a:schemeClr val="tx1"/>
                    </a:solidFill>
                    <a:cs typeface="Arial"/>
                  </a:rPr>
                  <a:t>the </a:t>
                </a:r>
                <a:r>
                  <a:rPr lang="en-US" sz="2200" spc="-5" dirty="0">
                    <a:solidFill>
                      <a:schemeClr val="tx1"/>
                    </a:solidFill>
                    <a:cs typeface="Arial"/>
                  </a:rPr>
                  <a:t>position of </a:t>
                </a:r>
                <a:r>
                  <a:rPr lang="en-US" sz="2200" dirty="0" smtClean="0">
                    <a:solidFill>
                      <a:schemeClr val="tx1"/>
                    </a:solidFill>
                    <a:cs typeface="Arial"/>
                  </a:rPr>
                  <a:t>the decimal or binary point</a:t>
                </a:r>
              </a:p>
              <a:p>
                <a:pPr marL="481330" indent="0">
                  <a:lnSpc>
                    <a:spcPts val="2050"/>
                  </a:lnSpc>
                  <a:buNone/>
                </a:pPr>
                <a:endParaRPr lang="en-US" sz="2200" dirty="0" smtClean="0">
                  <a:cs typeface="Arial"/>
                </a:endParaRPr>
              </a:p>
              <a:p>
                <a:pPr marL="824230">
                  <a:lnSpc>
                    <a:spcPts val="2050"/>
                  </a:lnSpc>
                </a:pPr>
                <a:r>
                  <a:rPr lang="en-US" sz="2200" dirty="0" smtClean="0">
                    <a:cs typeface="Arial"/>
                  </a:rPr>
                  <a:t>Example: (6132.789)10 represented in a floating point with a fraction and exponent is as follows:</a:t>
                </a:r>
              </a:p>
              <a:p>
                <a:pPr marL="481330" indent="0">
                  <a:lnSpc>
                    <a:spcPts val="2050"/>
                  </a:lnSpc>
                  <a:buNone/>
                </a:pPr>
                <a:r>
                  <a:rPr lang="en-US" sz="2200" dirty="0">
                    <a:cs typeface="Arial"/>
                  </a:rPr>
                  <a:t> </a:t>
                </a:r>
                <a:r>
                  <a:rPr lang="en-US" sz="2200" dirty="0" smtClean="0">
                    <a:cs typeface="Arial"/>
                  </a:rPr>
                  <a:t>                     </a:t>
                </a:r>
              </a:p>
              <a:p>
                <a:pPr marL="481330" indent="0">
                  <a:lnSpc>
                    <a:spcPts val="2050"/>
                  </a:lnSpc>
                  <a:buNone/>
                </a:pPr>
                <a:r>
                  <a:rPr lang="en-US" sz="2200" dirty="0">
                    <a:cs typeface="Arial"/>
                  </a:rPr>
                  <a:t>	</a:t>
                </a:r>
                <a:r>
                  <a:rPr lang="en-US" sz="2200" dirty="0" smtClean="0">
                    <a:cs typeface="Arial"/>
                  </a:rPr>
                  <a:t>		Fraction			Exponent</a:t>
                </a:r>
              </a:p>
              <a:p>
                <a:pPr marL="481330" indent="0">
                  <a:lnSpc>
                    <a:spcPts val="2050"/>
                  </a:lnSpc>
                  <a:buNone/>
                </a:pPr>
                <a:endParaRPr lang="en-US" sz="2200" dirty="0" smtClean="0">
                  <a:cs typeface="Arial"/>
                </a:endParaRPr>
              </a:p>
              <a:p>
                <a:pPr marL="481330" indent="0">
                  <a:lnSpc>
                    <a:spcPts val="2050"/>
                  </a:lnSpc>
                  <a:buNone/>
                </a:pPr>
                <a:r>
                  <a:rPr lang="en-US" sz="2200" dirty="0">
                    <a:cs typeface="Arial"/>
                  </a:rPr>
                  <a:t>	</a:t>
                </a:r>
                <a:r>
                  <a:rPr lang="en-US" sz="2200" dirty="0" smtClean="0">
                    <a:cs typeface="Arial"/>
                  </a:rPr>
                  <a:t>		+0.6132789			+04</a:t>
                </a:r>
              </a:p>
              <a:p>
                <a:pPr marL="481330" indent="0">
                  <a:lnSpc>
                    <a:spcPts val="2050"/>
                  </a:lnSpc>
                  <a:buNone/>
                </a:pPr>
                <a:endParaRPr lang="en-US" sz="2200" dirty="0" smtClean="0">
                  <a:cs typeface="Arial"/>
                </a:endParaRPr>
              </a:p>
              <a:p>
                <a:pPr marL="824230">
                  <a:lnSpc>
                    <a:spcPts val="2050"/>
                  </a:lnSpc>
                </a:pPr>
                <a:r>
                  <a:rPr lang="en-US" sz="2200" dirty="0" smtClean="0">
                    <a:cs typeface="Arial"/>
                  </a:rPr>
                  <a:t>This representation is equivalent to the scientific notation </a:t>
                </a:r>
                <a:r>
                  <a:rPr lang="en-US" sz="2200" dirty="0" smtClean="0">
                    <a:solidFill>
                      <a:schemeClr val="tx1"/>
                    </a:solidFill>
                    <a:cs typeface="Arial"/>
                  </a:rPr>
                  <a:t>+0.6132789×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+4</m:t>
                        </m:r>
                      </m:sup>
                    </m:sSup>
                  </m:oMath>
                </a14:m>
                <a:endParaRPr lang="en-US" sz="2200" dirty="0">
                  <a:cs typeface="Aria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" t="-2000" r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00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FLOATING POINT </a:t>
            </a:r>
            <a:r>
              <a:rPr lang="en-US" spc="-10" dirty="0" smtClean="0"/>
              <a:t>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20580"/>
                <a:ext cx="11582400" cy="5486400"/>
              </a:xfrm>
            </p:spPr>
            <p:txBody>
              <a:bodyPr/>
              <a:lstStyle/>
              <a:p>
                <a:r>
                  <a:rPr lang="en-US" sz="2200" dirty="0" smtClean="0"/>
                  <a:t>In floating point, number is always represented in the following form:</a:t>
                </a: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p>
                      </m:sSup>
                    </m:oMath>
                  </m:oMathPara>
                </a14:m>
                <a:endParaRPr lang="en-US" sz="2200" b="1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Where, mantissa(m) and exponent(e) are represented in registers with their sign and radix(r) is always assumed.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r>
                  <a:rPr lang="en-US" sz="2200" dirty="0" smtClean="0"/>
                  <a:t>Example: the binary number +1001.11 with 8-bit fraction and 6-bit exponent is as follows: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	Fraction			Exponent</a:t>
                </a:r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	01001110			000100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               0 bit in leftmost position of fraction part represent a positive number.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r>
                  <a:rPr lang="en-US" sz="2200" dirty="0" smtClean="0"/>
                  <a:t>The floating point number is equivalent to</a:t>
                </a:r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  <a:r>
                  <a:rPr lang="en-US" sz="2200" dirty="0" smtClean="0"/>
                  <a:t>			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+(0.1001110)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</m:t>
                        </m:r>
                      </m:sup>
                    </m:sSup>
                  </m:oMath>
                </a14:m>
                <a:r>
                  <a:rPr lang="en-US" sz="2200" dirty="0" smtClean="0"/>
                  <a:t>	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20580"/>
                <a:ext cx="11582400" cy="5486400"/>
              </a:xfrm>
              <a:blipFill>
                <a:blip r:embed="rId2"/>
                <a:stretch>
                  <a:fillRect l="-684" t="-667" r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7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515" y="0"/>
            <a:ext cx="10448988" cy="685800"/>
          </a:xfrm>
        </p:spPr>
        <p:txBody>
          <a:bodyPr/>
          <a:lstStyle/>
          <a:p>
            <a:pPr algn="l"/>
            <a:r>
              <a:rPr lang="en-US" sz="2400" spc="-5" dirty="0" smtClean="0"/>
              <a:t>NORMALIZATION </a:t>
            </a:r>
            <a:r>
              <a:rPr lang="en-US" sz="2400" dirty="0"/>
              <a:t>OF </a:t>
            </a:r>
            <a:r>
              <a:rPr lang="en-US" sz="2400" spc="-5" dirty="0"/>
              <a:t>FLOATING POINT </a:t>
            </a:r>
            <a:r>
              <a:rPr lang="en-US" sz="2400" dirty="0" smtClean="0"/>
              <a:t>NUMBER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124262"/>
            <a:ext cx="11582400" cy="5352738"/>
          </a:xfrm>
        </p:spPr>
        <p:txBody>
          <a:bodyPr/>
          <a:lstStyle/>
          <a:p>
            <a:pPr marL="675641" marR="431165">
              <a:lnSpc>
                <a:spcPct val="150000"/>
              </a:lnSpc>
              <a:spcBef>
                <a:spcPts val="0"/>
              </a:spcBef>
            </a:pPr>
            <a:r>
              <a:rPr lang="en-US" sz="2200" dirty="0" smtClean="0">
                <a:cs typeface="Arial"/>
              </a:rPr>
              <a:t>A floating point number is said to be normalized if the </a:t>
            </a:r>
            <a:r>
              <a:rPr lang="en-US" sz="2200" spc="-5" dirty="0" smtClean="0">
                <a:cs typeface="Arial"/>
              </a:rPr>
              <a:t>most significant </a:t>
            </a:r>
            <a:r>
              <a:rPr lang="en-US" sz="2200" dirty="0" smtClean="0">
                <a:cs typeface="Arial"/>
              </a:rPr>
              <a:t>position of the </a:t>
            </a:r>
            <a:r>
              <a:rPr lang="en-US" sz="2200" spc="-10" dirty="0" smtClean="0">
                <a:cs typeface="Arial"/>
              </a:rPr>
              <a:t>mantissa </a:t>
            </a:r>
            <a:r>
              <a:rPr lang="en-US" sz="2200" spc="-5" dirty="0" smtClean="0">
                <a:cs typeface="Arial"/>
              </a:rPr>
              <a:t>is </a:t>
            </a:r>
            <a:r>
              <a:rPr lang="en-US" sz="2200" dirty="0" smtClean="0">
                <a:cs typeface="Arial"/>
              </a:rPr>
              <a:t>a </a:t>
            </a:r>
            <a:r>
              <a:rPr lang="en-US" sz="2200" spc="-5" dirty="0" smtClean="0">
                <a:cs typeface="Arial"/>
              </a:rPr>
              <a:t>non-zero.</a:t>
            </a:r>
          </a:p>
          <a:p>
            <a:pPr marL="675641" marR="431165">
              <a:lnSpc>
                <a:spcPct val="200000"/>
              </a:lnSpc>
            </a:pPr>
            <a:r>
              <a:rPr lang="en-US" sz="2200" spc="-5" dirty="0">
                <a:cs typeface="Arial"/>
              </a:rPr>
              <a:t>350 decimal number is normalized but 0035 is not.</a:t>
            </a:r>
          </a:p>
          <a:p>
            <a:pPr marL="675641" marR="431165">
              <a:lnSpc>
                <a:spcPct val="200000"/>
              </a:lnSpc>
            </a:pPr>
            <a:r>
              <a:rPr lang="en-US" sz="2200" spc="-5" dirty="0">
                <a:cs typeface="Arial"/>
              </a:rPr>
              <a:t>8-bit bina</a:t>
            </a:r>
            <a:r>
              <a:rPr lang="en-US" sz="2200" spc="-5" dirty="0" smtClean="0">
                <a:cs typeface="Arial"/>
              </a:rPr>
              <a:t>ry number 00101010 is not normalized but 10101010 is normalized.</a:t>
            </a:r>
          </a:p>
          <a:p>
            <a:pPr marL="675641" marR="431165">
              <a:lnSpc>
                <a:spcPct val="200000"/>
              </a:lnSpc>
            </a:pPr>
            <a:r>
              <a:rPr lang="en-US" sz="2200" spc="-5" dirty="0">
                <a:cs typeface="Arial"/>
              </a:rPr>
              <a:t>A zero cannot be normalized because it does not have non zero digit.</a:t>
            </a:r>
          </a:p>
          <a:p>
            <a:pPr marL="675641" marR="431165">
              <a:lnSpc>
                <a:spcPct val="150000"/>
              </a:lnSpc>
            </a:pPr>
            <a:r>
              <a:rPr lang="en-US" sz="2200" spc="-5" dirty="0">
                <a:cs typeface="Arial"/>
              </a:rPr>
              <a:t>It </a:t>
            </a:r>
            <a:r>
              <a:rPr lang="en-US" sz="2200" spc="-5" dirty="0">
                <a:cs typeface="Arial"/>
              </a:rPr>
              <a:t>takes longer execution time due to complicated arithmetic operation and requires more complex hardware.</a:t>
            </a:r>
          </a:p>
          <a:p>
            <a:pPr marL="267335">
              <a:lnSpc>
                <a:spcPct val="100000"/>
              </a:lnSpc>
              <a:spcBef>
                <a:spcPts val="1720"/>
              </a:spcBef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707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org.pot">
      <a:majorFont>
        <a:latin typeface="Book Antiqua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FF"/>
          </a:solidFill>
          <a:prstDash val="solid"/>
          <a:round/>
          <a:headEnd type="oval" w="med" len="sm"/>
          <a:tailEnd type="arrow" w="med" len="sm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FF"/>
          </a:solidFill>
          <a:prstDash val="solid"/>
          <a:round/>
          <a:headEnd type="oval" w="med" len="sm"/>
          <a:tailEnd type="arrow" w="med" len="sm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org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g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FA0A651-F698-43D4-ABB0-C9B50C2059A9}" vid="{C3D4A258-5B5E-4A5F-80BE-788E32A815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2113</TotalTime>
  <Words>163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굴림</vt:lpstr>
      <vt:lpstr>Arial</vt:lpstr>
      <vt:lpstr>Book Antiqua</vt:lpstr>
      <vt:lpstr>Cambria Math</vt:lpstr>
      <vt:lpstr>Monotype Sorts</vt:lpstr>
      <vt:lpstr>Times New Roman</vt:lpstr>
      <vt:lpstr>Wingdings</vt:lpstr>
      <vt:lpstr>Theme1</vt:lpstr>
      <vt:lpstr>Floating point number representation</vt:lpstr>
      <vt:lpstr>FLOATING POINT REPRESENTATION</vt:lpstr>
      <vt:lpstr>FLOATING POINT NUMBERS</vt:lpstr>
      <vt:lpstr>NORMALIZATION OF FLOATING POINT NUMBER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and Floating point number representation</dc:title>
  <dc:creator>Windows User</dc:creator>
  <cp:lastModifiedBy>Windows User</cp:lastModifiedBy>
  <cp:revision>28</cp:revision>
  <dcterms:created xsi:type="dcterms:W3CDTF">2020-07-17T10:14:22Z</dcterms:created>
  <dcterms:modified xsi:type="dcterms:W3CDTF">2020-07-22T07:26:53Z</dcterms:modified>
</cp:coreProperties>
</file>