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4"/>
  </p:notesMasterIdLst>
  <p:sldIdLst>
    <p:sldId id="268" r:id="rId2"/>
    <p:sldId id="26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92" autoAdjust="0"/>
  </p:normalViewPr>
  <p:slideViewPr>
    <p:cSldViewPr snapToGrid="0">
      <p:cViewPr varScale="1">
        <p:scale>
          <a:sx n="82" d="100"/>
          <a:sy n="82" d="100"/>
        </p:scale>
        <p:origin x="69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E8A22-C1FA-4F9D-BACC-591FE985A02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6F764-52E3-4E6A-B5A5-098F71B3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81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F9F1-8744-4416-9373-9771FEA7DFF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824E-62F5-4198-8482-7990984B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F9F1-8744-4416-9373-9771FEA7DFF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824E-62F5-4198-8482-7990984B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F9F1-8744-4416-9373-9771FEA7DFF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824E-62F5-4198-8482-7990984B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9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F9F1-8744-4416-9373-9771FEA7DFF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824E-62F5-4198-8482-7990984B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3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F9F1-8744-4416-9373-9771FEA7DFF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824E-62F5-4198-8482-7990984B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8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F9F1-8744-4416-9373-9771FEA7DFF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824E-62F5-4198-8482-7990984B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6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F9F1-8744-4416-9373-9771FEA7DFF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824E-62F5-4198-8482-7990984B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8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F9F1-8744-4416-9373-9771FEA7DFF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824E-62F5-4198-8482-7990984B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0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F9F1-8744-4416-9373-9771FEA7DFF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824E-62F5-4198-8482-7990984B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5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F9F1-8744-4416-9373-9771FEA7DFF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824E-62F5-4198-8482-7990984B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2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F9F1-8744-4416-9373-9771FEA7DFF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824E-62F5-4198-8482-7990984B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6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DF9F1-8744-4416-9373-9771FEA7DFF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F824E-62F5-4198-8482-7990984B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9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58294"/>
            <a:ext cx="10515600" cy="72573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7749" y="958759"/>
            <a:ext cx="10347156" cy="536182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When adding 2 n-bit numbers it is </a:t>
            </a:r>
            <a:r>
              <a:rPr lang="en-US" sz="2400" dirty="0" smtClean="0"/>
              <a:t>possible </a:t>
            </a:r>
            <a:r>
              <a:rPr lang="en-US" sz="2400" dirty="0"/>
              <a:t>to get a n+1 bit result if there is a carry out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The rule – </a:t>
            </a:r>
            <a:r>
              <a:rPr lang="en-US" sz="2400" dirty="0"/>
              <a:t>if the </a:t>
            </a:r>
            <a:r>
              <a:rPr lang="en-US" sz="2400" dirty="0" smtClean="0">
                <a:solidFill>
                  <a:srgbClr val="FF0000"/>
                </a:solidFill>
              </a:rPr>
              <a:t>carry-in</a:t>
            </a:r>
            <a:r>
              <a:rPr lang="en-US" sz="2400" dirty="0" smtClean="0"/>
              <a:t> to </a:t>
            </a:r>
            <a:r>
              <a:rPr lang="en-US" sz="2400" dirty="0"/>
              <a:t>the </a:t>
            </a:r>
            <a:r>
              <a:rPr lang="en-US" sz="2400" dirty="0" smtClean="0"/>
              <a:t>sign bit </a:t>
            </a:r>
            <a:r>
              <a:rPr lang="en-US" sz="2400" dirty="0"/>
              <a:t>position differs from the </a:t>
            </a:r>
            <a:r>
              <a:rPr lang="en-US" sz="2400" dirty="0" smtClean="0">
                <a:solidFill>
                  <a:srgbClr val="FF0000"/>
                </a:solidFill>
              </a:rPr>
              <a:t>carry-out</a:t>
            </a:r>
            <a:r>
              <a:rPr lang="en-US" sz="2400" dirty="0" smtClean="0"/>
              <a:t> position of the sign bit, then </a:t>
            </a:r>
            <a:r>
              <a:rPr lang="en-US" sz="2400" dirty="0"/>
              <a:t>an overflow has </a:t>
            </a:r>
            <a:r>
              <a:rPr lang="en-US" sz="2400" dirty="0" smtClean="0"/>
              <a:t>occurred.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Example 1:   Add (+70) </a:t>
            </a:r>
            <a:r>
              <a:rPr lang="en-US" sz="2400" dirty="0"/>
              <a:t>to </a:t>
            </a:r>
            <a:r>
              <a:rPr lang="en-US" sz="2400" dirty="0" smtClean="0"/>
              <a:t>(+80) is: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 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 Carries  </a:t>
            </a:r>
            <a:r>
              <a:rPr 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0 </a:t>
            </a:r>
            <a:r>
              <a:rPr lang="en-US" sz="24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1           </a:t>
            </a:r>
            <a:r>
              <a:rPr lang="en-US" dirty="0" smtClean="0">
                <a:solidFill>
                  <a:srgbClr val="00B050"/>
                </a:solidFill>
                <a:cs typeface="Courier New" pitchFamily="49" charset="0"/>
              </a:rPr>
              <a:t>overflow</a:t>
            </a:r>
            <a:endParaRPr lang="en-US" sz="2400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 smtClean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cs typeface="Courier New" panose="02070309020205020404" pitchFamily="49" charset="0"/>
              </a:rPr>
              <a:t>+70      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0</a:t>
            </a:r>
            <a:r>
              <a:rPr lang="en-US" dirty="0">
                <a:cs typeface="Courier New" panose="02070309020205020404" pitchFamily="49" charset="0"/>
              </a:rPr>
              <a:t> 100 </a:t>
            </a:r>
            <a:r>
              <a:rPr lang="en-US" dirty="0" smtClean="0">
                <a:cs typeface="Courier New" panose="02070309020205020404" pitchFamily="49" charset="0"/>
              </a:rPr>
              <a:t>0110 </a:t>
            </a:r>
          </a:p>
          <a:p>
            <a:pPr marL="457200" lvl="1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  +</a:t>
            </a:r>
            <a:r>
              <a:rPr lang="en-US" dirty="0">
                <a:cs typeface="Courier New" panose="02070309020205020404" pitchFamily="49" charset="0"/>
              </a:rPr>
              <a:t>80      </a:t>
            </a:r>
            <a:r>
              <a:rPr lang="en-US" u="sng" dirty="0">
                <a:solidFill>
                  <a:srgbClr val="FF0000"/>
                </a:solidFill>
                <a:cs typeface="Courier New" panose="02070309020205020404" pitchFamily="49" charset="0"/>
              </a:rPr>
              <a:t>0</a:t>
            </a:r>
            <a:r>
              <a:rPr lang="en-US" u="sng" dirty="0">
                <a:cs typeface="Courier New" panose="02070309020205020404" pitchFamily="49" charset="0"/>
              </a:rPr>
              <a:t> 101 0000</a:t>
            </a:r>
          </a:p>
          <a:p>
            <a:pPr marL="457200" lvl="1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 +</a:t>
            </a:r>
            <a:r>
              <a:rPr lang="en-US" dirty="0">
                <a:cs typeface="Courier New" panose="02070309020205020404" pitchFamily="49" charset="0"/>
              </a:rPr>
              <a:t>150     </a:t>
            </a:r>
            <a:r>
              <a:rPr 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1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001 0110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71601" cy="900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1427749" y="784032"/>
            <a:ext cx="958046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74834" y="5436800"/>
            <a:ext cx="577516" cy="80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3000445" y="4073775"/>
            <a:ext cx="682168" cy="126543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i="0" u="none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92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4446"/>
            <a:ext cx="10515600" cy="6243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Example 2: Add (-70) </a:t>
            </a:r>
            <a:r>
              <a:rPr lang="en-US" sz="2400" dirty="0"/>
              <a:t>and </a:t>
            </a:r>
            <a:r>
              <a:rPr lang="en-US" sz="2400" dirty="0" smtClean="0"/>
              <a:t>(-80)</a:t>
            </a:r>
          </a:p>
          <a:p>
            <a:pPr marL="0" indent="0">
              <a:buNone/>
            </a:pP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Carries  </a:t>
            </a:r>
            <a:r>
              <a:rPr lang="en-US" sz="2400" dirty="0">
                <a:solidFill>
                  <a:srgbClr val="FF0000"/>
                </a:solidFill>
                <a:cs typeface="Courier New" pitchFamily="49" charset="0"/>
              </a:rPr>
              <a:t>1 </a:t>
            </a: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0            </a:t>
            </a:r>
            <a:r>
              <a:rPr lang="en-US" sz="2400" dirty="0" smtClean="0">
                <a:solidFill>
                  <a:srgbClr val="00B050"/>
                </a:solidFill>
                <a:cs typeface="Courier New" pitchFamily="49" charset="0"/>
              </a:rPr>
              <a:t>overflow</a:t>
            </a:r>
            <a:endParaRPr lang="en-US" sz="2400" dirty="0">
              <a:solidFill>
                <a:srgbClr val="00B050"/>
              </a:solidFill>
              <a:cs typeface="Courier New" pitchFamily="49" charset="0"/>
            </a:endParaRPr>
          </a:p>
          <a:p>
            <a:pPr marL="457200" lvl="1" indent="0">
              <a:buNone/>
              <a:defRPr/>
            </a:pP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-70     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011 1010</a:t>
            </a:r>
          </a:p>
          <a:p>
            <a:pPr marL="457200" lvl="1" indent="0">
              <a:buNone/>
              <a:defRPr/>
            </a:pPr>
            <a:r>
              <a:rPr lang="en-US" dirty="0" smtClean="0">
                <a:cs typeface="Courier New" pitchFamily="49" charset="0"/>
              </a:rPr>
              <a:t>  -</a:t>
            </a:r>
            <a:r>
              <a:rPr lang="en-US" dirty="0">
                <a:cs typeface="Courier New" pitchFamily="49" charset="0"/>
              </a:rPr>
              <a:t>80      </a:t>
            </a:r>
            <a:r>
              <a:rPr lang="en-US" u="sng" dirty="0">
                <a:solidFill>
                  <a:srgbClr val="FF0000"/>
                </a:solidFill>
                <a:cs typeface="Courier New" pitchFamily="49" charset="0"/>
              </a:rPr>
              <a:t>1</a:t>
            </a:r>
            <a:r>
              <a:rPr lang="en-US" u="sng" dirty="0">
                <a:cs typeface="Courier New" pitchFamily="49" charset="0"/>
              </a:rPr>
              <a:t> 011 0000</a:t>
            </a:r>
          </a:p>
          <a:p>
            <a:pPr marL="457200" lvl="1" indent="0">
              <a:buNone/>
              <a:defRPr/>
            </a:pPr>
            <a:r>
              <a:rPr lang="en-US" dirty="0" smtClean="0">
                <a:cs typeface="Courier New" pitchFamily="49" charset="0"/>
              </a:rPr>
              <a:t> -</a:t>
            </a:r>
            <a:r>
              <a:rPr lang="en-US" dirty="0">
                <a:cs typeface="Courier New" pitchFamily="49" charset="0"/>
              </a:rPr>
              <a:t>150     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0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110 </a:t>
            </a:r>
            <a:r>
              <a:rPr lang="en-US" dirty="0" smtClean="0">
                <a:cs typeface="Courier New" pitchFamily="49" charset="0"/>
              </a:rPr>
              <a:t>1010</a:t>
            </a:r>
          </a:p>
          <a:p>
            <a:pPr marL="457200" lvl="1" indent="0">
              <a:buNone/>
              <a:defRPr/>
            </a:pPr>
            <a:endParaRPr lang="en-US" dirty="0" smtClean="0">
              <a:cs typeface="Courier New" pitchFamily="49" charset="0"/>
            </a:endParaRPr>
          </a:p>
          <a:p>
            <a:pPr lvl="1">
              <a:defRPr/>
            </a:pPr>
            <a:r>
              <a:rPr lang="en-US" dirty="0" smtClean="0"/>
              <a:t>The circuit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  <a:p>
            <a:pPr marL="457200" lvl="1" indent="0">
              <a:buNone/>
              <a:defRPr/>
            </a:pPr>
            <a:endParaRPr lang="en-US" dirty="0" smtClean="0"/>
          </a:p>
          <a:p>
            <a:pPr marL="457200" lvl="1" indent="0">
              <a:buNone/>
              <a:defRPr/>
            </a:pPr>
            <a:endParaRPr lang="en-US" dirty="0"/>
          </a:p>
          <a:p>
            <a:pPr marL="457200" lvl="1" indent="0">
              <a:buNone/>
              <a:defRPr/>
            </a:pPr>
            <a:r>
              <a:rPr lang="en-US" dirty="0" smtClean="0"/>
              <a:t>       If, </a:t>
            </a:r>
            <a:r>
              <a:rPr lang="en-US" b="1" dirty="0" smtClean="0"/>
              <a:t>V</a:t>
            </a:r>
            <a:r>
              <a:rPr lang="en-US" dirty="0" smtClean="0"/>
              <a:t>=1           </a:t>
            </a:r>
            <a:r>
              <a:rPr lang="en-US" dirty="0" smtClean="0">
                <a:solidFill>
                  <a:srgbClr val="00B050"/>
                </a:solidFill>
                <a:cs typeface="Courier New" pitchFamily="49" charset="0"/>
              </a:rPr>
              <a:t>overflow</a:t>
            </a:r>
          </a:p>
          <a:p>
            <a:pPr marL="457200" lvl="1" indent="0">
              <a:buNone/>
              <a:defRPr/>
            </a:pP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      else </a:t>
            </a:r>
            <a:r>
              <a:rPr lang="en-US" dirty="0" smtClean="0">
                <a:solidFill>
                  <a:srgbClr val="00B050"/>
                </a:solidFill>
                <a:cs typeface="Courier New" pitchFamily="49" charset="0"/>
              </a:rPr>
              <a:t>no overflow</a:t>
            </a:r>
            <a:endParaRPr lang="en-US" dirty="0">
              <a:solidFill>
                <a:srgbClr val="00B050"/>
              </a:solidFill>
              <a:cs typeface="Courier New" pitchFamily="49" charset="0"/>
            </a:endParaRPr>
          </a:p>
          <a:p>
            <a:pPr marL="457200" lvl="1" indent="0">
              <a:buNone/>
              <a:defRPr/>
            </a:pPr>
            <a:endParaRPr lang="en-US" dirty="0" smtClean="0"/>
          </a:p>
          <a:p>
            <a:pPr marL="457200" lvl="1" indent="0">
              <a:buNone/>
              <a:defRPr/>
            </a:pPr>
            <a:endParaRPr lang="en-US" dirty="0"/>
          </a:p>
          <a:p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0233" y="2197768"/>
            <a:ext cx="577516" cy="80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2518231" y="1210751"/>
            <a:ext cx="682168" cy="126543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i="0" u="none">
              <a:latin typeface="+mn-l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991" y="3417143"/>
            <a:ext cx="5503863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2662962" y="5551047"/>
            <a:ext cx="682168" cy="126543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i="0" u="none">
              <a:latin typeface="+mn-lt"/>
            </a:endParaRP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 flipH="1">
            <a:off x="4808219" y="3686692"/>
            <a:ext cx="342901" cy="100447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i="0" u="none">
              <a:latin typeface="+mn-lt"/>
            </a:endParaRP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 flipV="1">
            <a:off x="2941320" y="4576734"/>
            <a:ext cx="457199" cy="109566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i="0" u="none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9423" y="3502026"/>
            <a:ext cx="203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Carry into sign bit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6773" y="4391466"/>
            <a:ext cx="1401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Carry out from sign bit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138336" y="-2148"/>
            <a:ext cx="10515600" cy="725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latin typeface="+mn-lt"/>
              </a:rPr>
              <a:t>Overflow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136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11" grpId="0" animBg="1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</TotalTime>
  <Words>141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PMingLiU</vt:lpstr>
      <vt:lpstr>Times New Roman</vt:lpstr>
      <vt:lpstr>Office Theme</vt:lpstr>
      <vt:lpstr>Overflow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mona_ahan</dc:creator>
  <cp:lastModifiedBy>mayan</cp:lastModifiedBy>
  <cp:revision>150</cp:revision>
  <dcterms:created xsi:type="dcterms:W3CDTF">2020-07-09T13:52:48Z</dcterms:created>
  <dcterms:modified xsi:type="dcterms:W3CDTF">2020-07-20T15:51:01Z</dcterms:modified>
</cp:coreProperties>
</file>