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2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A22-C1FA-4F9D-BACC-591FE985A0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F764-52E3-4E6A-B5A5-098F71B3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F764-52E3-4E6A-B5A5-098F71B37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F764-52E3-4E6A-B5A5-098F71B37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F764-52E3-4E6A-B5A5-098F71B37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F9F1-8744-4416-9373-9771FEA7DFF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920" y="2407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Addition/Subtraction of Signed Binary Numbers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6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829" y="451106"/>
            <a:ext cx="415590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Binary Number Representation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2388" y="2522902"/>
            <a:ext cx="340236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Unsigned Representation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50383" y="2539700"/>
            <a:ext cx="304250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Signed Representation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8249" y="4664553"/>
            <a:ext cx="2593061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Signed-Magnitude Form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00699" y="4639890"/>
            <a:ext cx="2530929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1’s Complement Form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02639" y="4632711"/>
            <a:ext cx="225383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2’ Complement Form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307779" y="912771"/>
            <a:ext cx="1" cy="689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85179" y="1609265"/>
            <a:ext cx="5045202" cy="30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03653" y="1608465"/>
            <a:ext cx="1" cy="91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30381" y="1602307"/>
            <a:ext cx="0" cy="937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30381" y="3021994"/>
            <a:ext cx="18475" cy="1006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631659" y="4048188"/>
            <a:ext cx="6100170" cy="23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31659" y="4054695"/>
            <a:ext cx="0" cy="623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830381" y="4044676"/>
            <a:ext cx="1" cy="623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731829" y="4053103"/>
            <a:ext cx="0" cy="58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9335" y="96293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for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positive Numbers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25721" y="945661"/>
            <a:ext cx="210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For both Positive &amp; Negative Numbers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8" y="6165"/>
            <a:ext cx="1176083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79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568" y="0"/>
            <a:ext cx="10515600" cy="711897"/>
          </a:xfrm>
        </p:spPr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3D3B49"/>
                </a:solidFill>
                <a:effectLst/>
                <a:latin typeface="+mn-lt"/>
                <a:cs typeface="Times New Roman" panose="02020603050405020304" pitchFamily="18" charset="0"/>
              </a:rPr>
              <a:t>Sign-Magnitude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829286"/>
            <a:ext cx="10515600" cy="5278906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In the sign-magnitude representation, a number is represented in its binary form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smtClean="0">
                <a:solidFill>
                  <a:srgbClr val="333333"/>
                </a:solidFill>
              </a:rPr>
              <a:t>as: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The most significant bit (MSB) represents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sign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in the MSB bit position denotes a negative number;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denotes a positive number.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The remaining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 −1)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bits represent the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magnitude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of the number.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333333"/>
                </a:solidFill>
              </a:rPr>
              <a:t>This representation is used both for positive and negative binary numbers.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   The following examples illustrate the sign-magnitude representation: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                                                      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3184"/>
            <a:ext cx="37029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       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371601" y="829286"/>
            <a:ext cx="95804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igned Binary Num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84" y="4210980"/>
            <a:ext cx="5129784" cy="244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568" y="1"/>
            <a:ext cx="10515600" cy="1060704"/>
          </a:xfrm>
        </p:spPr>
        <p:txBody>
          <a:bodyPr>
            <a:normAutofit/>
          </a:bodyPr>
          <a:lstStyle/>
          <a:p>
            <a:pPr algn="ctr" fontAlgn="base"/>
            <a:r>
              <a:rPr lang="en-US" sz="4000" b="1" dirty="0" smtClean="0">
                <a:latin typeface="+mn-lt"/>
              </a:rPr>
              <a:t>1's Complement </a:t>
            </a:r>
            <a:r>
              <a:rPr lang="en-US" sz="4000" b="1" dirty="0">
                <a:latin typeface="+mn-lt"/>
              </a:rPr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964473"/>
            <a:ext cx="10515600" cy="538967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1’s complement is another way of feeding the negative binary number to the computer. </a:t>
            </a:r>
            <a:endParaRPr lang="en-US" sz="2400" dirty="0" smtClean="0"/>
          </a:p>
          <a:p>
            <a:pPr algn="just"/>
            <a:r>
              <a:rPr lang="en-US" sz="2400" dirty="0" smtClean="0"/>
              <a:t>In 1’s complement method , negative </a:t>
            </a:r>
            <a:r>
              <a:rPr lang="en-US" sz="2400" dirty="0"/>
              <a:t>numbers are represented by taking 1’s complement of </a:t>
            </a:r>
            <a:r>
              <a:rPr lang="en-US" sz="2400" dirty="0" smtClean="0"/>
              <a:t>positive representation of a number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Example :</a:t>
            </a:r>
            <a:r>
              <a:rPr lang="en-US" sz="2400" dirty="0"/>
              <a:t> -33 </a:t>
            </a:r>
            <a:r>
              <a:rPr lang="en-US" sz="2400" dirty="0" smtClean="0"/>
              <a:t>=?</a:t>
            </a:r>
            <a:r>
              <a:rPr lang="en-US" sz="2400" baseline="-250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                  33 </a:t>
            </a:r>
            <a:r>
              <a:rPr lang="en-US" sz="2400" dirty="0"/>
              <a:t>is represented as (100001)</a:t>
            </a:r>
            <a:r>
              <a:rPr lang="en-US" sz="2400" baseline="-25000" dirty="0"/>
              <a:t>2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In </a:t>
            </a:r>
            <a:r>
              <a:rPr lang="en-US" sz="2400" dirty="0">
                <a:solidFill>
                  <a:srgbClr val="FF0000"/>
                </a:solidFill>
              </a:rPr>
              <a:t>8 bit </a:t>
            </a:r>
            <a:r>
              <a:rPr lang="en-US" sz="2400" dirty="0"/>
              <a:t>notation, </a:t>
            </a:r>
            <a:r>
              <a:rPr lang="en-US" sz="2400" dirty="0" smtClean="0"/>
              <a:t>+33 is </a:t>
            </a:r>
            <a:r>
              <a:rPr lang="en-US" sz="2400" dirty="0"/>
              <a:t>represented as (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0100001)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-33 = 1’s complement of (+33)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= 1’s complement </a:t>
            </a:r>
            <a:r>
              <a:rPr lang="en-US" sz="2400" dirty="0"/>
              <a:t>of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/>
              <a:t>0100001)</a:t>
            </a:r>
            <a:r>
              <a:rPr lang="en-US" sz="2400" baseline="-25000" dirty="0"/>
              <a:t>2</a:t>
            </a:r>
            <a:r>
              <a:rPr lang="en-US" sz="2400" dirty="0" smtClean="0"/>
              <a:t>                      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=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1011110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</a:t>
            </a:r>
            <a:r>
              <a:rPr lang="en-US" sz="2400" dirty="0" smtClean="0">
                <a:solidFill>
                  <a:srgbClr val="FF0000"/>
                </a:solidFill>
              </a:rPr>
              <a:t>Now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(-33) is represented in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’s complement form as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1 1011110)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4864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371601" y="829286"/>
            <a:ext cx="95804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7596238" y="3621960"/>
            <a:ext cx="521208" cy="2011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68006" y="3161763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 bit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8394954" y="3655571"/>
            <a:ext cx="393192" cy="2377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6850" y="3314674"/>
            <a:ext cx="12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11967"/>
            <a:ext cx="10515600" cy="6357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+mn-lt"/>
              </a:rPr>
              <a:t>2's Complement </a:t>
            </a:r>
            <a:r>
              <a:rPr lang="en-US" sz="4000" b="1" dirty="0">
                <a:latin typeface="+mn-lt"/>
              </a:rPr>
              <a:t>Representation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937" y="1093708"/>
            <a:ext cx="10515600" cy="61103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In 2’s complement method , negative numbers are represented by taking 2’s complement of positive representation of a number.</a:t>
            </a:r>
          </a:p>
          <a:p>
            <a:pPr marL="0" indent="0">
              <a:buNone/>
            </a:pPr>
            <a:r>
              <a:rPr lang="en-US" sz="2400" b="1" dirty="0" smtClean="0"/>
              <a:t>      </a:t>
            </a:r>
          </a:p>
          <a:p>
            <a:pPr marL="0" indent="0">
              <a:buNone/>
            </a:pPr>
            <a:r>
              <a:rPr lang="en-US" sz="2400" b="1" dirty="0" smtClean="0"/>
              <a:t>Example :</a:t>
            </a:r>
            <a:r>
              <a:rPr lang="en-US" sz="2400" dirty="0"/>
              <a:t> </a:t>
            </a:r>
            <a:r>
              <a:rPr lang="en-US" sz="2400" dirty="0" smtClean="0"/>
              <a:t>-</a:t>
            </a:r>
            <a:r>
              <a:rPr lang="en-US" sz="2400" dirty="0"/>
              <a:t>33 =?</a:t>
            </a:r>
            <a:r>
              <a:rPr lang="en-US" sz="2400" baseline="-25000" dirty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                  33 is represented as (100001)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In </a:t>
            </a:r>
            <a:r>
              <a:rPr lang="en-US" sz="2400" dirty="0" smtClean="0">
                <a:solidFill>
                  <a:srgbClr val="FF0000"/>
                </a:solidFill>
              </a:rPr>
              <a:t>8 bit </a:t>
            </a:r>
            <a:r>
              <a:rPr lang="en-US" sz="2400" dirty="0" smtClean="0"/>
              <a:t>notation, +33 is represented as (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0100001)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-33 = 2’s complement of (+33)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= 2’s complement of (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0100001)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</a:t>
            </a:r>
            <a:r>
              <a:rPr lang="en-US" sz="2400" dirty="0"/>
              <a:t>= 1’s </a:t>
            </a:r>
            <a:r>
              <a:rPr lang="en-US" sz="2400" dirty="0" smtClean="0"/>
              <a:t>complement </a:t>
            </a:r>
            <a:r>
              <a:rPr lang="en-US" sz="2400" dirty="0"/>
              <a:t>of (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0100001)</a:t>
            </a:r>
            <a:r>
              <a:rPr lang="en-US" sz="2400" baseline="-25000" dirty="0"/>
              <a:t>2</a:t>
            </a:r>
            <a:r>
              <a:rPr lang="en-US" sz="2400" dirty="0" smtClean="0"/>
              <a:t> + 1  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=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 smtClean="0"/>
              <a:t>1011110 + 1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=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 smtClean="0"/>
              <a:t>1011111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</a:t>
            </a:r>
            <a:r>
              <a:rPr lang="en-US" sz="2400" dirty="0">
                <a:solidFill>
                  <a:srgbClr val="FF0000"/>
                </a:solidFill>
              </a:rPr>
              <a:t>Now, (-33) is represented in </a:t>
            </a:r>
            <a:r>
              <a:rPr lang="en-US" sz="2400" dirty="0" smtClean="0">
                <a:solidFill>
                  <a:srgbClr val="FF0000"/>
                </a:solidFill>
              </a:rPr>
              <a:t>2’s complement </a:t>
            </a:r>
            <a:r>
              <a:rPr lang="en-US" sz="2400" dirty="0">
                <a:solidFill>
                  <a:srgbClr val="FF0000"/>
                </a:solidFill>
              </a:rPr>
              <a:t>form as (1 </a:t>
            </a:r>
            <a:r>
              <a:rPr lang="en-US" sz="2400" dirty="0" smtClean="0">
                <a:solidFill>
                  <a:srgbClr val="FF0000"/>
                </a:solidFill>
              </a:rPr>
              <a:t>1011111)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4864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366937" y="789760"/>
            <a:ext cx="95804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489777" y="2674839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5516" y="2624187"/>
            <a:ext cx="97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 bit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7541938" y="3110810"/>
            <a:ext cx="381504" cy="6337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8482921" y="3032650"/>
            <a:ext cx="393192" cy="2377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937" y="128517"/>
            <a:ext cx="10515600" cy="66124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Addition by Signed 2’s Complement Form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9371"/>
            <a:ext cx="10109204" cy="5818000"/>
          </a:xfrm>
        </p:spPr>
        <p:txBody>
          <a:bodyPr>
            <a:normAutofit/>
          </a:bodyPr>
          <a:lstStyle/>
          <a:p>
            <a:pPr lvl="1" algn="just"/>
            <a:r>
              <a:rPr lang="en-US" altLang="zh-TW" dirty="0"/>
              <a:t>The addition of two signed binary numbers </a:t>
            </a:r>
            <a:r>
              <a:rPr lang="en-US" altLang="zh-TW" dirty="0" smtClean="0"/>
              <a:t>represented </a:t>
            </a:r>
            <a:r>
              <a:rPr lang="en-US" altLang="zh-TW" dirty="0"/>
              <a:t>in </a:t>
            </a:r>
            <a:r>
              <a:rPr lang="en-US" altLang="zh-TW" dirty="0" smtClean="0"/>
              <a:t>Signed 2's- complement </a:t>
            </a:r>
            <a:r>
              <a:rPr lang="en-US" altLang="zh-TW" dirty="0"/>
              <a:t>form is obtained </a:t>
            </a:r>
            <a:r>
              <a:rPr lang="en-US" altLang="zh-TW" dirty="0" smtClean="0"/>
              <a:t>by adding the two numbers </a:t>
            </a:r>
            <a:r>
              <a:rPr lang="en-US" altLang="zh-TW" dirty="0"/>
              <a:t>including their sign bits. </a:t>
            </a:r>
          </a:p>
          <a:p>
            <a:pPr lvl="1"/>
            <a:r>
              <a:rPr lang="en-US" altLang="zh-TW" dirty="0"/>
              <a:t>A carry out of the sign-bit position is discarded. 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 smtClean="0"/>
              <a:t>Example 1: </a:t>
            </a:r>
            <a:r>
              <a:rPr lang="en-US" altLang="zh-TW" dirty="0" smtClean="0"/>
              <a:t>(+6) + (+13) = ?                     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(+6)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0000</a:t>
            </a:r>
            <a:r>
              <a:rPr lang="en-US" altLang="zh-TW" dirty="0" smtClean="0">
                <a:solidFill>
                  <a:srgbClr val="00B050"/>
                </a:solidFill>
              </a:rPr>
              <a:t>110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+  (+13)          +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000</a:t>
            </a:r>
            <a:r>
              <a:rPr lang="en-US" altLang="zh-TW" dirty="0" smtClean="0">
                <a:solidFill>
                  <a:srgbClr val="00B050"/>
                </a:solidFill>
              </a:rPr>
              <a:t>1101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+19             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0010011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  </a:t>
            </a:r>
            <a:r>
              <a:rPr lang="en-US" altLang="zh-TW" b="1" dirty="0"/>
              <a:t>Example </a:t>
            </a:r>
            <a:r>
              <a:rPr lang="en-US" altLang="zh-TW" b="1" dirty="0" smtClean="0"/>
              <a:t>2: </a:t>
            </a:r>
            <a:r>
              <a:rPr lang="en-US" altLang="zh-TW" dirty="0" smtClean="0"/>
              <a:t>(-6</a:t>
            </a:r>
            <a:r>
              <a:rPr lang="en-US" altLang="zh-TW" dirty="0"/>
              <a:t>) + (+13) = ?</a:t>
            </a:r>
          </a:p>
          <a:p>
            <a:pPr marL="457200" lvl="1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smtClean="0"/>
              <a:t>(-6</a:t>
            </a:r>
            <a:r>
              <a:rPr lang="en-US" altLang="zh-TW" dirty="0"/>
              <a:t>)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1111010          (2’s complement of +6)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             +  (+13)          +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000</a:t>
            </a:r>
            <a:r>
              <a:rPr lang="en-US" altLang="zh-TW" dirty="0">
                <a:solidFill>
                  <a:srgbClr val="00B050"/>
                </a:solidFill>
              </a:rPr>
              <a:t>1101</a:t>
            </a:r>
          </a:p>
          <a:p>
            <a:pPr marL="457200" lvl="1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smtClean="0"/>
              <a:t>  +</a:t>
            </a:r>
            <a:r>
              <a:rPr lang="en-US" altLang="zh-TW" dirty="0"/>
              <a:t>7</a:t>
            </a:r>
            <a:r>
              <a:rPr lang="en-US" altLang="zh-TW" dirty="0" smtClean="0"/>
              <a:t>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0000111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               </a:t>
            </a:r>
            <a:endParaRPr lang="en-US" altLang="zh-TW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66937" y="795749"/>
            <a:ext cx="95804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664" y="8905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V="1">
            <a:off x="2528596" y="3974841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7994" y="3942234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15375" y="5918719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7994" y="5918719"/>
            <a:ext cx="12915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3355130" y="3288135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355130" y="3671822"/>
            <a:ext cx="682168" cy="10513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3355130" y="5278672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3355130" y="5666899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75002" y="5259348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1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78" y="729692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b="1" dirty="0"/>
              <a:t>Example </a:t>
            </a:r>
            <a:r>
              <a:rPr lang="en-US" altLang="zh-TW" b="1" dirty="0" smtClean="0"/>
              <a:t>3: </a:t>
            </a:r>
            <a:r>
              <a:rPr lang="en-US" altLang="zh-TW" dirty="0" smtClean="0"/>
              <a:t>(+6</a:t>
            </a:r>
            <a:r>
              <a:rPr lang="en-US" altLang="zh-TW" dirty="0"/>
              <a:t>) + </a:t>
            </a:r>
            <a:r>
              <a:rPr lang="en-US" altLang="zh-TW" dirty="0" smtClean="0"/>
              <a:t>(-13</a:t>
            </a:r>
            <a:r>
              <a:rPr lang="en-US" altLang="zh-TW" dirty="0"/>
              <a:t>) = ?</a:t>
            </a:r>
          </a:p>
          <a:p>
            <a:pPr marL="457200" lvl="1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smtClean="0"/>
              <a:t>(+6</a:t>
            </a:r>
            <a:r>
              <a:rPr lang="en-US" altLang="zh-TW" dirty="0"/>
              <a:t>)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0000</a:t>
            </a:r>
            <a:r>
              <a:rPr lang="en-US" altLang="zh-TW" dirty="0" smtClean="0">
                <a:solidFill>
                  <a:srgbClr val="00B050"/>
                </a:solidFill>
              </a:rPr>
              <a:t>110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             </a:t>
            </a:r>
            <a:r>
              <a:rPr lang="en-US" altLang="zh-TW" dirty="0" smtClean="0"/>
              <a:t>+  (-13)           +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1110011          (</a:t>
            </a:r>
            <a:r>
              <a:rPr lang="en-US" altLang="zh-TW" dirty="0"/>
              <a:t>2’s </a:t>
            </a:r>
            <a:r>
              <a:rPr lang="en-US" altLang="zh-TW" dirty="0" smtClean="0"/>
              <a:t>complement </a:t>
            </a:r>
            <a:r>
              <a:rPr lang="en-US" altLang="zh-TW" dirty="0"/>
              <a:t>of </a:t>
            </a:r>
            <a:r>
              <a:rPr lang="en-US" altLang="zh-TW" dirty="0" smtClean="0"/>
              <a:t>+13)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          -7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1111001         </a:t>
            </a:r>
            <a:endParaRPr lang="en-US" altLang="zh-TW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altLang="zh-TW" b="1" dirty="0" smtClean="0"/>
          </a:p>
          <a:p>
            <a:pPr marL="457200" lvl="1" indent="0">
              <a:buNone/>
            </a:pPr>
            <a:endParaRPr lang="en-US" altLang="zh-TW" b="1" dirty="0"/>
          </a:p>
          <a:p>
            <a:pPr marL="457200" lvl="1" indent="0">
              <a:buNone/>
            </a:pPr>
            <a:endParaRPr lang="en-US" altLang="zh-TW" b="1" dirty="0" smtClean="0"/>
          </a:p>
          <a:p>
            <a:pPr marL="457200" lvl="1" indent="0">
              <a:buNone/>
            </a:pPr>
            <a:r>
              <a:rPr lang="en-US" altLang="zh-TW" b="1" dirty="0" smtClean="0"/>
              <a:t> Example </a:t>
            </a:r>
            <a:r>
              <a:rPr lang="en-US" altLang="zh-TW" b="1" dirty="0"/>
              <a:t>4</a:t>
            </a:r>
            <a:r>
              <a:rPr lang="en-US" altLang="zh-TW" b="1" dirty="0" smtClean="0"/>
              <a:t>: </a:t>
            </a:r>
            <a:r>
              <a:rPr lang="en-US" altLang="zh-TW" dirty="0" smtClean="0"/>
              <a:t>(-6</a:t>
            </a:r>
            <a:r>
              <a:rPr lang="en-US" altLang="zh-TW" dirty="0"/>
              <a:t>) + (-13) = ?</a:t>
            </a:r>
          </a:p>
          <a:p>
            <a:pPr marL="457200" lvl="1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smtClean="0"/>
              <a:t>(-6</a:t>
            </a:r>
            <a:r>
              <a:rPr lang="en-US" altLang="zh-TW" dirty="0"/>
              <a:t>)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1111010</a:t>
            </a:r>
            <a:r>
              <a:rPr lang="en-US" altLang="zh-TW" dirty="0" smtClean="0">
                <a:solidFill>
                  <a:srgbClr val="FF0000"/>
                </a:solidFill>
              </a:rPr>
              <a:t>           </a:t>
            </a:r>
            <a:r>
              <a:rPr lang="en-US" altLang="zh-TW" dirty="0" smtClean="0"/>
              <a:t>(</a:t>
            </a:r>
            <a:r>
              <a:rPr lang="en-US" altLang="zh-TW" dirty="0"/>
              <a:t>2’s </a:t>
            </a:r>
            <a:r>
              <a:rPr lang="en-US" altLang="zh-TW" dirty="0" smtClean="0"/>
              <a:t>complement </a:t>
            </a:r>
            <a:r>
              <a:rPr lang="en-US" altLang="zh-TW" dirty="0"/>
              <a:t>of </a:t>
            </a:r>
            <a:r>
              <a:rPr lang="en-US" altLang="zh-TW" dirty="0" smtClean="0"/>
              <a:t>+</a:t>
            </a:r>
            <a:r>
              <a:rPr lang="en-US" altLang="zh-TW" dirty="0"/>
              <a:t>6</a:t>
            </a:r>
            <a:r>
              <a:rPr lang="en-US" altLang="zh-TW" dirty="0" smtClean="0"/>
              <a:t>)</a:t>
            </a:r>
            <a:endParaRPr lang="en-US" altLang="zh-TW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              </a:t>
            </a:r>
            <a:r>
              <a:rPr lang="en-US" altLang="zh-TW" dirty="0"/>
              <a:t>+  (-13)           </a:t>
            </a:r>
            <a:r>
              <a:rPr lang="en-US" altLang="zh-TW" dirty="0" smtClean="0"/>
              <a:t>+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1110011          (</a:t>
            </a:r>
            <a:r>
              <a:rPr lang="en-US" altLang="zh-TW" dirty="0"/>
              <a:t>2’s </a:t>
            </a:r>
            <a:r>
              <a:rPr lang="en-US" altLang="zh-TW" dirty="0" smtClean="0"/>
              <a:t>complement </a:t>
            </a:r>
            <a:r>
              <a:rPr lang="en-US" altLang="zh-TW" dirty="0"/>
              <a:t>of +13)</a:t>
            </a:r>
          </a:p>
          <a:p>
            <a:pPr marL="457200" lvl="1" indent="0">
              <a:buNone/>
            </a:pPr>
            <a:r>
              <a:rPr lang="en-US" altLang="zh-TW" dirty="0"/>
              <a:t>                      </a:t>
            </a:r>
            <a:r>
              <a:rPr lang="en-US" altLang="zh-TW" dirty="0" smtClean="0"/>
              <a:t>-19             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1101101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332733" y="1813713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32733" y="4638349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949955" y="1809098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06738" y="4636041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34267" y="1818378"/>
            <a:ext cx="275253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 result is –</a:t>
            </a:r>
            <a:r>
              <a:rPr lang="en-US" dirty="0" err="1" smtClean="0"/>
              <a:t>ve</a:t>
            </a:r>
            <a:endParaRPr lang="en-US" dirty="0"/>
          </a:p>
          <a:p>
            <a:r>
              <a:rPr lang="en-US" dirty="0" smtClean="0"/>
              <a:t>So, for final answer, take 2’s complement of 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1111001) </a:t>
            </a:r>
            <a:r>
              <a:rPr lang="en-US" dirty="0" smtClean="0">
                <a:solidFill>
                  <a:srgbClr val="FF0000"/>
                </a:solidFill>
              </a:rPr>
              <a:t>accept the sign bit</a:t>
            </a:r>
            <a:r>
              <a:rPr lang="en-US" dirty="0" smtClean="0"/>
              <a:t> =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0000111= (-7)</a:t>
            </a:r>
            <a:r>
              <a:rPr lang="en-US" baseline="-25000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7334" y="4692388"/>
            <a:ext cx="277946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 result is –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So, for final answer, take 2’s </a:t>
            </a:r>
            <a:r>
              <a:rPr lang="en-US" dirty="0" smtClean="0"/>
              <a:t>complement </a:t>
            </a:r>
            <a:r>
              <a:rPr lang="en-US" dirty="0"/>
              <a:t>of 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1101101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accept the sign bit</a:t>
            </a:r>
            <a:r>
              <a:rPr lang="en-US" dirty="0"/>
              <a:t> =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0010011</a:t>
            </a:r>
            <a:r>
              <a:rPr lang="en-US" dirty="0"/>
              <a:t>= </a:t>
            </a:r>
            <a:r>
              <a:rPr lang="en-US" dirty="0" smtClean="0"/>
              <a:t>(-19)</a:t>
            </a:r>
            <a:r>
              <a:rPr lang="en-US" baseline="-25000" dirty="0" smtClean="0"/>
              <a:t>10</a:t>
            </a:r>
            <a:endParaRPr lang="en-US" dirty="0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663" y="8905"/>
            <a:ext cx="1215842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3079707" y="1208431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3079707" y="1531578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5252099" y="1567553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066362" y="4024565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3065948" y="4410155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5225166" y="4067726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237010" y="4381822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5231873" y="4768332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5273428" y="1907356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1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371</Words>
  <Application>Microsoft Office PowerPoint</Application>
  <PresentationFormat>Widescreen</PresentationFormat>
  <Paragraphs>82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新細明體</vt:lpstr>
      <vt:lpstr>新細明體</vt:lpstr>
      <vt:lpstr>Times New Roman</vt:lpstr>
      <vt:lpstr>Office Theme</vt:lpstr>
      <vt:lpstr>Addition/Subtraction of Signed Binary Numbers</vt:lpstr>
      <vt:lpstr>PowerPoint Presentation</vt:lpstr>
      <vt:lpstr>Sign-Magnitude Representation</vt:lpstr>
      <vt:lpstr>1's Complement Representation</vt:lpstr>
      <vt:lpstr>2's Complement Representation</vt:lpstr>
      <vt:lpstr>Addition by Signed 2’s Complement 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mona_ahan</dc:creator>
  <cp:lastModifiedBy>Windows User</cp:lastModifiedBy>
  <cp:revision>151</cp:revision>
  <dcterms:created xsi:type="dcterms:W3CDTF">2020-07-09T13:52:48Z</dcterms:created>
  <dcterms:modified xsi:type="dcterms:W3CDTF">2020-07-21T03:58:43Z</dcterms:modified>
</cp:coreProperties>
</file>