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2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8A22-C1FA-4F9D-BACC-591FE985A02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F764-52E3-4E6A-B5A5-098F71B3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8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9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8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2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F9F1-8744-4416-9373-9771FEA7DFF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824E-62F5-4198-8482-7990984B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442" y="188663"/>
            <a:ext cx="10515600" cy="4369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</a:rPr>
              <a:t>Subtraction by </a:t>
            </a:r>
            <a:r>
              <a:rPr lang="en-US" b="1" dirty="0" smtClean="0">
                <a:latin typeface="+mn-lt"/>
              </a:rPr>
              <a:t>Signed-2’s Complement </a:t>
            </a:r>
            <a:r>
              <a:rPr lang="en-US" b="1" dirty="0">
                <a:latin typeface="+mn-lt"/>
              </a:rPr>
              <a:t>Form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79902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Rectangle 3"/>
          <p:cNvSpPr/>
          <p:nvPr/>
        </p:nvSpPr>
        <p:spPr>
          <a:xfrm>
            <a:off x="918409" y="1993592"/>
            <a:ext cx="80290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b="1" dirty="0"/>
              <a:t>Example 1: </a:t>
            </a:r>
            <a:r>
              <a:rPr lang="en-US" altLang="zh-TW" sz="2400" dirty="0"/>
              <a:t>(+6) </a:t>
            </a:r>
            <a:r>
              <a:rPr lang="en-US" altLang="zh-TW" sz="2400" dirty="0" smtClean="0"/>
              <a:t>- </a:t>
            </a:r>
            <a:r>
              <a:rPr lang="en-US" altLang="zh-TW" sz="2400" dirty="0"/>
              <a:t>(+13) = ?                      </a:t>
            </a:r>
          </a:p>
          <a:p>
            <a:pPr lvl="1"/>
            <a:r>
              <a:rPr lang="en-US" altLang="zh-TW" sz="2400" dirty="0"/>
              <a:t>                    (+6)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r>
              <a:rPr lang="en-US" altLang="zh-TW" sz="2400" dirty="0" smtClean="0"/>
              <a:t>0000</a:t>
            </a:r>
            <a:r>
              <a:rPr lang="en-US" altLang="zh-TW" sz="2400" dirty="0" smtClean="0">
                <a:solidFill>
                  <a:srgbClr val="00B050"/>
                </a:solidFill>
              </a:rPr>
              <a:t>110    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r>
              <a:rPr lang="en-US" altLang="zh-TW" sz="2400" dirty="0" smtClean="0"/>
              <a:t>0000</a:t>
            </a:r>
            <a:r>
              <a:rPr lang="en-US" altLang="zh-TW" sz="2400" dirty="0" smtClean="0">
                <a:solidFill>
                  <a:srgbClr val="00B050"/>
                </a:solidFill>
              </a:rPr>
              <a:t>110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lvl="1"/>
            <a:r>
              <a:rPr lang="en-US" altLang="zh-TW" sz="2400" dirty="0"/>
              <a:t>               -  (+13)         </a:t>
            </a:r>
            <a:r>
              <a:rPr lang="en-US" altLang="zh-TW" sz="2400" dirty="0" smtClean="0"/>
              <a:t>  - 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r>
              <a:rPr lang="en-US" altLang="zh-TW" sz="2400" dirty="0"/>
              <a:t>000</a:t>
            </a:r>
            <a:r>
              <a:rPr lang="en-US" altLang="zh-TW" sz="2400" dirty="0">
                <a:solidFill>
                  <a:srgbClr val="00B050"/>
                </a:solidFill>
              </a:rPr>
              <a:t>1101)          </a:t>
            </a:r>
            <a:r>
              <a:rPr lang="en-US" altLang="zh-TW" sz="2400" dirty="0" smtClean="0">
                <a:solidFill>
                  <a:srgbClr val="00B050"/>
                </a:solidFill>
              </a:rPr>
              <a:t> </a:t>
            </a:r>
            <a:r>
              <a:rPr lang="en-US" altLang="zh-TW" sz="2400" dirty="0" smtClean="0"/>
              <a:t>+</a:t>
            </a:r>
            <a:r>
              <a:rPr lang="en-US" altLang="zh-TW" sz="2400" dirty="0" smtClean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1110011</a:t>
            </a:r>
          </a:p>
          <a:p>
            <a:pPr lvl="1"/>
            <a:r>
              <a:rPr lang="en-US" altLang="zh-TW" sz="2400" dirty="0"/>
              <a:t>                     </a:t>
            </a:r>
            <a:r>
              <a:rPr lang="en-US" altLang="zh-TW" sz="2400" dirty="0" smtClean="0"/>
              <a:t>  -7                                      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1111001</a:t>
            </a:r>
            <a:endParaRPr lang="en-US" altLang="zh-TW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1" y="784032"/>
            <a:ext cx="95804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311442" cy="78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800313"/>
            <a:ext cx="9507232" cy="10589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3429725" y="2542232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429725" y="2881813"/>
            <a:ext cx="682168" cy="128336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5784133" y="2916376"/>
            <a:ext cx="682168" cy="128336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677637" y="3134061"/>
            <a:ext cx="839755" cy="9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11856" y="3138726"/>
            <a:ext cx="1377822" cy="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585582" y="3138726"/>
            <a:ext cx="1377822" cy="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50379" y="3208648"/>
            <a:ext cx="2264222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 result is –</a:t>
            </a:r>
            <a:r>
              <a:rPr lang="en-US" dirty="0" err="1"/>
              <a:t>ve</a:t>
            </a:r>
            <a:endParaRPr lang="en-US" dirty="0"/>
          </a:p>
          <a:p>
            <a:r>
              <a:rPr lang="en-US" dirty="0"/>
              <a:t>So, for final answer, take 2’s </a:t>
            </a:r>
            <a:r>
              <a:rPr lang="en-US" dirty="0" smtClean="0"/>
              <a:t>complement </a:t>
            </a:r>
            <a:r>
              <a:rPr lang="en-US" dirty="0"/>
              <a:t>of 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1111001) </a:t>
            </a:r>
            <a:r>
              <a:rPr lang="en-US" dirty="0">
                <a:solidFill>
                  <a:srgbClr val="FF0000"/>
                </a:solidFill>
              </a:rPr>
              <a:t>accept the sign bit</a:t>
            </a:r>
            <a:r>
              <a:rPr lang="en-US" dirty="0"/>
              <a:t> =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0000111= (-</a:t>
            </a:r>
            <a:r>
              <a:rPr lang="en-US" dirty="0" smtClean="0"/>
              <a:t>7)</a:t>
            </a:r>
            <a:r>
              <a:rPr lang="en-US" baseline="-25000" dirty="0" smtClean="0"/>
              <a:t>10</a:t>
            </a:r>
            <a:endParaRPr lang="en-US" dirty="0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8010701" y="3249044"/>
            <a:ext cx="682168" cy="128336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1" y="4091809"/>
            <a:ext cx="7700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b="1" dirty="0"/>
              <a:t>Example 1: </a:t>
            </a:r>
            <a:r>
              <a:rPr lang="en-US" altLang="zh-TW" sz="2400" dirty="0" smtClean="0"/>
              <a:t>(-6</a:t>
            </a:r>
            <a:r>
              <a:rPr lang="en-US" altLang="zh-TW" sz="2400" dirty="0"/>
              <a:t>) - (+13) = ?                      </a:t>
            </a:r>
          </a:p>
          <a:p>
            <a:pPr lvl="1"/>
            <a:r>
              <a:rPr lang="en-US" altLang="zh-TW" sz="2400" dirty="0"/>
              <a:t>                    </a:t>
            </a:r>
            <a:r>
              <a:rPr lang="en-US" altLang="zh-TW" sz="2400" dirty="0" smtClean="0"/>
              <a:t>(-6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   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1111010</a:t>
            </a:r>
            <a:r>
              <a:rPr lang="en-US" altLang="zh-TW" sz="2400" dirty="0" smtClean="0">
                <a:solidFill>
                  <a:srgbClr val="00B050"/>
                </a:solidFill>
              </a:rPr>
              <a:t>    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1111010</a:t>
            </a:r>
          </a:p>
          <a:p>
            <a:pPr lvl="1"/>
            <a:r>
              <a:rPr lang="en-US" altLang="zh-TW" sz="2400" dirty="0" smtClean="0"/>
              <a:t>               -  (+13)           - (</a:t>
            </a:r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r>
              <a:rPr lang="en-US" altLang="zh-TW" sz="2400" dirty="0" smtClean="0"/>
              <a:t>000</a:t>
            </a:r>
            <a:r>
              <a:rPr lang="en-US" altLang="zh-TW" sz="2400" dirty="0" smtClean="0">
                <a:solidFill>
                  <a:srgbClr val="00B050"/>
                </a:solidFill>
              </a:rPr>
              <a:t>1101)           </a:t>
            </a:r>
            <a:r>
              <a:rPr lang="en-US" altLang="zh-TW" sz="2400" dirty="0" smtClean="0"/>
              <a:t>+</a:t>
            </a:r>
            <a:r>
              <a:rPr lang="en-US" altLang="zh-TW" sz="2400" dirty="0" smtClean="0">
                <a:solidFill>
                  <a:srgbClr val="00B05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1110011</a:t>
            </a:r>
          </a:p>
          <a:p>
            <a:pPr lvl="1"/>
            <a:r>
              <a:rPr lang="en-US" altLang="zh-TW" sz="2400" dirty="0" smtClean="0"/>
              <a:t>                     -19                                      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1101101</a:t>
            </a:r>
            <a:endParaRPr lang="en-US" altLang="zh-TW" sz="24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7638" y="5267448"/>
            <a:ext cx="839755" cy="9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423279" y="5262833"/>
            <a:ext cx="1377822" cy="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62945" y="5215137"/>
            <a:ext cx="1377822" cy="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3629688" y="4684773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3629688" y="5080056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944364" y="5088594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83052" y="5080056"/>
            <a:ext cx="2185057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 result is –</a:t>
            </a:r>
            <a:r>
              <a:rPr lang="en-US" dirty="0" err="1"/>
              <a:t>ve</a:t>
            </a:r>
            <a:endParaRPr lang="en-US" dirty="0"/>
          </a:p>
          <a:p>
            <a:r>
              <a:rPr lang="en-US" dirty="0"/>
              <a:t>So, for final answer, take 2’s </a:t>
            </a:r>
            <a:r>
              <a:rPr lang="en-US" dirty="0" smtClean="0"/>
              <a:t>complement </a:t>
            </a:r>
            <a:r>
              <a:rPr lang="en-US" dirty="0"/>
              <a:t>of 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1101101) </a:t>
            </a:r>
            <a:r>
              <a:rPr lang="en-US" dirty="0">
                <a:solidFill>
                  <a:srgbClr val="FF0000"/>
                </a:solidFill>
              </a:rPr>
              <a:t>accept the sign bit</a:t>
            </a:r>
            <a:r>
              <a:rPr lang="en-US" dirty="0"/>
              <a:t> =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0010011= (-</a:t>
            </a:r>
            <a:r>
              <a:rPr lang="en-US" dirty="0" smtClean="0"/>
              <a:t>19)</a:t>
            </a:r>
            <a:r>
              <a:rPr lang="en-US" baseline="-25000" dirty="0" smtClean="0"/>
              <a:t>10</a:t>
            </a:r>
            <a:endParaRPr lang="en-US" dirty="0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8068211" y="5354116"/>
            <a:ext cx="682168" cy="126543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040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217" y="36115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b="1" dirty="0" smtClean="0"/>
              <a:t>Example </a:t>
            </a:r>
            <a:r>
              <a:rPr lang="en-US" altLang="zh-TW" b="1" dirty="0"/>
              <a:t>3: </a:t>
            </a:r>
            <a:r>
              <a:rPr lang="en-US" altLang="zh-TW" dirty="0"/>
              <a:t>(+6) - (-13) = ?                      </a:t>
            </a:r>
          </a:p>
          <a:p>
            <a:pPr marL="457200" lvl="1" indent="0">
              <a:buNone/>
            </a:pPr>
            <a:r>
              <a:rPr lang="en-US" altLang="zh-TW" dirty="0" smtClean="0"/>
              <a:t>                   </a:t>
            </a:r>
            <a:r>
              <a:rPr lang="en-US" altLang="zh-TW" dirty="0"/>
              <a:t>(+6)             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0000</a:t>
            </a:r>
            <a:r>
              <a:rPr lang="en-US" altLang="zh-TW" dirty="0">
                <a:solidFill>
                  <a:srgbClr val="00B050"/>
                </a:solidFill>
              </a:rPr>
              <a:t>110                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0000</a:t>
            </a:r>
            <a:r>
              <a:rPr lang="en-US" altLang="zh-TW" dirty="0">
                <a:solidFill>
                  <a:srgbClr val="00B050"/>
                </a:solidFill>
              </a:rPr>
              <a:t>110</a:t>
            </a:r>
          </a:p>
          <a:p>
            <a:pPr marL="457200" lvl="1" indent="0">
              <a:buNone/>
            </a:pPr>
            <a:r>
              <a:rPr lang="en-US" altLang="zh-TW" dirty="0"/>
              <a:t>                -  (-13)          - (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1110011</a:t>
            </a:r>
            <a:r>
              <a:rPr lang="en-US" altLang="zh-TW" dirty="0">
                <a:solidFill>
                  <a:srgbClr val="00B050"/>
                </a:solidFill>
              </a:rPr>
              <a:t>)           </a:t>
            </a:r>
            <a:r>
              <a:rPr lang="en-US" altLang="zh-TW" dirty="0" smtClean="0"/>
              <a:t>+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0001101</a:t>
            </a:r>
          </a:p>
          <a:p>
            <a:pPr marL="457200" lvl="1" indent="0">
              <a:buNone/>
            </a:pPr>
            <a:r>
              <a:rPr lang="en-US" altLang="zh-TW" dirty="0"/>
              <a:t>                     +19                                                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0010011 = (+19)</a:t>
            </a:r>
            <a:r>
              <a:rPr lang="en-US" altLang="zh-TW" baseline="-25000" dirty="0"/>
              <a:t>10</a:t>
            </a:r>
            <a:endParaRPr lang="en-US" altLang="zh-TW" dirty="0"/>
          </a:p>
        </p:txBody>
      </p:sp>
      <p:sp>
        <p:nvSpPr>
          <p:cNvPr id="11" name="Rectangle 10"/>
          <p:cNvSpPr/>
          <p:nvPr/>
        </p:nvSpPr>
        <p:spPr>
          <a:xfrm>
            <a:off x="5460344" y="327391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dirty="0" smtClean="0"/>
              <a:t> </a:t>
            </a:r>
            <a:endParaRPr lang="en-US" altLang="zh-TW" sz="2400" dirty="0"/>
          </a:p>
        </p:txBody>
      </p:sp>
      <p:sp>
        <p:nvSpPr>
          <p:cNvPr id="16" name="Rectangle 15"/>
          <p:cNvSpPr/>
          <p:nvPr/>
        </p:nvSpPr>
        <p:spPr>
          <a:xfrm>
            <a:off x="1295638" y="2778990"/>
            <a:ext cx="83294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b="1" dirty="0"/>
              <a:t>Example 4</a:t>
            </a:r>
            <a:r>
              <a:rPr lang="en-US" altLang="zh-TW" sz="2400" b="1" dirty="0" smtClean="0"/>
              <a:t>: </a:t>
            </a:r>
            <a:r>
              <a:rPr lang="en-US" altLang="zh-TW" sz="2400" dirty="0" smtClean="0"/>
              <a:t>(-6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- (-13</a:t>
            </a:r>
            <a:r>
              <a:rPr lang="en-US" altLang="zh-TW" sz="2400" dirty="0"/>
              <a:t>) = ?                      </a:t>
            </a:r>
          </a:p>
          <a:p>
            <a:pPr lvl="1"/>
            <a:r>
              <a:rPr lang="en-US" altLang="zh-TW" sz="2400" dirty="0"/>
              <a:t>                    </a:t>
            </a:r>
            <a:r>
              <a:rPr lang="en-US" altLang="zh-TW" sz="2400" dirty="0" smtClean="0"/>
              <a:t>(-6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 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1111010</a:t>
            </a:r>
            <a:r>
              <a:rPr lang="en-US" altLang="zh-TW" sz="2400" dirty="0" smtClean="0">
                <a:solidFill>
                  <a:srgbClr val="00B050"/>
                </a:solidFill>
              </a:rPr>
              <a:t>    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1111010</a:t>
            </a:r>
            <a:endParaRPr lang="en-US" altLang="zh-TW" sz="240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TW" sz="2400" dirty="0" smtClean="0"/>
              <a:t>                -  (-13)         - (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1110011)</a:t>
            </a:r>
            <a:r>
              <a:rPr lang="en-US" altLang="zh-TW" sz="2400" dirty="0" smtClean="0">
                <a:solidFill>
                  <a:srgbClr val="00B050"/>
                </a:solidFill>
              </a:rPr>
              <a:t>            </a:t>
            </a:r>
            <a:r>
              <a:rPr lang="en-US" altLang="zh-TW" sz="2400" dirty="0" smtClean="0"/>
              <a:t>+</a:t>
            </a:r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r>
              <a:rPr lang="en-US" altLang="zh-TW" sz="2400" dirty="0" smtClean="0"/>
              <a:t>0001101</a:t>
            </a:r>
          </a:p>
          <a:p>
            <a:pPr lvl="1"/>
            <a:r>
              <a:rPr lang="en-US" altLang="zh-TW" sz="2400" dirty="0" smtClean="0"/>
              <a:t>                       +7                                   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r>
              <a:rPr lang="en-US" altLang="zh-TW" sz="2400" dirty="0" smtClean="0"/>
              <a:t>0000111 = (+7)</a:t>
            </a:r>
            <a:r>
              <a:rPr lang="en-US" altLang="zh-TW" sz="2400" baseline="-25000" dirty="0" smtClean="0"/>
              <a:t>10</a:t>
            </a:r>
            <a:endParaRPr lang="en-US" altLang="zh-TW" sz="2400" dirty="0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789198" y="920893"/>
            <a:ext cx="690189" cy="144378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3789197" y="1391898"/>
            <a:ext cx="690189" cy="144378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6045881" y="1332572"/>
            <a:ext cx="690189" cy="144378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949443" y="1584808"/>
            <a:ext cx="839755" cy="9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627551" y="1580193"/>
            <a:ext cx="1377822" cy="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968847" y="1555337"/>
            <a:ext cx="1377822" cy="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3725028" y="3313872"/>
            <a:ext cx="690189" cy="144378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3725027" y="3734054"/>
            <a:ext cx="690189" cy="144378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6025676" y="3661865"/>
            <a:ext cx="690189" cy="144378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i="0" u="none">
              <a:latin typeface="+mn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949443" y="3929255"/>
            <a:ext cx="839755" cy="9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577929" y="3925317"/>
            <a:ext cx="1377822" cy="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857404" y="3920702"/>
            <a:ext cx="1377822" cy="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68" y="20427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38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198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PMingLiU</vt:lpstr>
      <vt:lpstr>PMingLiU</vt:lpstr>
      <vt:lpstr>Times New Roman</vt:lpstr>
      <vt:lpstr>Office Theme</vt:lpstr>
      <vt:lpstr>Subtraction by Signed-2’s Complement 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mona_ahan</dc:creator>
  <cp:lastModifiedBy>mayan</cp:lastModifiedBy>
  <cp:revision>150</cp:revision>
  <dcterms:created xsi:type="dcterms:W3CDTF">2020-07-09T13:52:48Z</dcterms:created>
  <dcterms:modified xsi:type="dcterms:W3CDTF">2020-07-20T15:50:43Z</dcterms:modified>
</cp:coreProperties>
</file>