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8BA360-E196-4CA2-A384-5C1F16EEAFD4}" type="datetimeFigureOut">
              <a:rPr lang="en-US" smtClean="0"/>
              <a:pPr/>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E9849-A482-4243-A212-D180D3E614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C5A42-5DE9-47C1-A66A-1629AF5ACF3D}" type="slidenum">
              <a:rPr lang="en-US"/>
              <a:pPr/>
              <a:t>4</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2D18E-9A71-44B7-927A-832C8C9FAF16}" type="slidenum">
              <a:rPr lang="en-US"/>
              <a:pPr/>
              <a:t>18</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7235C-7EB9-40C1-B9BE-97B60D1CD98F}" type="slidenum">
              <a:rPr lang="en-US"/>
              <a:pPr/>
              <a:t>19</a:t>
            </a:fld>
            <a:endParaRPr 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6CC92-C7DB-4055-B3CA-A90B1FD4AC05}" type="slidenum">
              <a:rPr lang="en-US"/>
              <a:pPr/>
              <a:t>20</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28DE9-E6D1-4523-9F3C-9B73E87D00B6}" type="slidenum">
              <a:rPr lang="en-US"/>
              <a:pPr/>
              <a:t>21</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333F3-F9DF-447A-B336-E47B2FE256E0}" type="slidenum">
              <a:rPr lang="en-US"/>
              <a:pPr/>
              <a:t>22</a:t>
            </a:fld>
            <a:endParaRPr lang="en-US"/>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879B7-FE79-4DA9-BB19-07BCA7D40BA5}" type="slidenum">
              <a:rPr lang="en-US"/>
              <a:pPr/>
              <a:t>23</a:t>
            </a:fld>
            <a:endParaRPr 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C5A42-5DE9-47C1-A66A-1629AF5ACF3D}" type="slidenum">
              <a:rPr lang="en-US"/>
              <a:pPr/>
              <a:t>5</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C5A42-5DE9-47C1-A66A-1629AF5ACF3D}" type="slidenum">
              <a:rPr lang="en-US"/>
              <a:pPr/>
              <a:t>6</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C5A42-5DE9-47C1-A66A-1629AF5ACF3D}" type="slidenum">
              <a:rPr lang="en-US"/>
              <a:pPr/>
              <a:t>7</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9207B-79E9-4F11-ACA4-2513AAB74180}" type="slidenum">
              <a:rPr lang="en-US"/>
              <a:pPr/>
              <a:t>8</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53E35-A7EC-47D8-8E48-DCC43E106260}" type="slidenum">
              <a:rPr lang="en-US"/>
              <a:pPr/>
              <a:t>9</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905C6-0896-473F-83CB-57600158E86C}" type="slidenum">
              <a:rPr lang="en-US"/>
              <a:pPr/>
              <a:t>10</a:t>
            </a:fld>
            <a:endParaRPr 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A9C5F-DFA4-495D-B11C-06821F0D6C64}" type="slidenum">
              <a:rPr lang="en-US"/>
              <a:pPr/>
              <a:t>11</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CD2B0-D91D-4085-9A29-2B95DEAFE1F9}" type="slidenum">
              <a:rPr lang="en-US"/>
              <a:pPr/>
              <a:t>12</a:t>
            </a:fld>
            <a:endParaRPr 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FBACC-5A16-4237-9CCA-08732704966F}"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BFD87-99B4-4238-B041-223323FF62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FBACC-5A16-4237-9CCA-08732704966F}"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FD87-99B4-4238-B041-223323FF62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smtClean="0"/>
              <a:t>COMPUTER NETWORKS</a:t>
            </a:r>
            <a:br>
              <a:rPr lang="en-US" b="1" u="none" dirty="0" smtClean="0"/>
            </a:br>
            <a:r>
              <a:rPr lang="en-US" b="1" u="none" dirty="0" smtClean="0"/>
              <a:t>(</a:t>
            </a:r>
            <a:r>
              <a:rPr lang="en-US" b="1" dirty="0" smtClean="0"/>
              <a:t>BCSC 0008)</a:t>
            </a:r>
            <a:endParaRPr lang="en-US" b="1" u="none" dirty="0"/>
          </a:p>
        </p:txBody>
      </p:sp>
      <p:sp>
        <p:nvSpPr>
          <p:cNvPr id="5" name="Slide Number Placeholder 4"/>
          <p:cNvSpPr>
            <a:spLocks noGrp="1"/>
          </p:cNvSpPr>
          <p:nvPr>
            <p:ph type="sldNum" sz="quarter" idx="12"/>
          </p:nvPr>
        </p:nvSpPr>
        <p:spPr/>
        <p:txBody>
          <a:bodyPr/>
          <a:lstStyle/>
          <a:p>
            <a:r>
              <a:rPr lang="en-US" altLang="zh-TW" dirty="0" smtClean="0"/>
              <a:t>1-</a:t>
            </a:r>
            <a:fld id="{99D27633-06CE-45E1-87B8-65ED130BB8BF}" type="slidenum">
              <a:rPr lang="en-US" altLang="zh-TW" smtClean="0"/>
              <a:pPr/>
              <a:t>1</a:t>
            </a:fld>
            <a:endParaRPr lang="en-US" altLang="zh-TW" dirty="0"/>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Times New Roman"/>
                <a:ea typeface="Calibri"/>
                <a:cs typeface="Times New Roman"/>
              </a:rPr>
              <a:t>Copyright</a:t>
            </a:r>
            <a:r>
              <a:rPr kumimoji="0" lang="en-US" sz="1200" b="1" i="0" u="none" strike="noStrike" kern="1200" cap="none" spc="0" normalizeH="0" noProof="0" dirty="0" smtClean="0">
                <a:ln>
                  <a:noFill/>
                </a:ln>
                <a:solidFill>
                  <a:schemeClr val="tx1"/>
                </a:solidFill>
                <a:effectLst/>
                <a:uLnTx/>
                <a:uFillTx/>
                <a:latin typeface="Times New Roman"/>
                <a:ea typeface="Calibri"/>
                <a:cs typeface="Times New Roman"/>
              </a:rPr>
              <a:t> content, </a:t>
            </a:r>
            <a:r>
              <a:rPr lang="en-US" sz="1200" b="1" dirty="0" smtClean="0">
                <a:latin typeface="Times New Roman"/>
                <a:ea typeface="Calibri"/>
                <a:cs typeface="Times New Roman"/>
              </a:rPr>
              <a:t>use only with the written permission of presenter mentioned</a:t>
            </a:r>
            <a:endParaRPr kumimoji="0" lang="en-US" altLang="zh-TW"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11" name="Footer Placeholder 5"/>
          <p:cNvSpPr txBox="1">
            <a:spLocks/>
          </p:cNvSpPr>
          <p:nvPr/>
        </p:nvSpPr>
        <p:spPr>
          <a:xfrm>
            <a:off x="2362200" y="5257800"/>
            <a:ext cx="4648200" cy="10668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latin typeface="Times New Roman"/>
                <a:cs typeface="Times New Roman"/>
              </a:rPr>
              <a:t>DATA LINK LAYER</a:t>
            </a:r>
            <a:br>
              <a:rPr lang="en-US" altLang="zh-TW" b="1" dirty="0" smtClean="0">
                <a:solidFill>
                  <a:srgbClr val="FF0000"/>
                </a:solidFill>
                <a:latin typeface="Times New Roman"/>
                <a:cs typeface="Times New Roman"/>
              </a:rPr>
            </a:br>
            <a:r>
              <a:rPr lang="en-US" altLang="zh-TW" b="1" dirty="0" smtClean="0">
                <a:solidFill>
                  <a:srgbClr val="FF0000"/>
                </a:solidFill>
                <a:latin typeface="Times New Roman"/>
                <a:cs typeface="Times New Roman"/>
              </a:rPr>
              <a:t>FLOW CONTROL- STOP &amp; WAIT ARQ</a:t>
            </a:r>
            <a:endParaRPr kumimoji="0" lang="en-US" altLang="zh-TW" b="0"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1EC0ACFF-DCAF-478E-AAD5-FC24B43DC097}" type="slidenum">
              <a:rPr lang="en-US"/>
              <a:pPr/>
              <a:t>10</a:t>
            </a:fld>
            <a:endParaRPr lang="en-US"/>
          </a:p>
        </p:txBody>
      </p:sp>
      <p:sp>
        <p:nvSpPr>
          <p:cNvPr id="8724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81000"/>
            <a:ext cx="2493824" cy="461665"/>
          </a:xfrm>
          <a:prstGeom prst="rect">
            <a:avLst/>
          </a:prstGeom>
          <a:noFill/>
          <a:ln w="9525">
            <a:noFill/>
            <a:miter lim="800000"/>
            <a:headEnd/>
            <a:tailEnd/>
          </a:ln>
          <a:effectLst/>
        </p:spPr>
        <p:txBody>
          <a:bodyPr wrap="none">
            <a:spAutoFit/>
          </a:bodyPr>
          <a:lstStyle/>
          <a:p>
            <a:r>
              <a:rPr lang="en-US" sz="2400" b="1" u="sng" baseline="0" dirty="0" smtClean="0">
                <a:solidFill>
                  <a:srgbClr val="FF0000"/>
                </a:solidFill>
                <a:latin typeface="Times New Roman" pitchFamily="18" charset="0"/>
              </a:rPr>
              <a:t>Simplest Protocol</a:t>
            </a:r>
            <a:endParaRPr lang="en-US" sz="2000" b="1" u="sng" baseline="0" dirty="0">
              <a:solidFill>
                <a:srgbClr val="FF0000"/>
              </a:solidFill>
              <a:latin typeface="Times New Roman" pitchFamily="18" charset="0"/>
            </a:endParaRP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1635125" y="1824038"/>
            <a:ext cx="5146675" cy="3128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0F65D8EC-BBB6-4E44-880A-F3EB2C7B8533}" type="slidenum">
              <a:rPr lang="en-US"/>
              <a:pPr/>
              <a:t>11</a:t>
            </a:fld>
            <a:endParaRPr lang="en-US"/>
          </a:p>
        </p:txBody>
      </p:sp>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381000"/>
            <a:ext cx="2061655" cy="461665"/>
          </a:xfrm>
          <a:prstGeom prst="rect">
            <a:avLst/>
          </a:prstGeom>
          <a:noFill/>
          <a:ln w="9525">
            <a:noFill/>
            <a:miter lim="800000"/>
            <a:headEnd/>
            <a:tailEnd/>
          </a:ln>
          <a:effectLst/>
        </p:spPr>
        <p:txBody>
          <a:bodyPr wrap="none">
            <a:spAutoFit/>
          </a:bodyPr>
          <a:lstStyle/>
          <a:p>
            <a:r>
              <a:rPr lang="en-US" sz="2400" b="1" u="sng" baseline="0" dirty="0" smtClean="0">
                <a:solidFill>
                  <a:srgbClr val="FF0000"/>
                </a:solidFill>
                <a:latin typeface="Times New Roman" pitchFamily="18" charset="0"/>
              </a:rPr>
              <a:t>Stop and Wait</a:t>
            </a:r>
            <a:endParaRPr lang="en-US" sz="2000" b="1" i="1" u="sng" baseline="0" dirty="0">
              <a:solidFill>
                <a:srgbClr val="FF0000"/>
              </a:solidFill>
              <a:latin typeface="Times New Roman" pitchFamily="18" charset="0"/>
            </a:endParaRP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1316038" y="1712913"/>
            <a:ext cx="5237162" cy="3925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08064D0E-5685-4AA2-94C2-00640112C922}" type="slidenum">
              <a:rPr lang="en-US"/>
              <a:pPr/>
              <a:t>12</a:t>
            </a:fld>
            <a:endParaRPr lang="en-US"/>
          </a:p>
        </p:txBody>
      </p:sp>
      <p:sp>
        <p:nvSpPr>
          <p:cNvPr id="8622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62211" name="Text Box 3"/>
          <p:cNvSpPr txBox="1">
            <a:spLocks noChangeArrowheads="1"/>
          </p:cNvSpPr>
          <p:nvPr/>
        </p:nvSpPr>
        <p:spPr bwMode="auto">
          <a:xfrm>
            <a:off x="228600" y="406400"/>
            <a:ext cx="3052182" cy="523220"/>
          </a:xfrm>
          <a:prstGeom prst="rect">
            <a:avLst/>
          </a:prstGeom>
          <a:noFill/>
          <a:ln w="9525">
            <a:noFill/>
            <a:miter lim="800000"/>
            <a:headEnd/>
            <a:tailEnd/>
          </a:ln>
          <a:effectLst/>
        </p:spPr>
        <p:txBody>
          <a:bodyPr wrap="none">
            <a:spAutoFit/>
          </a:bodyPr>
          <a:lstStyle/>
          <a:p>
            <a:r>
              <a:rPr lang="en-US" sz="2800" b="1" u="sng" baseline="0" dirty="0" smtClean="0">
                <a:latin typeface="Times" pitchFamily="18" charset="0"/>
              </a:rPr>
              <a:t>NOISY CHANNELS</a:t>
            </a:r>
            <a:endParaRPr lang="en-US" sz="2800" b="1" u="sng" baseline="0" dirty="0">
              <a:latin typeface="Times" pitchFamily="18" charset="0"/>
            </a:endParaRPr>
          </a:p>
        </p:txBody>
      </p:sp>
      <p:sp>
        <p:nvSpPr>
          <p:cNvPr id="86221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62213" name="Rectangle 5"/>
          <p:cNvSpPr>
            <a:spLocks noChangeArrowheads="1"/>
          </p:cNvSpPr>
          <p:nvPr/>
        </p:nvSpPr>
        <p:spPr bwMode="auto">
          <a:xfrm>
            <a:off x="152400" y="1600200"/>
            <a:ext cx="8229600" cy="1800225"/>
          </a:xfrm>
          <a:prstGeom prst="rect">
            <a:avLst/>
          </a:prstGeom>
          <a:noFill/>
          <a:ln w="9525">
            <a:noFill/>
            <a:miter lim="800000"/>
            <a:headEnd/>
            <a:tailEnd/>
          </a:ln>
          <a:effectLst/>
        </p:spPr>
        <p:txBody>
          <a:bodyPr anchor="ctr">
            <a:spAutoFit/>
          </a:bodyPr>
          <a:lstStyle/>
          <a:p>
            <a:pPr algn="just" eaLnBrk="1" hangingPunct="1"/>
            <a:r>
              <a:rPr lang="en-US" sz="2800" baseline="0" dirty="0">
                <a:latin typeface="Times New Roman" pitchFamily="18" charset="0"/>
              </a:rPr>
              <a:t>Although the Stop-and-Wait Protocol gives us an idea of how to add flow control to its predecessor, noiseless channels are nonexistent. We discuss three protocols in this section that use error control.</a:t>
            </a:r>
          </a:p>
        </p:txBody>
      </p:sp>
      <p:sp>
        <p:nvSpPr>
          <p:cNvPr id="862214" name="Rectangle 6"/>
          <p:cNvSpPr>
            <a:spLocks noChangeArrowheads="1"/>
          </p:cNvSpPr>
          <p:nvPr/>
        </p:nvSpPr>
        <p:spPr bwMode="auto">
          <a:xfrm>
            <a:off x="228600" y="373380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dirty="0">
                <a:solidFill>
                  <a:srgbClr val="0033CC"/>
                </a:solidFill>
                <a:latin typeface="Times New Roman" pitchFamily="18" charset="0"/>
              </a:rPr>
              <a:t>Stop-and-Wait Automatic Repeat Request</a:t>
            </a:r>
            <a:r>
              <a:rPr lang="fr-FR" sz="2400" baseline="0" dirty="0">
                <a:solidFill>
                  <a:srgbClr val="0033CC"/>
                </a:solidFill>
                <a:latin typeface="Times New Roman" pitchFamily="18" charset="0"/>
              </a:rPr>
              <a:t/>
            </a:r>
            <a:br>
              <a:rPr lang="fr-FR" sz="2400" baseline="0" dirty="0">
                <a:solidFill>
                  <a:srgbClr val="0033CC"/>
                </a:solidFill>
                <a:latin typeface="Times New Roman" pitchFamily="18" charset="0"/>
              </a:rPr>
            </a:br>
            <a:r>
              <a:rPr lang="fr-FR" sz="2400" baseline="0" dirty="0">
                <a:solidFill>
                  <a:srgbClr val="0033CC"/>
                </a:solidFill>
                <a:latin typeface="Times New Roman" pitchFamily="18" charset="0"/>
              </a:rPr>
              <a:t>Go-Back-N Automatic Repeat Request</a:t>
            </a:r>
            <a:br>
              <a:rPr lang="fr-FR" sz="2400" baseline="0" dirty="0">
                <a:solidFill>
                  <a:srgbClr val="0033CC"/>
                </a:solidFill>
                <a:latin typeface="Times New Roman" pitchFamily="18" charset="0"/>
              </a:rPr>
            </a:br>
            <a:r>
              <a:rPr lang="en-US" sz="2400" baseline="0" dirty="0">
                <a:solidFill>
                  <a:srgbClr val="0033CC"/>
                </a:solidFill>
                <a:latin typeface="Times New Roman" pitchFamily="18" charset="0"/>
              </a:rPr>
              <a:t>Selective Repeat Automatic Repeat Request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5693866"/>
          </a:xfrm>
          <a:prstGeom prst="rect">
            <a:avLst/>
          </a:prstGeom>
        </p:spPr>
        <p:txBody>
          <a:bodyPr wrap="square">
            <a:spAutoFit/>
          </a:bodyPr>
          <a:lstStyle/>
          <a:p>
            <a:pPr algn="just"/>
            <a:r>
              <a:rPr lang="en-US" sz="2800" b="1" dirty="0" smtClean="0">
                <a:solidFill>
                  <a:srgbClr val="FF0000"/>
                </a:solidFill>
                <a:latin typeface="Times New Roman" pitchFamily="18" charset="0"/>
              </a:rPr>
              <a:t>NOTE:</a:t>
            </a:r>
          </a:p>
          <a:p>
            <a:pPr algn="just"/>
            <a:endParaRPr lang="en-US" sz="2800" b="1" dirty="0" smtClean="0">
              <a:solidFill>
                <a:srgbClr val="FF0000"/>
              </a:solidFill>
              <a:latin typeface="Times New Roman" pitchFamily="18" charset="0"/>
            </a:endParaRPr>
          </a:p>
          <a:p>
            <a:pPr algn="just"/>
            <a:r>
              <a:rPr lang="en-US" sz="2800" b="1" dirty="0" smtClean="0">
                <a:solidFill>
                  <a:srgbClr val="FF0000"/>
                </a:solidFill>
                <a:latin typeface="Times New Roman" pitchFamily="18" charset="0"/>
              </a:rPr>
              <a:t>Round Trip Time( RTT) : Time taken by frame to travel from sender to receiver + Time taken by corresponding frame ACK to travel from receiver to sender.</a:t>
            </a:r>
          </a:p>
          <a:p>
            <a:pPr algn="just"/>
            <a:endParaRPr lang="en-US" sz="2800" b="1" dirty="0" smtClean="0">
              <a:solidFill>
                <a:srgbClr val="FF0000"/>
              </a:solidFill>
              <a:latin typeface="Times New Roman" pitchFamily="18" charset="0"/>
            </a:endParaRPr>
          </a:p>
          <a:p>
            <a:pPr algn="just"/>
            <a:r>
              <a:rPr lang="en-US" sz="2800" b="1" dirty="0" smtClean="0">
                <a:solidFill>
                  <a:srgbClr val="FF0000"/>
                </a:solidFill>
                <a:latin typeface="Times New Roman" pitchFamily="18" charset="0"/>
              </a:rPr>
              <a:t>Thus, RTT = 2* </a:t>
            </a:r>
            <a:r>
              <a:rPr lang="en-US" sz="2800" b="1" dirty="0" err="1" smtClean="0">
                <a:solidFill>
                  <a:srgbClr val="FF0000"/>
                </a:solidFill>
                <a:latin typeface="Times New Roman" pitchFamily="18" charset="0"/>
              </a:rPr>
              <a:t>Tp</a:t>
            </a:r>
            <a:r>
              <a:rPr lang="en-US" sz="2800" b="1" dirty="0" smtClean="0">
                <a:solidFill>
                  <a:srgbClr val="FF0000"/>
                </a:solidFill>
                <a:latin typeface="Times New Roman" pitchFamily="18" charset="0"/>
              </a:rPr>
              <a:t> ( Twice Propagation Time)</a:t>
            </a:r>
          </a:p>
          <a:p>
            <a:pPr algn="just"/>
            <a:endParaRPr lang="en-US" sz="2800" b="1" dirty="0" smtClean="0">
              <a:solidFill>
                <a:srgbClr val="FF0000"/>
              </a:solidFill>
              <a:latin typeface="Times New Roman" pitchFamily="18" charset="0"/>
            </a:endParaRPr>
          </a:p>
          <a:p>
            <a:pPr algn="just"/>
            <a:endParaRPr lang="en-US" sz="2800" b="1" dirty="0" smtClean="0">
              <a:solidFill>
                <a:srgbClr val="FF0000"/>
              </a:solidFill>
              <a:latin typeface="Times New Roman" pitchFamily="18" charset="0"/>
            </a:endParaRPr>
          </a:p>
          <a:p>
            <a:pPr algn="just"/>
            <a:r>
              <a:rPr lang="en-US" sz="2800" b="1" dirty="0" smtClean="0">
                <a:solidFill>
                  <a:srgbClr val="002060"/>
                </a:solidFill>
                <a:latin typeface="Times New Roman" pitchFamily="18" charset="0"/>
              </a:rPr>
              <a:t>For any frame to successfully received on receiver site, The timer for that frame must be set to 2Tp (Propagation Time) </a:t>
            </a:r>
            <a:r>
              <a:rPr lang="en-US" sz="2800" b="1" dirty="0" err="1" smtClean="0">
                <a:solidFill>
                  <a:srgbClr val="002060"/>
                </a:solidFill>
                <a:latin typeface="Times New Roman" pitchFamily="18" charset="0"/>
              </a:rPr>
              <a:t>i.e</a:t>
            </a:r>
            <a:r>
              <a:rPr lang="en-US" sz="2800" b="1" dirty="0" smtClean="0">
                <a:solidFill>
                  <a:srgbClr val="002060"/>
                </a:solidFill>
                <a:latin typeface="Times New Roman" pitchFamily="18" charset="0"/>
              </a:rPr>
              <a:t>, RTT ( One </a:t>
            </a:r>
            <a:r>
              <a:rPr lang="en-US" sz="2800" b="1" dirty="0" err="1" smtClean="0">
                <a:solidFill>
                  <a:srgbClr val="002060"/>
                </a:solidFill>
                <a:latin typeface="Times New Roman" pitchFamily="18" charset="0"/>
              </a:rPr>
              <a:t>Tp</a:t>
            </a:r>
            <a:r>
              <a:rPr lang="en-US" sz="2800" b="1" dirty="0" smtClean="0">
                <a:solidFill>
                  <a:srgbClr val="002060"/>
                </a:solidFill>
                <a:latin typeface="Times New Roman" pitchFamily="18" charset="0"/>
              </a:rPr>
              <a:t> for frame transmission and one </a:t>
            </a:r>
            <a:r>
              <a:rPr lang="en-US" sz="2800" b="1" dirty="0" err="1" smtClean="0">
                <a:solidFill>
                  <a:srgbClr val="002060"/>
                </a:solidFill>
                <a:latin typeface="Times New Roman" pitchFamily="18" charset="0"/>
              </a:rPr>
              <a:t>Tp</a:t>
            </a:r>
            <a:r>
              <a:rPr lang="en-US" sz="2800" b="1" dirty="0" smtClean="0">
                <a:solidFill>
                  <a:srgbClr val="002060"/>
                </a:solidFill>
                <a:latin typeface="Times New Roman" pitchFamily="18" charset="0"/>
              </a:rPr>
              <a:t> for corresponding ACK to arrive)</a:t>
            </a:r>
            <a:endParaRPr lang="en-US" sz="2800" b="1"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501650"/>
            <a:ext cx="3200400" cy="641350"/>
          </a:xfrm>
        </p:spPr>
        <p:txBody>
          <a:bodyPr>
            <a:normAutofit fontScale="90000"/>
          </a:bodyPr>
          <a:lstStyle/>
          <a:p>
            <a:pPr eaLnBrk="1" hangingPunct="1"/>
            <a:r>
              <a:rPr lang="en-US" sz="3200" dirty="0" smtClean="0"/>
              <a:t>Stop-and-Wait ARQ</a:t>
            </a:r>
          </a:p>
        </p:txBody>
      </p:sp>
      <p:sp>
        <p:nvSpPr>
          <p:cNvPr id="6147" name="Content Placeholder 2"/>
          <p:cNvSpPr>
            <a:spLocks noGrp="1"/>
          </p:cNvSpPr>
          <p:nvPr>
            <p:ph idx="1"/>
          </p:nvPr>
        </p:nvSpPr>
        <p:spPr>
          <a:xfrm>
            <a:off x="4038600" y="228600"/>
            <a:ext cx="4953000" cy="6477000"/>
          </a:xfrm>
        </p:spPr>
        <p:txBody>
          <a:bodyPr>
            <a:normAutofit lnSpcReduction="10000"/>
          </a:bodyPr>
          <a:lstStyle/>
          <a:p>
            <a:pPr eaLnBrk="1" hangingPunct="1">
              <a:buFont typeface="Wingdings" pitchFamily="2" charset="2"/>
              <a:buChar char="§"/>
            </a:pPr>
            <a:r>
              <a:rPr lang="en-US" sz="2000" dirty="0" smtClean="0"/>
              <a:t>Sender keeps a copy of the last frame until it receives an acknowledgement.</a:t>
            </a:r>
          </a:p>
          <a:p>
            <a:pPr eaLnBrk="1" hangingPunct="1">
              <a:buFont typeface="Wingdings" pitchFamily="2" charset="2"/>
              <a:buChar char="§"/>
            </a:pPr>
            <a:r>
              <a:rPr lang="en-US" sz="2000" dirty="0" smtClean="0"/>
              <a:t>For identification, both data frames and acknowledgements (ACK) frames are numbered alternatively 0 and 1.</a:t>
            </a:r>
          </a:p>
          <a:p>
            <a:pPr eaLnBrk="1" hangingPunct="1">
              <a:buFont typeface="Wingdings" pitchFamily="2" charset="2"/>
              <a:buChar char="§"/>
            </a:pPr>
            <a:r>
              <a:rPr lang="en-US" sz="2000" dirty="0" smtClean="0"/>
              <a:t>Sender has a control variable (S) that holds the number of the recently sent frame. (0 or 1)</a:t>
            </a:r>
          </a:p>
          <a:p>
            <a:pPr eaLnBrk="1" hangingPunct="1">
              <a:buFont typeface="Wingdings" pitchFamily="2" charset="2"/>
              <a:buChar char="§"/>
            </a:pPr>
            <a:r>
              <a:rPr lang="en-US" sz="2000" dirty="0" smtClean="0"/>
              <a:t>Receiver has a control variable “R” that holds the number of the next frame expected (0 or 1).</a:t>
            </a:r>
          </a:p>
          <a:p>
            <a:pPr eaLnBrk="1" hangingPunct="1">
              <a:buFont typeface="Wingdings" pitchFamily="2" charset="2"/>
              <a:buChar char="§"/>
            </a:pPr>
            <a:r>
              <a:rPr lang="en-US" sz="2000" dirty="0" smtClean="0"/>
              <a:t>Sender starts a timer when it sends a frame. If an ACK is not received within a allocated time period, the sender assumes that the frame was lost or damaged and resends it</a:t>
            </a:r>
          </a:p>
          <a:p>
            <a:pPr eaLnBrk="1" hangingPunct="1">
              <a:buFont typeface="Wingdings" pitchFamily="2" charset="2"/>
              <a:buChar char="§"/>
            </a:pPr>
            <a:r>
              <a:rPr lang="en-US" sz="2000" dirty="0" smtClean="0"/>
              <a:t>Receiver send only positive ACK if the frame is intact.</a:t>
            </a:r>
          </a:p>
          <a:p>
            <a:pPr eaLnBrk="1" hangingPunct="1">
              <a:buFont typeface="Wingdings" pitchFamily="2" charset="2"/>
              <a:buChar char="§"/>
            </a:pPr>
            <a:r>
              <a:rPr lang="en-US" sz="2000" dirty="0" smtClean="0"/>
              <a:t>ACK number always defines the number of the next expected frame</a:t>
            </a:r>
          </a:p>
        </p:txBody>
      </p:sp>
      <p:sp>
        <p:nvSpPr>
          <p:cNvPr id="6148" name="Text Placeholder 3"/>
          <p:cNvSpPr>
            <a:spLocks noGrp="1"/>
          </p:cNvSpPr>
          <p:nvPr>
            <p:ph type="body" sz="half" idx="2"/>
          </p:nvPr>
        </p:nvSpPr>
        <p:spPr>
          <a:xfrm>
            <a:off x="304800" y="1219200"/>
            <a:ext cx="3352800" cy="4419600"/>
          </a:xfrm>
        </p:spPr>
        <p:txBody>
          <a:bodyPr/>
          <a:lstStyle/>
          <a:p>
            <a:pPr eaLnBrk="1" hangingPunct="1"/>
            <a:endParaRPr lang="en-US" smtClean="0"/>
          </a:p>
        </p:txBody>
      </p:sp>
      <p:pic>
        <p:nvPicPr>
          <p:cNvPr id="6149" name="Picture 10"/>
          <p:cNvPicPr>
            <a:picLocks noChangeAspect="1" noChangeArrowheads="1"/>
          </p:cNvPicPr>
          <p:nvPr/>
        </p:nvPicPr>
        <p:blipFill>
          <a:blip r:embed="rId2"/>
          <a:srcRect/>
          <a:stretch>
            <a:fillRect/>
          </a:stretch>
        </p:blipFill>
        <p:spPr bwMode="auto">
          <a:xfrm>
            <a:off x="152400" y="1143000"/>
            <a:ext cx="3657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pPr eaLnBrk="1" hangingPunct="1"/>
            <a:r>
              <a:rPr lang="en-US" sz="4000" dirty="0" smtClean="0"/>
              <a:t>Stop-and-Wait ARQ, lost ACK frame</a:t>
            </a:r>
          </a:p>
        </p:txBody>
      </p:sp>
      <p:sp>
        <p:nvSpPr>
          <p:cNvPr id="7171" name="Content Placeholder 2"/>
          <p:cNvSpPr>
            <a:spLocks noGrp="1"/>
          </p:cNvSpPr>
          <p:nvPr>
            <p:ph idx="1"/>
          </p:nvPr>
        </p:nvSpPr>
        <p:spPr>
          <a:xfrm>
            <a:off x="5410200" y="1752600"/>
            <a:ext cx="3429000" cy="4525963"/>
          </a:xfrm>
          <a:ln>
            <a:solidFill>
              <a:schemeClr val="tx1"/>
            </a:solidFill>
          </a:ln>
        </p:spPr>
        <p:txBody>
          <a:bodyPr/>
          <a:lstStyle/>
          <a:p>
            <a:pPr eaLnBrk="1" hangingPunct="1"/>
            <a:r>
              <a:rPr lang="en-US" sz="2400" smtClean="0"/>
              <a:t>When a receiver receives a damaged frame, it discards it and keeps its value of R.</a:t>
            </a:r>
          </a:p>
          <a:p>
            <a:pPr eaLnBrk="1" hangingPunct="1"/>
            <a:r>
              <a:rPr lang="en-US" sz="2400" smtClean="0"/>
              <a:t>After the timer at the sender expires, another copy of frame 1 is sent.</a:t>
            </a:r>
          </a:p>
        </p:txBody>
      </p:sp>
      <p:pic>
        <p:nvPicPr>
          <p:cNvPr id="7172" name="Picture 10"/>
          <p:cNvPicPr>
            <a:picLocks noChangeAspect="1" noChangeArrowheads="1"/>
          </p:cNvPicPr>
          <p:nvPr/>
        </p:nvPicPr>
        <p:blipFill>
          <a:blip r:embed="rId2"/>
          <a:srcRect/>
          <a:stretch>
            <a:fillRect/>
          </a:stretch>
        </p:blipFill>
        <p:spPr bwMode="auto">
          <a:xfrm>
            <a:off x="115888" y="1371600"/>
            <a:ext cx="4760912"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52400"/>
            <a:ext cx="6019800" cy="685800"/>
          </a:xfrm>
        </p:spPr>
        <p:txBody>
          <a:bodyPr/>
          <a:lstStyle/>
          <a:p>
            <a:pPr eaLnBrk="1" hangingPunct="1"/>
            <a:r>
              <a:rPr lang="en-US" sz="3600" smtClean="0"/>
              <a:t>Stop-and-Wait, lost ACK frame</a:t>
            </a:r>
          </a:p>
        </p:txBody>
      </p:sp>
      <p:sp>
        <p:nvSpPr>
          <p:cNvPr id="3" name="Content Placeholder 2"/>
          <p:cNvSpPr>
            <a:spLocks noGrp="1"/>
          </p:cNvSpPr>
          <p:nvPr>
            <p:ph idx="1"/>
          </p:nvPr>
        </p:nvSpPr>
        <p:spPr>
          <a:xfrm>
            <a:off x="5486400" y="1295400"/>
            <a:ext cx="3048000" cy="5029200"/>
          </a:xfrm>
          <a:ln>
            <a:solidFill>
              <a:schemeClr val="tx1"/>
            </a:solidFill>
          </a:ln>
        </p:spPr>
        <p:txBody>
          <a:bodyPr rtlCol="0">
            <a:normAutofit fontScale="92500"/>
          </a:bodyPr>
          <a:lstStyle/>
          <a:p>
            <a:pPr eaLnBrk="1" fontAlgn="auto" hangingPunct="1">
              <a:spcAft>
                <a:spcPts val="0"/>
              </a:spcAft>
              <a:buFont typeface="Arial" pitchFamily="34" charset="0"/>
              <a:buChar char="•"/>
              <a:defRPr/>
            </a:pPr>
            <a:r>
              <a:rPr lang="en-US" sz="2400" dirty="0" smtClean="0"/>
              <a:t>If the sender receives a damaged ACK, it discards it.</a:t>
            </a:r>
          </a:p>
          <a:p>
            <a:pPr eaLnBrk="1" fontAlgn="auto" hangingPunct="1">
              <a:spcAft>
                <a:spcPts val="0"/>
              </a:spcAft>
              <a:buFont typeface="Arial" pitchFamily="34" charset="0"/>
              <a:buChar char="•"/>
              <a:defRPr/>
            </a:pPr>
            <a:r>
              <a:rPr lang="en-US" sz="2400" dirty="0" smtClean="0"/>
              <a:t>When the timer of the sender expires, the sender retransmits frame 1.</a:t>
            </a:r>
          </a:p>
          <a:p>
            <a:pPr eaLnBrk="1" fontAlgn="auto" hangingPunct="1">
              <a:spcAft>
                <a:spcPts val="0"/>
              </a:spcAft>
              <a:buFont typeface="Arial" pitchFamily="34" charset="0"/>
              <a:buChar char="•"/>
              <a:defRPr/>
            </a:pPr>
            <a:r>
              <a:rPr lang="en-US" sz="2400" dirty="0" smtClean="0"/>
              <a:t>Receiver has already received frame 1 and expecting to receive frame 0 (R=0). Therefore it discards the second copy of frame 1.</a:t>
            </a:r>
          </a:p>
        </p:txBody>
      </p:sp>
      <p:sp>
        <p:nvSpPr>
          <p:cNvPr id="8196" name="Text Placeholder 3"/>
          <p:cNvSpPr>
            <a:spLocks noGrp="1"/>
          </p:cNvSpPr>
          <p:nvPr>
            <p:ph type="body" sz="half" idx="2"/>
          </p:nvPr>
        </p:nvSpPr>
        <p:spPr/>
        <p:txBody>
          <a:bodyPr/>
          <a:lstStyle/>
          <a:p>
            <a:pPr eaLnBrk="1" hangingPunct="1"/>
            <a:endParaRPr lang="en-US" smtClean="0"/>
          </a:p>
        </p:txBody>
      </p:sp>
      <p:pic>
        <p:nvPicPr>
          <p:cNvPr id="8197" name="Picture 10"/>
          <p:cNvPicPr>
            <a:picLocks noChangeAspect="1" noChangeArrowheads="1"/>
          </p:cNvPicPr>
          <p:nvPr/>
        </p:nvPicPr>
        <p:blipFill>
          <a:blip r:embed="rId2"/>
          <a:srcRect/>
          <a:stretch>
            <a:fillRect/>
          </a:stretch>
        </p:blipFill>
        <p:spPr bwMode="auto">
          <a:xfrm>
            <a:off x="53975" y="1295400"/>
            <a:ext cx="5059363"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152400"/>
            <a:ext cx="7086600" cy="685800"/>
          </a:xfrm>
        </p:spPr>
        <p:txBody>
          <a:bodyPr/>
          <a:lstStyle/>
          <a:p>
            <a:pPr eaLnBrk="1" hangingPunct="1"/>
            <a:r>
              <a:rPr lang="en-US" sz="3600" smtClean="0"/>
              <a:t>Stop-and-Wait, delayed ACK frame</a:t>
            </a:r>
          </a:p>
        </p:txBody>
      </p:sp>
      <p:sp>
        <p:nvSpPr>
          <p:cNvPr id="3" name="Content Placeholder 2"/>
          <p:cNvSpPr>
            <a:spLocks noGrp="1"/>
          </p:cNvSpPr>
          <p:nvPr>
            <p:ph idx="1"/>
          </p:nvPr>
        </p:nvSpPr>
        <p:spPr>
          <a:xfrm>
            <a:off x="5486400" y="914400"/>
            <a:ext cx="3048000" cy="5029200"/>
          </a:xfrm>
          <a:ln>
            <a:solidFill>
              <a:schemeClr val="tx1"/>
            </a:solidFill>
          </a:ln>
        </p:spPr>
        <p:txBody>
          <a:bodyPr rtlCol="0">
            <a:normAutofit fontScale="92500" lnSpcReduction="20000"/>
          </a:bodyPr>
          <a:lstStyle/>
          <a:p>
            <a:pPr eaLnBrk="1" fontAlgn="auto" hangingPunct="1">
              <a:spcAft>
                <a:spcPts val="0"/>
              </a:spcAft>
              <a:buFont typeface="Arial" pitchFamily="34" charset="0"/>
              <a:buChar char="•"/>
              <a:defRPr/>
            </a:pPr>
            <a:r>
              <a:rPr lang="en-US" sz="2400" dirty="0" smtClean="0"/>
              <a:t>The ACK can be delayed at the receiver or due to some problem</a:t>
            </a:r>
          </a:p>
          <a:p>
            <a:pPr eaLnBrk="1" fontAlgn="auto" hangingPunct="1">
              <a:spcAft>
                <a:spcPts val="0"/>
              </a:spcAft>
              <a:buFont typeface="Arial" pitchFamily="34" charset="0"/>
              <a:buChar char="•"/>
              <a:defRPr/>
            </a:pPr>
            <a:r>
              <a:rPr lang="en-US" sz="2400" dirty="0" smtClean="0"/>
              <a:t>It is received after the timer for frame 0 has expired.</a:t>
            </a:r>
          </a:p>
          <a:p>
            <a:pPr eaLnBrk="1" fontAlgn="auto" hangingPunct="1">
              <a:spcAft>
                <a:spcPts val="0"/>
              </a:spcAft>
              <a:buFont typeface="Arial" pitchFamily="34" charset="0"/>
              <a:buChar char="•"/>
              <a:defRPr/>
            </a:pPr>
            <a:r>
              <a:rPr lang="en-US" sz="2400" dirty="0" smtClean="0"/>
              <a:t>Sender retransmitted a copy of frame 0. However, R =1 means receiver expects to see frame 1. Receiver discards the duplicate frame 0.</a:t>
            </a:r>
          </a:p>
          <a:p>
            <a:pPr eaLnBrk="1" fontAlgn="auto" hangingPunct="1">
              <a:spcAft>
                <a:spcPts val="0"/>
              </a:spcAft>
              <a:buFont typeface="Arial" pitchFamily="34" charset="0"/>
              <a:buChar char="•"/>
              <a:defRPr/>
            </a:pPr>
            <a:r>
              <a:rPr lang="en-US" sz="2400" dirty="0" smtClean="0"/>
              <a:t>Sender receives 2 ACKs, it discards the second ACK.</a:t>
            </a:r>
          </a:p>
          <a:p>
            <a:pPr eaLnBrk="1" fontAlgn="auto" hangingPunct="1">
              <a:spcAft>
                <a:spcPts val="0"/>
              </a:spcAft>
              <a:buFont typeface="Arial" pitchFamily="34" charset="0"/>
              <a:buChar char="•"/>
              <a:defRPr/>
            </a:pPr>
            <a:endParaRPr lang="en-US" sz="2400" dirty="0" smtClean="0"/>
          </a:p>
          <a:p>
            <a:pPr eaLnBrk="1" fontAlgn="auto" hangingPunct="1">
              <a:spcAft>
                <a:spcPts val="0"/>
              </a:spcAft>
              <a:buFont typeface="Arial" pitchFamily="34" charset="0"/>
              <a:buChar char="•"/>
              <a:defRPr/>
            </a:pPr>
            <a:endParaRPr lang="en-US" sz="2400" dirty="0" smtClean="0"/>
          </a:p>
        </p:txBody>
      </p:sp>
      <p:sp>
        <p:nvSpPr>
          <p:cNvPr id="9220" name="Text Placeholder 3"/>
          <p:cNvSpPr>
            <a:spLocks noGrp="1"/>
          </p:cNvSpPr>
          <p:nvPr>
            <p:ph type="body" sz="half" idx="2"/>
          </p:nvPr>
        </p:nvSpPr>
        <p:spPr/>
        <p:txBody>
          <a:bodyPr/>
          <a:lstStyle/>
          <a:p>
            <a:pPr eaLnBrk="1" hangingPunct="1"/>
            <a:endParaRPr lang="en-US" smtClean="0"/>
          </a:p>
        </p:txBody>
      </p:sp>
      <p:pic>
        <p:nvPicPr>
          <p:cNvPr id="9221" name="Picture 10"/>
          <p:cNvPicPr>
            <a:picLocks noChangeAspect="1" noChangeArrowheads="1"/>
          </p:cNvPicPr>
          <p:nvPr/>
        </p:nvPicPr>
        <p:blipFill>
          <a:blip r:embed="rId2"/>
          <a:srcRect/>
          <a:stretch>
            <a:fillRect/>
          </a:stretch>
        </p:blipFill>
        <p:spPr bwMode="auto">
          <a:xfrm>
            <a:off x="228600" y="990600"/>
            <a:ext cx="5181600" cy="549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9D74BADF-192D-4967-B1C0-7CA5931AB2BA}" type="slidenum">
              <a:rPr lang="en-US"/>
              <a:pPr/>
              <a:t>18</a:t>
            </a:fld>
            <a:endParaRPr lang="en-US"/>
          </a:p>
        </p:txBody>
      </p:sp>
      <p:sp>
        <p:nvSpPr>
          <p:cNvPr id="915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5465" name="Line 9"/>
          <p:cNvSpPr>
            <a:spLocks noChangeShapeType="1"/>
          </p:cNvSpPr>
          <p:nvPr/>
        </p:nvSpPr>
        <p:spPr bwMode="auto">
          <a:xfrm>
            <a:off x="457200" y="1295400"/>
            <a:ext cx="8153400" cy="0"/>
          </a:xfrm>
          <a:prstGeom prst="line">
            <a:avLst/>
          </a:prstGeom>
          <a:noFill/>
          <a:ln w="76200">
            <a:solidFill>
              <a:srgbClr val="009900"/>
            </a:solidFill>
            <a:round/>
            <a:headEnd/>
            <a:tailEnd/>
          </a:ln>
          <a:effectLst/>
        </p:spPr>
        <p:txBody>
          <a:bodyPr/>
          <a:lstStyle/>
          <a:p>
            <a:endParaRPr lang="en-US"/>
          </a:p>
        </p:txBody>
      </p:sp>
      <p:sp>
        <p:nvSpPr>
          <p:cNvPr id="915466" name="Line 10"/>
          <p:cNvSpPr>
            <a:spLocks noChangeShapeType="1"/>
          </p:cNvSpPr>
          <p:nvPr/>
        </p:nvSpPr>
        <p:spPr bwMode="auto">
          <a:xfrm>
            <a:off x="457200" y="5791200"/>
            <a:ext cx="8153400" cy="0"/>
          </a:xfrm>
          <a:prstGeom prst="line">
            <a:avLst/>
          </a:prstGeom>
          <a:noFill/>
          <a:ln w="76200">
            <a:solidFill>
              <a:srgbClr val="009900"/>
            </a:solidFill>
            <a:round/>
            <a:headEnd/>
            <a:tailEnd/>
          </a:ln>
          <a:effectLst/>
        </p:spPr>
        <p:txBody>
          <a:bodyPr/>
          <a:lstStyle/>
          <a:p>
            <a:endParaRPr lang="en-US"/>
          </a:p>
        </p:txBody>
      </p:sp>
      <p:sp>
        <p:nvSpPr>
          <p:cNvPr id="915467" name="Rectangle 11"/>
          <p:cNvSpPr>
            <a:spLocks noChangeArrowheads="1"/>
          </p:cNvSpPr>
          <p:nvPr/>
        </p:nvSpPr>
        <p:spPr bwMode="auto">
          <a:xfrm>
            <a:off x="457200" y="1524000"/>
            <a:ext cx="8077200" cy="1200329"/>
          </a:xfrm>
          <a:prstGeom prst="rect">
            <a:avLst/>
          </a:prstGeom>
          <a:solidFill>
            <a:srgbClr val="99FF33"/>
          </a:solidFill>
          <a:ln w="76200" algn="ctr">
            <a:noFill/>
            <a:miter lim="800000"/>
            <a:headEnd/>
            <a:tailEnd/>
          </a:ln>
          <a:effectLst/>
        </p:spPr>
        <p:txBody>
          <a:bodyPr>
            <a:spAutoFit/>
          </a:bodyPr>
          <a:lstStyle/>
          <a:p>
            <a:pPr algn="ctr"/>
            <a:r>
              <a:rPr lang="en-US" sz="2400" b="1" baseline="0" dirty="0"/>
              <a:t>Error correction in Stop-and-Wait ARQ is done by keeping a copy of the sent frame and retransmitting of the frame when the timer expires.</a:t>
            </a:r>
          </a:p>
        </p:txBody>
      </p:sp>
      <p:sp>
        <p:nvSpPr>
          <p:cNvPr id="16" name="Rectangle 11"/>
          <p:cNvSpPr>
            <a:spLocks noChangeArrowheads="1"/>
          </p:cNvSpPr>
          <p:nvPr/>
        </p:nvSpPr>
        <p:spPr bwMode="auto">
          <a:xfrm>
            <a:off x="457200" y="2971800"/>
            <a:ext cx="8077200" cy="1200329"/>
          </a:xfrm>
          <a:prstGeom prst="rect">
            <a:avLst/>
          </a:prstGeom>
          <a:solidFill>
            <a:srgbClr val="99FF33"/>
          </a:solidFill>
          <a:ln w="76200" algn="ctr">
            <a:noFill/>
            <a:miter lim="800000"/>
            <a:headEnd/>
            <a:tailEnd/>
          </a:ln>
          <a:effectLst/>
        </p:spPr>
        <p:txBody>
          <a:bodyPr>
            <a:spAutoFit/>
          </a:bodyPr>
          <a:lstStyle/>
          <a:p>
            <a:pPr algn="ctr"/>
            <a:r>
              <a:rPr lang="en-US" sz="2400" b="1" baseline="0" dirty="0"/>
              <a:t>In Stop-and-Wait ARQ, we use sequence numbers to number the frames.</a:t>
            </a:r>
          </a:p>
          <a:p>
            <a:pPr algn="ctr"/>
            <a:r>
              <a:rPr lang="en-US" sz="2400" b="1" baseline="0" dirty="0"/>
              <a:t>The sequence numbers are based on modulo-2 arithmetic.</a:t>
            </a:r>
          </a:p>
        </p:txBody>
      </p:sp>
      <p:sp>
        <p:nvSpPr>
          <p:cNvPr id="17" name="Rectangle 11"/>
          <p:cNvSpPr>
            <a:spLocks noChangeArrowheads="1"/>
          </p:cNvSpPr>
          <p:nvPr/>
        </p:nvSpPr>
        <p:spPr bwMode="auto">
          <a:xfrm>
            <a:off x="457200" y="4343400"/>
            <a:ext cx="8077200" cy="1200329"/>
          </a:xfrm>
          <a:prstGeom prst="rect">
            <a:avLst/>
          </a:prstGeom>
          <a:solidFill>
            <a:srgbClr val="99FF33"/>
          </a:solidFill>
          <a:ln w="76200" algn="ctr">
            <a:noFill/>
            <a:miter lim="800000"/>
            <a:headEnd/>
            <a:tailEnd/>
          </a:ln>
          <a:effectLst/>
        </p:spPr>
        <p:txBody>
          <a:bodyPr>
            <a:spAutoFit/>
          </a:bodyPr>
          <a:lstStyle/>
          <a:p>
            <a:pPr algn="ctr"/>
            <a:r>
              <a:rPr lang="en-US" sz="2400" b="1" baseline="0" dirty="0"/>
              <a:t>In Stop-and-Wait ARQ, the acknowledgment number always announces in modulo-2 arithmetic the sequence number of the next frame expected.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A06B3D59-211E-4A41-8B2E-515C093E2316}" type="slidenum">
              <a:rPr lang="en-US"/>
              <a:pPr/>
              <a:t>19</a:t>
            </a:fld>
            <a:endParaRPr lang="en-US"/>
          </a:p>
        </p:txBody>
      </p:sp>
      <p:sp>
        <p:nvSpPr>
          <p:cNvPr id="9400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0041" name="Rectangle 9"/>
          <p:cNvSpPr>
            <a:spLocks noChangeArrowheads="1"/>
          </p:cNvSpPr>
          <p:nvPr/>
        </p:nvSpPr>
        <p:spPr bwMode="auto">
          <a:xfrm>
            <a:off x="228600" y="1143000"/>
            <a:ext cx="8534400" cy="350837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Figure 11.11 shows an example of </a:t>
            </a:r>
            <a:r>
              <a:rPr lang="en-US" sz="2800" i="1" baseline="0">
                <a:solidFill>
                  <a:schemeClr val="hlink"/>
                </a:solidFill>
                <a:latin typeface="Times New Roman" pitchFamily="18" charset="0"/>
              </a:rPr>
              <a:t>Stop-and-Wait ARQ</a:t>
            </a:r>
            <a:r>
              <a:rPr lang="en-US" sz="2800" i="1" baseline="0">
                <a:latin typeface="Times New Roman" pitchFamily="18" charset="0"/>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p>
        </p:txBody>
      </p:sp>
      <p:sp>
        <p:nvSpPr>
          <p:cNvPr id="940043" name="Text Box 11"/>
          <p:cNvSpPr txBox="1">
            <a:spLocks noChangeArrowheads="1"/>
          </p:cNvSpPr>
          <p:nvPr/>
        </p:nvSpPr>
        <p:spPr bwMode="auto">
          <a:xfrm>
            <a:off x="1143000" y="0"/>
            <a:ext cx="2845972"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1 Stop &amp; Wait ARQ</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b="1" dirty="0" smtClean="0"/>
              <a:t>Text and Reference Books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400" dirty="0" smtClean="0">
                <a:solidFill>
                  <a:srgbClr val="FF0000"/>
                </a:solidFill>
              </a:rPr>
              <a:t>Text Books:</a:t>
            </a:r>
          </a:p>
          <a:p>
            <a:pPr marL="457200" indent="-457200" algn="just">
              <a:buFont typeface="+mj-lt"/>
              <a:buAutoNum type="arabicPeriod"/>
            </a:pPr>
            <a:r>
              <a:rPr lang="en-US" sz="2800" dirty="0" smtClean="0"/>
              <a:t>Fourouzan B. A. (2004), “Data Communication and Networking”, 4th Edition, McGraw-Hill.</a:t>
            </a:r>
          </a:p>
          <a:p>
            <a:pPr algn="just"/>
            <a:endParaRPr lang="en-US" sz="2400" dirty="0" smtClean="0"/>
          </a:p>
          <a:p>
            <a:pPr algn="just">
              <a:buNone/>
            </a:pPr>
            <a:r>
              <a:rPr lang="en-US" sz="2400" dirty="0" smtClean="0">
                <a:solidFill>
                  <a:srgbClr val="FF0000"/>
                </a:solidFill>
              </a:rPr>
              <a:t>References:</a:t>
            </a:r>
          </a:p>
          <a:p>
            <a:pPr marL="457200" indent="-457200" algn="just">
              <a:buFont typeface="+mj-lt"/>
              <a:buAutoNum type="arabicPeriod"/>
            </a:pPr>
            <a:r>
              <a:rPr lang="en-US" sz="2800" dirty="0" smtClean="0"/>
              <a:t>Kurose, J. F. and Ross K. W. (2005), “Computer Networking: A Top-Down Approach Featuring the Internet”, 3rd Edition, Addison-Wesley.</a:t>
            </a:r>
          </a:p>
          <a:p>
            <a:pPr marL="457200" indent="-457200" algn="just">
              <a:buFont typeface="+mj-lt"/>
              <a:buAutoNum type="arabicPeriod"/>
            </a:pPr>
            <a:r>
              <a:rPr lang="en-US" sz="2800" dirty="0" smtClean="0"/>
              <a:t>A. S. Tanenbaum (2006), “Computer Networks”, 2nd Edition, Prentice Hall India.</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649D2C7E-6823-4432-8B08-56B8178547B3}" type="slidenum">
              <a:rPr lang="en-US"/>
              <a:pPr/>
              <a:t>20</a:t>
            </a:fld>
            <a:endParaRPr lang="en-US"/>
          </a:p>
        </p:txBody>
      </p:sp>
      <p:sp>
        <p:nvSpPr>
          <p:cNvPr id="9512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9512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951300" name="Text Box 4"/>
          <p:cNvSpPr txBox="1">
            <a:spLocks noChangeArrowheads="1"/>
          </p:cNvSpPr>
          <p:nvPr/>
        </p:nvSpPr>
        <p:spPr bwMode="auto">
          <a:xfrm>
            <a:off x="304800" y="381000"/>
            <a:ext cx="502644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Flow </a:t>
            </a:r>
            <a:r>
              <a:rPr lang="en-US" sz="2000" i="1" baseline="0" dirty="0">
                <a:latin typeface="Times New Roman" pitchFamily="18" charset="0"/>
              </a:rPr>
              <a:t>diagram for </a:t>
            </a:r>
            <a:r>
              <a:rPr lang="en-US" sz="2000" i="1" dirty="0" smtClean="0">
                <a:solidFill>
                  <a:schemeClr val="hlink"/>
                </a:solidFill>
                <a:latin typeface="Times New Roman" pitchFamily="18" charset="0"/>
              </a:rPr>
              <a:t>Example 1 Stop &amp; Wait ARQ</a:t>
            </a:r>
            <a:endParaRPr lang="en-US" sz="2000" i="1" dirty="0">
              <a:solidFill>
                <a:schemeClr val="hlink"/>
              </a:solidFill>
              <a:latin typeface="Times New Roman" pitchFamily="18" charset="0"/>
            </a:endParaRPr>
          </a:p>
        </p:txBody>
      </p:sp>
      <p:sp>
        <p:nvSpPr>
          <p:cNvPr id="951301"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951304" name="Picture 8"/>
          <p:cNvPicPr>
            <a:picLocks noChangeAspect="1" noChangeArrowheads="1"/>
          </p:cNvPicPr>
          <p:nvPr/>
        </p:nvPicPr>
        <p:blipFill>
          <a:blip r:embed="rId3"/>
          <a:srcRect/>
          <a:stretch>
            <a:fillRect/>
          </a:stretch>
        </p:blipFill>
        <p:spPr bwMode="auto">
          <a:xfrm>
            <a:off x="1343025" y="1108075"/>
            <a:ext cx="5895975" cy="5216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11.</a:t>
            </a:r>
            <a:fld id="{F796C235-7AF3-4136-9AEA-BA5652C35FCF}" type="slidenum">
              <a:rPr lang="en-US"/>
              <a:pPr/>
              <a:t>21</a:t>
            </a:fld>
            <a:endParaRPr lang="en-US"/>
          </a:p>
        </p:txBody>
      </p:sp>
      <p:sp>
        <p:nvSpPr>
          <p:cNvPr id="9410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1065" name="Rectangle 9"/>
          <p:cNvSpPr>
            <a:spLocks noChangeArrowheads="1"/>
          </p:cNvSpPr>
          <p:nvPr/>
        </p:nvSpPr>
        <p:spPr bwMode="auto">
          <a:xfrm>
            <a:off x="228600" y="1143000"/>
            <a:ext cx="8686800" cy="2227263"/>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Assume that, in a Stop-and-Wait ARQ system, the bandwidth of the line is 1 Mbps, and 1 bit takes 20 ms to make a round trip. What is the bandwidth-delay product? If the system data frames are 1000 bits in length, what is the utilization percentage of the link?</a:t>
            </a:r>
          </a:p>
        </p:txBody>
      </p:sp>
      <p:sp>
        <p:nvSpPr>
          <p:cNvPr id="941066" name="Rectangle 10"/>
          <p:cNvSpPr>
            <a:spLocks noChangeArrowheads="1"/>
          </p:cNvSpPr>
          <p:nvPr/>
        </p:nvSpPr>
        <p:spPr bwMode="auto">
          <a:xfrm>
            <a:off x="228600" y="3581400"/>
            <a:ext cx="8686800" cy="946150"/>
          </a:xfrm>
          <a:prstGeom prst="rect">
            <a:avLst/>
          </a:prstGeom>
          <a:solidFill>
            <a:schemeClr val="bg1"/>
          </a:solidFill>
          <a:ln w="9525">
            <a:noFill/>
            <a:miter lim="800000"/>
            <a:headEnd/>
            <a:tailEnd/>
          </a:ln>
          <a:effectLst/>
        </p:spPr>
        <p:txBody>
          <a:bodyPr>
            <a:spAutoFit/>
          </a:bodyPr>
          <a:lstStyle/>
          <a:p>
            <a:r>
              <a:rPr lang="en-US" sz="2800" baseline="0">
                <a:solidFill>
                  <a:schemeClr val="hlink"/>
                </a:solidFill>
                <a:latin typeface="Times New Roman" pitchFamily="18" charset="0"/>
              </a:rPr>
              <a:t>Solution</a:t>
            </a:r>
          </a:p>
          <a:p>
            <a:r>
              <a:rPr lang="en-US" sz="2800" baseline="0">
                <a:latin typeface="Times" pitchFamily="18" charset="0"/>
              </a:rPr>
              <a:t>The bandwidth-delay product is</a:t>
            </a:r>
          </a:p>
        </p:txBody>
      </p:sp>
      <p:sp>
        <p:nvSpPr>
          <p:cNvPr id="941068" name="Text Box 12"/>
          <p:cNvSpPr txBox="1">
            <a:spLocks noChangeArrowheads="1"/>
          </p:cNvSpPr>
          <p:nvPr/>
        </p:nvSpPr>
        <p:spPr bwMode="auto">
          <a:xfrm>
            <a:off x="1143000" y="0"/>
            <a:ext cx="2845972" cy="369332"/>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Example 2 Stop &amp; Wait ARQ</a:t>
            </a:r>
            <a:endParaRPr lang="en-US" i="1" dirty="0">
              <a:solidFill>
                <a:schemeClr val="hlink"/>
              </a:solidFill>
              <a:latin typeface="Times New Roman" pitchFamily="18" charset="0"/>
            </a:endParaRPr>
          </a:p>
        </p:txBody>
      </p:sp>
      <p:pic>
        <p:nvPicPr>
          <p:cNvPr id="941069" name="Picture 13"/>
          <p:cNvPicPr>
            <a:picLocks noChangeAspect="1" noChangeArrowheads="1"/>
          </p:cNvPicPr>
          <p:nvPr/>
        </p:nvPicPr>
        <p:blipFill>
          <a:blip r:embed="rId3"/>
          <a:srcRect/>
          <a:stretch>
            <a:fillRect/>
          </a:stretch>
        </p:blipFill>
        <p:spPr bwMode="auto">
          <a:xfrm>
            <a:off x="1905000" y="4776788"/>
            <a:ext cx="4167188" cy="404812"/>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90188A1A-59A8-44AA-AFCD-8095323E5D60}" type="slidenum">
              <a:rPr lang="en-US"/>
              <a:pPr/>
              <a:t>22</a:t>
            </a:fld>
            <a:endParaRPr lang="en-US"/>
          </a:p>
        </p:txBody>
      </p:sp>
      <p:sp>
        <p:nvSpPr>
          <p:cNvPr id="10618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1897" name="Rectangle 9"/>
          <p:cNvSpPr>
            <a:spLocks noChangeArrowheads="1"/>
          </p:cNvSpPr>
          <p:nvPr/>
        </p:nvSpPr>
        <p:spPr bwMode="auto">
          <a:xfrm>
            <a:off x="228600" y="1143000"/>
            <a:ext cx="8686800" cy="3081338"/>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The system can send 20,000 bits during the time it takes for the data to go from the sender to the receiver and then back again. However, the system sends only 1000 bits. We can say that the link utilization is only 1000/20,000, or </a:t>
            </a:r>
            <a:r>
              <a:rPr lang="en-US" sz="2800" i="1" baseline="0" dirty="0">
                <a:solidFill>
                  <a:schemeClr val="hlink"/>
                </a:solidFill>
                <a:latin typeface="Times New Roman" pitchFamily="18" charset="0"/>
              </a:rPr>
              <a:t>5</a:t>
            </a:r>
            <a:r>
              <a:rPr lang="en-US" sz="2800" i="1" baseline="0" dirty="0">
                <a:latin typeface="Times New Roman" pitchFamily="18" charset="0"/>
              </a:rPr>
              <a:t> percent. For this reason, for a link with a high bandwidth or long delay, the use of Stop-and-Wait ARQ wastes the capacity of the link.</a:t>
            </a:r>
          </a:p>
        </p:txBody>
      </p:sp>
      <p:sp>
        <p:nvSpPr>
          <p:cNvPr id="1061899" name="Text Box 11"/>
          <p:cNvSpPr txBox="1">
            <a:spLocks noChangeArrowheads="1"/>
          </p:cNvSpPr>
          <p:nvPr/>
        </p:nvSpPr>
        <p:spPr bwMode="auto">
          <a:xfrm>
            <a:off x="1143000" y="0"/>
            <a:ext cx="2845972" cy="369332"/>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Example 2 Stop &amp; Wait ARQ</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11.</a:t>
            </a:r>
            <a:fld id="{C04DC727-5D53-4C5C-A7FF-0AAFFAA060FD}" type="slidenum">
              <a:rPr lang="en-US"/>
              <a:pPr/>
              <a:t>23</a:t>
            </a:fld>
            <a:endParaRPr lang="en-US"/>
          </a:p>
        </p:txBody>
      </p:sp>
      <p:sp>
        <p:nvSpPr>
          <p:cNvPr id="9420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2089" name="Rectangle 9"/>
          <p:cNvSpPr>
            <a:spLocks noChangeArrowheads="1"/>
          </p:cNvSpPr>
          <p:nvPr/>
        </p:nvSpPr>
        <p:spPr bwMode="auto">
          <a:xfrm>
            <a:off x="228600" y="990600"/>
            <a:ext cx="82296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What is the utilization percentage of the link in Example 11.4 if we have a protocol that can send up to 15 frames before stopping and worrying about the acknowledgments?</a:t>
            </a:r>
          </a:p>
        </p:txBody>
      </p:sp>
      <p:sp>
        <p:nvSpPr>
          <p:cNvPr id="942090" name="Rectangle 10"/>
          <p:cNvSpPr>
            <a:spLocks noChangeArrowheads="1"/>
          </p:cNvSpPr>
          <p:nvPr/>
        </p:nvSpPr>
        <p:spPr bwMode="auto">
          <a:xfrm>
            <a:off x="228600" y="3335338"/>
            <a:ext cx="8686800" cy="3081337"/>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pitchFamily="18" charset="0"/>
              </a:rPr>
              <a:t>The bandwidth-delay product is still 20,000 bits. The system can send up to 15 frames or 15,000 bits during a round trip. This means the utilization is 15,000/20,000, or </a:t>
            </a:r>
            <a:r>
              <a:rPr lang="en-US" sz="2800" i="1" baseline="0">
                <a:solidFill>
                  <a:schemeClr val="hlink"/>
                </a:solidFill>
                <a:latin typeface="Times" pitchFamily="18" charset="0"/>
              </a:rPr>
              <a:t>75</a:t>
            </a:r>
            <a:r>
              <a:rPr lang="en-US" sz="2800" i="1" baseline="0">
                <a:latin typeface="Times" pitchFamily="18" charset="0"/>
              </a:rPr>
              <a:t> percent. Of course, if there are damaged frames, the utilization percentage is much less because frames have to be resent.</a:t>
            </a:r>
          </a:p>
        </p:txBody>
      </p:sp>
      <p:sp>
        <p:nvSpPr>
          <p:cNvPr id="942091" name="Text Box 11"/>
          <p:cNvSpPr txBox="1">
            <a:spLocks noChangeArrowheads="1"/>
          </p:cNvSpPr>
          <p:nvPr/>
        </p:nvSpPr>
        <p:spPr bwMode="auto">
          <a:xfrm>
            <a:off x="1143000" y="0"/>
            <a:ext cx="2845972" cy="369332"/>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Example 3 Stop &amp; Wait ARQ</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Disadvantage of Stop-and-Wait</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smtClean="0"/>
              <a:t>In stop-and-wait, at any point in time, there is only one frame that is sent and waiting to be acknowledged.</a:t>
            </a:r>
          </a:p>
          <a:p>
            <a:pPr eaLnBrk="1" fontAlgn="auto" hangingPunct="1">
              <a:spcAft>
                <a:spcPts val="0"/>
              </a:spcAft>
              <a:buFont typeface="Arial" pitchFamily="34" charset="0"/>
              <a:buChar char="•"/>
              <a:defRPr/>
            </a:pPr>
            <a:r>
              <a:rPr lang="en-US" dirty="0" smtClean="0"/>
              <a:t>This is not a good use of transmission medium.</a:t>
            </a:r>
          </a:p>
          <a:p>
            <a:pPr eaLnBrk="1" fontAlgn="auto" hangingPunct="1">
              <a:spcAft>
                <a:spcPts val="0"/>
              </a:spcAft>
              <a:buFont typeface="Arial" pitchFamily="34" charset="0"/>
              <a:buChar char="•"/>
              <a:defRPr/>
            </a:pPr>
            <a:r>
              <a:rPr lang="en-US" dirty="0" smtClean="0"/>
              <a:t>To improve efficiency, multiple frames should be in transition while waiting for ACK.</a:t>
            </a:r>
          </a:p>
          <a:p>
            <a:pPr eaLnBrk="1" fontAlgn="auto" hangingPunct="1">
              <a:spcAft>
                <a:spcPts val="0"/>
              </a:spcAft>
              <a:buFont typeface="Arial" pitchFamily="34" charset="0"/>
              <a:buChar char="•"/>
              <a:defRPr/>
            </a:pPr>
            <a:r>
              <a:rPr lang="en-US" dirty="0" smtClean="0"/>
              <a:t>Two protocol use the above concept,</a:t>
            </a:r>
          </a:p>
          <a:p>
            <a:pPr lvl="1" eaLnBrk="1" fontAlgn="auto" hangingPunct="1">
              <a:spcAft>
                <a:spcPts val="0"/>
              </a:spcAft>
              <a:buFont typeface="Arial" pitchFamily="34" charset="0"/>
              <a:buChar char="–"/>
              <a:defRPr/>
            </a:pPr>
            <a:r>
              <a:rPr lang="en-US" b="1" dirty="0" smtClean="0"/>
              <a:t>Go-Back-N ARQ</a:t>
            </a:r>
          </a:p>
          <a:p>
            <a:pPr lvl="1" eaLnBrk="1" fontAlgn="auto" hangingPunct="1">
              <a:spcAft>
                <a:spcPts val="0"/>
              </a:spcAft>
              <a:buFont typeface="Arial" pitchFamily="34" charset="0"/>
              <a:buChar char="–"/>
              <a:defRPr/>
            </a:pPr>
            <a:r>
              <a:rPr lang="en-US" b="1" dirty="0" smtClean="0"/>
              <a:t>Selective Repeat ARQ</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Efficiency of Stop and Wait Protocol</a:t>
            </a:r>
            <a:br>
              <a:rPr lang="en-US" dirty="0" smtClean="0"/>
            </a:br>
            <a:endParaRPr lang="en-US" dirty="0"/>
          </a:p>
        </p:txBody>
      </p:sp>
      <p:sp>
        <p:nvSpPr>
          <p:cNvPr id="3" name="Content Placeholder 2"/>
          <p:cNvSpPr>
            <a:spLocks noGrp="1"/>
          </p:cNvSpPr>
          <p:nvPr>
            <p:ph idx="1"/>
          </p:nvPr>
        </p:nvSpPr>
        <p:spPr>
          <a:xfrm>
            <a:off x="457200" y="914401"/>
            <a:ext cx="8229600" cy="2362200"/>
          </a:xfrm>
        </p:spPr>
        <p:txBody>
          <a:bodyPr>
            <a:normAutofit/>
          </a:bodyPr>
          <a:lstStyle/>
          <a:p>
            <a:pPr algn="just"/>
            <a:r>
              <a:rPr lang="en-US" sz="2400" b="1" dirty="0" smtClean="0"/>
              <a:t>Stop and Wait</a:t>
            </a:r>
            <a:r>
              <a:rPr lang="en-US" sz="2400" dirty="0" smtClean="0"/>
              <a:t> is a flow control protocol. In which the sender sends one packet and waits for the receiver to acknowledge and then it will send the next packet. In case if the acknowledgment is not received, the sender will retransmit the packet. This is the simplest one and easy to implement. but the main disadvantage is the efficiency is very low.</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362200" y="3200400"/>
            <a:ext cx="3886200" cy="3276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533400"/>
            <a:ext cx="8382000" cy="4114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4724400"/>
            <a:ext cx="8382000" cy="18859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Efficiency (</a:t>
            </a:r>
            <a:r>
              <a:rPr lang="el-GR" b="1" dirty="0" smtClean="0"/>
              <a:t>η)</a:t>
            </a:r>
            <a:r>
              <a:rPr lang="en-US" b="1" dirty="0" smtClean="0"/>
              <a:t>= </a:t>
            </a:r>
          </a:p>
          <a:p>
            <a:pPr>
              <a:buNone/>
            </a:pPr>
            <a:r>
              <a:rPr lang="en-US" dirty="0" smtClean="0"/>
              <a:t>= Useful time / Total cycle time. </a:t>
            </a:r>
          </a:p>
          <a:p>
            <a:pPr>
              <a:buNone/>
            </a:pPr>
            <a:r>
              <a:rPr lang="en-US" dirty="0" smtClean="0"/>
              <a:t>= </a:t>
            </a:r>
            <a:r>
              <a:rPr lang="en-US" dirty="0" err="1" smtClean="0"/>
              <a:t>Tt</a:t>
            </a:r>
            <a:r>
              <a:rPr lang="en-US" dirty="0" smtClean="0"/>
              <a:t> / (</a:t>
            </a:r>
            <a:r>
              <a:rPr lang="en-US" dirty="0" err="1" smtClean="0"/>
              <a:t>Tt</a:t>
            </a:r>
            <a:r>
              <a:rPr lang="en-US" dirty="0" smtClean="0"/>
              <a:t> + 2*</a:t>
            </a:r>
            <a:r>
              <a:rPr lang="en-US" dirty="0" err="1" smtClean="0"/>
              <a:t>Tp</a:t>
            </a:r>
            <a:r>
              <a:rPr lang="en-US" dirty="0" smtClean="0"/>
              <a:t>) </a:t>
            </a:r>
          </a:p>
          <a:p>
            <a:pPr>
              <a:buNone/>
            </a:pPr>
            <a:r>
              <a:rPr lang="en-US" dirty="0" smtClean="0"/>
              <a:t>= 1 / (1+2*(</a:t>
            </a:r>
            <a:r>
              <a:rPr lang="en-US" dirty="0" err="1" smtClean="0"/>
              <a:t>Tp</a:t>
            </a:r>
            <a:r>
              <a:rPr lang="en-US" dirty="0" smtClean="0"/>
              <a:t>/</a:t>
            </a:r>
            <a:r>
              <a:rPr lang="en-US" dirty="0" err="1" smtClean="0"/>
              <a:t>Tt</a:t>
            </a:r>
            <a:r>
              <a:rPr lang="en-US" dirty="0" smtClean="0"/>
              <a:t>)) </a:t>
            </a:r>
          </a:p>
          <a:p>
            <a:pPr>
              <a:buNone/>
            </a:pPr>
            <a:r>
              <a:rPr lang="en-US" dirty="0" smtClean="0"/>
              <a:t>= 1 / (1+2*a) where, a = </a:t>
            </a:r>
            <a:r>
              <a:rPr lang="en-US" dirty="0" err="1" smtClean="0"/>
              <a:t>Tp</a:t>
            </a:r>
            <a:r>
              <a:rPr lang="en-US" dirty="0" smtClean="0"/>
              <a:t> / </a:t>
            </a:r>
            <a:r>
              <a:rPr lang="en-US" dirty="0" err="1" smtClean="0"/>
              <a:t>Tt</a:t>
            </a:r>
            <a:endParaRPr lang="en-US" dirty="0" smtClean="0"/>
          </a:p>
          <a:p>
            <a:pPr>
              <a:buNone/>
            </a:pPr>
            <a:endParaRPr lang="en-US" dirty="0" smtClean="0"/>
          </a:p>
          <a:p>
            <a:pPr algn="just">
              <a:buNone/>
            </a:pPr>
            <a:r>
              <a:rPr lang="en-US" sz="2400" b="1" dirty="0" smtClean="0"/>
              <a:t>Throughput:</a:t>
            </a:r>
            <a:r>
              <a:rPr lang="en-US" sz="2400" dirty="0" smtClean="0"/>
              <a:t> Number of bits send per second, which is also known as Effective Bandwidth or Bandwidth utilization.</a:t>
            </a:r>
          </a:p>
          <a:p>
            <a:pPr algn="just">
              <a:buNone/>
            </a:pPr>
            <a:r>
              <a:rPr lang="en-US" sz="2400" dirty="0" smtClean="0"/>
              <a:t>Throughput = η * BW </a:t>
            </a:r>
          </a:p>
          <a:p>
            <a:pPr algn="just">
              <a:buNone/>
            </a:pPr>
            <a:r>
              <a:rPr lang="en-US" sz="2400" dirty="0" smtClean="0"/>
              <a:t>where, BW  is BandWidth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fontAlgn="base">
              <a:buNone/>
            </a:pPr>
            <a:r>
              <a:rPr lang="en-US" sz="2400" b="1" u="sng" dirty="0" smtClean="0"/>
              <a:t>Problem-01:</a:t>
            </a:r>
            <a:endParaRPr lang="en-US" sz="2400" b="1" dirty="0" smtClean="0"/>
          </a:p>
          <a:p>
            <a:pPr marL="0" indent="0" algn="just" fontAlgn="base">
              <a:buNone/>
            </a:pPr>
            <a:r>
              <a:rPr lang="en-US" sz="2400" dirty="0" smtClean="0"/>
              <a:t> If the bandwidth of the line is 1.5 Mbps, RTT is 45 </a:t>
            </a:r>
            <a:r>
              <a:rPr lang="en-US" sz="2400" dirty="0" err="1" smtClean="0"/>
              <a:t>msec</a:t>
            </a:r>
            <a:r>
              <a:rPr lang="en-US" sz="2400" dirty="0" smtClean="0"/>
              <a:t> and packet size is 1 KB, then find the link utilization in stop and wait.</a:t>
            </a:r>
          </a:p>
          <a:p>
            <a:pPr algn="just" fontAlgn="base">
              <a:buNone/>
            </a:pPr>
            <a:r>
              <a:rPr lang="en-US" sz="2400" dirty="0" smtClean="0"/>
              <a:t> </a:t>
            </a:r>
            <a:r>
              <a:rPr lang="en-US" sz="2400" b="1" u="sng" dirty="0" smtClean="0"/>
              <a:t>Solution-</a:t>
            </a:r>
            <a:endParaRPr lang="en-US" sz="2400" b="1" dirty="0" smtClean="0"/>
          </a:p>
          <a:p>
            <a:pPr algn="just" fontAlgn="base">
              <a:buNone/>
            </a:pPr>
            <a:r>
              <a:rPr lang="en-US" sz="2400" dirty="0" smtClean="0"/>
              <a:t> Given- </a:t>
            </a:r>
          </a:p>
          <a:p>
            <a:pPr algn="just" fontAlgn="base">
              <a:buNone/>
            </a:pPr>
            <a:r>
              <a:rPr lang="en-US" sz="2400" dirty="0" smtClean="0"/>
              <a:t>Bandwidth = 1.5 Mbps, RTT = 45 </a:t>
            </a:r>
            <a:r>
              <a:rPr lang="en-US" sz="2400" dirty="0" err="1" smtClean="0"/>
              <a:t>msec</a:t>
            </a:r>
            <a:r>
              <a:rPr lang="en-US" sz="2400" dirty="0" smtClean="0"/>
              <a:t> &amp; Packet size = 1 KB</a:t>
            </a:r>
          </a:p>
          <a:p>
            <a:pPr fontAlgn="base">
              <a:buNone/>
            </a:pPr>
            <a:r>
              <a:rPr lang="en-US" sz="2400" b="1" u="sng" dirty="0" smtClean="0"/>
              <a:t>Calculating Transmission Delay-</a:t>
            </a:r>
            <a:endParaRPr lang="en-US" sz="2400" b="1" dirty="0" smtClean="0"/>
          </a:p>
          <a:p>
            <a:pPr fontAlgn="base">
              <a:buNone/>
            </a:pPr>
            <a:r>
              <a:rPr lang="en-US" sz="2400" dirty="0" smtClean="0"/>
              <a:t> </a:t>
            </a:r>
          </a:p>
          <a:p>
            <a:pPr fontAlgn="base">
              <a:buNone/>
            </a:pPr>
            <a:r>
              <a:rPr lang="en-US" sz="2400" dirty="0" smtClean="0"/>
              <a:t>Transmission delay (</a:t>
            </a:r>
            <a:r>
              <a:rPr lang="en-US" sz="2400" dirty="0" err="1" smtClean="0"/>
              <a:t>T</a:t>
            </a:r>
            <a:r>
              <a:rPr lang="en-US" sz="2400" baseline="-25000" dirty="0" err="1" smtClean="0"/>
              <a:t>t</a:t>
            </a:r>
            <a:r>
              <a:rPr lang="en-US" sz="2400" dirty="0" smtClean="0"/>
              <a:t>)</a:t>
            </a:r>
          </a:p>
          <a:p>
            <a:pPr fontAlgn="base">
              <a:buNone/>
            </a:pPr>
            <a:r>
              <a:rPr lang="en-US" sz="2400" dirty="0" smtClean="0"/>
              <a:t>= Packet size / Bandwidth</a:t>
            </a:r>
          </a:p>
          <a:p>
            <a:pPr fontAlgn="base">
              <a:buNone/>
            </a:pPr>
            <a:r>
              <a:rPr lang="en-US" sz="2400" dirty="0" smtClean="0"/>
              <a:t>= 1 KB / 1.5 Mbps</a:t>
            </a:r>
          </a:p>
          <a:p>
            <a:pPr fontAlgn="base">
              <a:buNone/>
            </a:pPr>
            <a:r>
              <a:rPr lang="en-US" sz="2400" dirty="0" smtClean="0"/>
              <a:t>= (2</a:t>
            </a:r>
            <a:r>
              <a:rPr lang="en-US" sz="2400" baseline="30000" dirty="0" smtClean="0"/>
              <a:t>10</a:t>
            </a:r>
            <a:r>
              <a:rPr lang="en-US" sz="2400" dirty="0" smtClean="0"/>
              <a:t> x 8 bits) / (1.5 x 10</a:t>
            </a:r>
            <a:r>
              <a:rPr lang="en-US" sz="2400" baseline="30000" dirty="0" smtClean="0"/>
              <a:t>6</a:t>
            </a:r>
            <a:r>
              <a:rPr lang="en-US" sz="2400" dirty="0" smtClean="0"/>
              <a:t> bits per sec)</a:t>
            </a:r>
          </a:p>
          <a:p>
            <a:pPr fontAlgn="base">
              <a:buNone/>
            </a:pPr>
            <a:r>
              <a:rPr lang="en-US" sz="2400" dirty="0" smtClean="0"/>
              <a:t>= 5.461 </a:t>
            </a:r>
            <a:r>
              <a:rPr lang="en-US" sz="2400" dirty="0" err="1" smtClean="0"/>
              <a:t>msec</a:t>
            </a:r>
            <a:endParaRPr lang="en-US" sz="2400" dirty="0" smtClean="0"/>
          </a:p>
          <a:p>
            <a:pPr algn="just">
              <a:buNone/>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fontAlgn="base">
              <a:buNone/>
            </a:pPr>
            <a:r>
              <a:rPr lang="en-US" sz="2000" b="1" u="sng" dirty="0" smtClean="0"/>
              <a:t>Calculating Propagation Delay-</a:t>
            </a:r>
            <a:endParaRPr lang="en-US" sz="2000" b="1" dirty="0" smtClean="0"/>
          </a:p>
          <a:p>
            <a:pPr fontAlgn="base">
              <a:buNone/>
            </a:pPr>
            <a:r>
              <a:rPr lang="en-US" sz="2000" dirty="0" smtClean="0"/>
              <a:t> Propagation delay (</a:t>
            </a:r>
            <a:r>
              <a:rPr lang="en-US" sz="2000" dirty="0" err="1" smtClean="0"/>
              <a:t>T</a:t>
            </a:r>
            <a:r>
              <a:rPr lang="en-US" sz="2000" baseline="-25000" dirty="0" err="1" smtClean="0"/>
              <a:t>p</a:t>
            </a:r>
            <a:r>
              <a:rPr lang="en-US" sz="2000" dirty="0" smtClean="0"/>
              <a:t>) = Round Trip Time / 2 </a:t>
            </a:r>
          </a:p>
          <a:p>
            <a:pPr fontAlgn="base">
              <a:buNone/>
            </a:pPr>
            <a:r>
              <a:rPr lang="en-US" sz="2000" dirty="0" smtClean="0"/>
              <a:t>= 45 </a:t>
            </a:r>
            <a:r>
              <a:rPr lang="en-US" sz="2000" dirty="0" err="1" smtClean="0"/>
              <a:t>msec</a:t>
            </a:r>
            <a:r>
              <a:rPr lang="en-US" sz="2000" dirty="0" smtClean="0"/>
              <a:t> / 2 = 22.5 </a:t>
            </a:r>
            <a:r>
              <a:rPr lang="en-US" sz="2000" dirty="0" err="1" smtClean="0"/>
              <a:t>msec</a:t>
            </a:r>
            <a:endParaRPr lang="en-US" sz="2000" dirty="0" smtClean="0"/>
          </a:p>
          <a:p>
            <a:pPr fontAlgn="base">
              <a:buNone/>
            </a:pPr>
            <a:endParaRPr lang="en-US" sz="2000" dirty="0" smtClean="0"/>
          </a:p>
          <a:p>
            <a:pPr fontAlgn="base">
              <a:buNone/>
            </a:pPr>
            <a:r>
              <a:rPr lang="en-US" sz="2000" dirty="0" smtClean="0"/>
              <a:t> </a:t>
            </a:r>
            <a:r>
              <a:rPr lang="en-US" sz="2000" b="1" u="sng" dirty="0" smtClean="0"/>
              <a:t>Calculating Value Of ‘a’-</a:t>
            </a:r>
            <a:endParaRPr lang="en-US" sz="2000" b="1" dirty="0" smtClean="0"/>
          </a:p>
          <a:p>
            <a:pPr fontAlgn="base">
              <a:buNone/>
            </a:pPr>
            <a:r>
              <a:rPr lang="en-US" sz="2000" dirty="0" smtClean="0"/>
              <a:t>a = </a:t>
            </a:r>
            <a:r>
              <a:rPr lang="en-US" sz="2000" dirty="0" err="1" smtClean="0"/>
              <a:t>T</a:t>
            </a:r>
            <a:r>
              <a:rPr lang="en-US" sz="2000" baseline="-25000" dirty="0" err="1" smtClean="0"/>
              <a:t>p</a:t>
            </a:r>
            <a:r>
              <a:rPr lang="en-US" sz="2000" dirty="0" smtClean="0"/>
              <a:t> / </a:t>
            </a:r>
            <a:r>
              <a:rPr lang="en-US" sz="2000" dirty="0" err="1" smtClean="0"/>
              <a:t>T</a:t>
            </a:r>
            <a:r>
              <a:rPr lang="en-US" sz="2000" baseline="-25000" dirty="0" err="1" smtClean="0"/>
              <a:t>t</a:t>
            </a:r>
            <a:r>
              <a:rPr lang="en-US" sz="2000" baseline="-25000" dirty="0" smtClean="0"/>
              <a:t> </a:t>
            </a:r>
          </a:p>
          <a:p>
            <a:pPr fontAlgn="base">
              <a:buNone/>
            </a:pPr>
            <a:r>
              <a:rPr lang="en-US" sz="2000" dirty="0" smtClean="0"/>
              <a:t>a = 22.5 </a:t>
            </a:r>
            <a:r>
              <a:rPr lang="en-US" sz="2000" dirty="0" err="1" smtClean="0"/>
              <a:t>msec</a:t>
            </a:r>
            <a:r>
              <a:rPr lang="en-US" sz="2000" dirty="0" smtClean="0"/>
              <a:t> / 5.461 </a:t>
            </a:r>
            <a:r>
              <a:rPr lang="en-US" sz="2000" dirty="0" err="1" smtClean="0"/>
              <a:t>msec</a:t>
            </a:r>
            <a:endParaRPr lang="en-US" sz="2000" dirty="0" smtClean="0"/>
          </a:p>
          <a:p>
            <a:pPr fontAlgn="base">
              <a:buNone/>
            </a:pPr>
            <a:r>
              <a:rPr lang="en-US" sz="2000" dirty="0" smtClean="0"/>
              <a:t>a = 4.12</a:t>
            </a:r>
          </a:p>
          <a:p>
            <a:pPr fontAlgn="base">
              <a:buNone/>
            </a:pPr>
            <a:endParaRPr lang="en-US" sz="2000" dirty="0" smtClean="0"/>
          </a:p>
          <a:p>
            <a:pPr fontAlgn="base">
              <a:buNone/>
            </a:pPr>
            <a:r>
              <a:rPr lang="en-US" sz="2000" b="1" u="sng" dirty="0" smtClean="0"/>
              <a:t>Calculating Link Utilization-</a:t>
            </a:r>
            <a:endParaRPr lang="en-US" sz="2000" b="1" dirty="0" smtClean="0"/>
          </a:p>
          <a:p>
            <a:pPr fontAlgn="base">
              <a:buNone/>
            </a:pPr>
            <a:r>
              <a:rPr lang="en-US" sz="2000" dirty="0" smtClean="0"/>
              <a:t>Link Utilization or Efficiency (η)</a:t>
            </a:r>
          </a:p>
          <a:p>
            <a:pPr fontAlgn="base">
              <a:buNone/>
            </a:pPr>
            <a:r>
              <a:rPr lang="en-US" sz="2000" dirty="0" smtClean="0"/>
              <a:t>= 1 / 1+2a</a:t>
            </a:r>
          </a:p>
          <a:p>
            <a:pPr fontAlgn="base">
              <a:buNone/>
            </a:pPr>
            <a:r>
              <a:rPr lang="en-US" sz="2000" dirty="0" smtClean="0"/>
              <a:t>= 1 / (1 + 2 x 4.12)</a:t>
            </a:r>
          </a:p>
          <a:p>
            <a:pPr fontAlgn="base">
              <a:buNone/>
            </a:pPr>
            <a:r>
              <a:rPr lang="en-US" sz="2000" dirty="0" smtClean="0"/>
              <a:t>= 1 / 9.24</a:t>
            </a:r>
          </a:p>
          <a:p>
            <a:pPr fontAlgn="base">
              <a:buNone/>
            </a:pPr>
            <a:r>
              <a:rPr lang="en-US" sz="2000" dirty="0" smtClean="0"/>
              <a:t>= 0.108</a:t>
            </a:r>
          </a:p>
          <a:p>
            <a:pPr fontAlgn="base">
              <a:buNone/>
            </a:pPr>
            <a:r>
              <a:rPr lang="en-US" sz="2000" dirty="0" smtClean="0"/>
              <a:t>= 10.8 %</a:t>
            </a:r>
          </a:p>
          <a:p>
            <a:pPr fontAlgn="base">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solidFill>
                  <a:srgbClr val="FF0000"/>
                </a:solidFill>
              </a:rPr>
              <a:t>Previous discussed </a:t>
            </a:r>
            <a:r>
              <a:rPr lang="en-US" dirty="0">
                <a:solidFill>
                  <a:srgbClr val="FF0000"/>
                </a:solidFill>
              </a:rPr>
              <a:t>t</a:t>
            </a:r>
            <a:r>
              <a:rPr lang="en-US" dirty="0" smtClean="0">
                <a:solidFill>
                  <a:srgbClr val="FF0000"/>
                </a:solidFill>
              </a:rPr>
              <a:t>opics</a:t>
            </a:r>
            <a:r>
              <a:rPr lang="en-US" dirty="0" smtClean="0"/>
              <a:t>:</a:t>
            </a:r>
          </a:p>
          <a:p>
            <a:pPr marL="857250" lvl="1" indent="-457200">
              <a:buFont typeface="+mj-lt"/>
              <a:buAutoNum type="arabicPeriod"/>
            </a:pPr>
            <a:r>
              <a:rPr lang="en-US" b="1" u="sng" dirty="0" smtClean="0"/>
              <a:t>Data Link Layer - FRAMING</a:t>
            </a:r>
          </a:p>
          <a:p>
            <a:pPr marL="857250" lvl="1" indent="-457200">
              <a:buFont typeface="+mj-lt"/>
              <a:buAutoNum type="arabicPeriod"/>
            </a:pPr>
            <a:endParaRPr lang="en-US" sz="2600" b="1" u="sng" dirty="0" smtClean="0"/>
          </a:p>
          <a:p>
            <a:pPr>
              <a:buNone/>
            </a:pPr>
            <a:r>
              <a:rPr lang="en-US" dirty="0" smtClean="0">
                <a:solidFill>
                  <a:srgbClr val="FF0000"/>
                </a:solidFill>
              </a:rPr>
              <a:t>Now we will discuss</a:t>
            </a:r>
            <a:r>
              <a:rPr lang="en-US" dirty="0" smtClean="0"/>
              <a:t>:</a:t>
            </a:r>
          </a:p>
          <a:p>
            <a:pPr marL="914400" lvl="1" indent="-514350">
              <a:buFont typeface="+mj-lt"/>
              <a:buAutoNum type="arabicPeriod"/>
            </a:pPr>
            <a:r>
              <a:rPr lang="en-US" b="1" u="sng" dirty="0" smtClean="0"/>
              <a:t>Flow Control</a:t>
            </a:r>
          </a:p>
          <a:p>
            <a:pPr marL="914400" lvl="1" indent="-514350">
              <a:buFont typeface="+mj-lt"/>
              <a:buAutoNum type="arabicPeriod"/>
            </a:pPr>
            <a:r>
              <a:rPr lang="en-US" b="1" u="sng" dirty="0" smtClean="0"/>
              <a:t>Sliding Window Mechanism</a:t>
            </a:r>
            <a:endParaRPr lang="en-US" b="1" u="sn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buNone/>
            </a:pPr>
            <a:r>
              <a:rPr lang="en-US" b="1" u="sng" dirty="0" smtClean="0"/>
              <a:t>Problem-02:</a:t>
            </a:r>
            <a:endParaRPr lang="en-US" b="1" dirty="0" smtClean="0"/>
          </a:p>
          <a:p>
            <a:pPr fontAlgn="base">
              <a:buNone/>
            </a:pPr>
            <a:r>
              <a:rPr lang="en-US" dirty="0" smtClean="0"/>
              <a:t> </a:t>
            </a:r>
          </a:p>
          <a:p>
            <a:pPr fontAlgn="base">
              <a:buNone/>
            </a:pPr>
            <a:r>
              <a:rPr lang="en-US" dirty="0" smtClean="0"/>
              <a:t>A channel has a bit rate of 4 Kbps and one way propagation delay of 20 msec. The channel uses stop and wait protocol. The transmission time of the acknowledgement frame is negligible. To get a channel efficiency of at least 50%, the minimum frame size should be-</a:t>
            </a:r>
          </a:p>
          <a:p>
            <a:pPr fontAlgn="base">
              <a:buNone/>
            </a:pPr>
            <a:r>
              <a:rPr lang="en-US" dirty="0" smtClean="0"/>
              <a:t>80 bytes</a:t>
            </a:r>
          </a:p>
          <a:p>
            <a:pPr fontAlgn="base">
              <a:buNone/>
            </a:pPr>
            <a:r>
              <a:rPr lang="en-US" dirty="0" smtClean="0"/>
              <a:t>80 bits</a:t>
            </a:r>
          </a:p>
          <a:p>
            <a:pPr fontAlgn="base">
              <a:buNone/>
            </a:pPr>
            <a:r>
              <a:rPr lang="en-US" dirty="0" smtClean="0"/>
              <a:t>160 bytes</a:t>
            </a:r>
          </a:p>
          <a:p>
            <a:pPr fontAlgn="base">
              <a:buNone/>
            </a:pPr>
            <a:r>
              <a:rPr lang="en-US" dirty="0" smtClean="0"/>
              <a:t>160 bits</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fontAlgn="base">
              <a:buNone/>
            </a:pPr>
            <a:r>
              <a:rPr lang="en-US" b="1" u="sng" dirty="0" smtClean="0"/>
              <a:t>Solution-</a:t>
            </a:r>
            <a:endParaRPr lang="en-US" b="1" dirty="0" smtClean="0"/>
          </a:p>
          <a:p>
            <a:pPr fontAlgn="base">
              <a:buNone/>
            </a:pPr>
            <a:r>
              <a:rPr lang="en-US" dirty="0" smtClean="0"/>
              <a:t> </a:t>
            </a:r>
          </a:p>
          <a:p>
            <a:pPr fontAlgn="base">
              <a:buNone/>
            </a:pPr>
            <a:r>
              <a:rPr lang="en-US" dirty="0" smtClean="0"/>
              <a:t>Given-</a:t>
            </a:r>
          </a:p>
          <a:p>
            <a:pPr fontAlgn="base">
              <a:buNone/>
            </a:pPr>
            <a:r>
              <a:rPr lang="en-US" dirty="0" smtClean="0"/>
              <a:t>Bandwidth = 4 Kbps</a:t>
            </a:r>
          </a:p>
          <a:p>
            <a:pPr fontAlgn="base">
              <a:buNone/>
            </a:pPr>
            <a:r>
              <a:rPr lang="en-US" dirty="0" smtClean="0"/>
              <a:t>Propagation delay (</a:t>
            </a:r>
            <a:r>
              <a:rPr lang="en-US" dirty="0" err="1" smtClean="0"/>
              <a:t>T</a:t>
            </a:r>
            <a:r>
              <a:rPr lang="en-US" baseline="-25000" dirty="0" err="1" smtClean="0"/>
              <a:t>p</a:t>
            </a:r>
            <a:r>
              <a:rPr lang="en-US" dirty="0" smtClean="0"/>
              <a:t>) = 20 </a:t>
            </a:r>
            <a:r>
              <a:rPr lang="en-US" dirty="0" err="1" smtClean="0"/>
              <a:t>msec</a:t>
            </a:r>
            <a:endParaRPr lang="en-US" dirty="0" smtClean="0"/>
          </a:p>
          <a:p>
            <a:pPr fontAlgn="base">
              <a:buNone/>
            </a:pPr>
            <a:r>
              <a:rPr lang="en-US" dirty="0" smtClean="0"/>
              <a:t>Efficiency &gt;= 50%</a:t>
            </a:r>
          </a:p>
          <a:p>
            <a:pPr fontAlgn="base">
              <a:buNone/>
            </a:pPr>
            <a:r>
              <a:rPr lang="en-US" dirty="0" smtClean="0"/>
              <a:t> </a:t>
            </a:r>
          </a:p>
          <a:p>
            <a:pPr fontAlgn="base">
              <a:buNone/>
            </a:pPr>
            <a:r>
              <a:rPr lang="en-US" dirty="0" smtClean="0"/>
              <a:t>Let the required frame size = L bits.</a:t>
            </a:r>
          </a:p>
          <a:p>
            <a:pPr fontAlgn="base">
              <a:buNone/>
            </a:pPr>
            <a:r>
              <a:rPr lang="en-US" dirty="0" smtClean="0"/>
              <a:t> </a:t>
            </a:r>
          </a:p>
          <a:p>
            <a:pPr fontAlgn="base">
              <a:buNone/>
            </a:pPr>
            <a:r>
              <a:rPr lang="en-US" b="1" u="sng" dirty="0" smtClean="0"/>
              <a:t>Calculating Transmission Delay-</a:t>
            </a:r>
            <a:endParaRPr lang="en-US" b="1" dirty="0" smtClean="0"/>
          </a:p>
          <a:p>
            <a:pPr fontAlgn="base">
              <a:buNone/>
            </a:pPr>
            <a:r>
              <a:rPr lang="en-US" dirty="0" smtClean="0"/>
              <a:t> </a:t>
            </a:r>
          </a:p>
          <a:p>
            <a:pPr fontAlgn="base">
              <a:buNone/>
            </a:pPr>
            <a:r>
              <a:rPr lang="en-US" dirty="0" smtClean="0"/>
              <a:t>Transmission delay (</a:t>
            </a:r>
            <a:r>
              <a:rPr lang="en-US" dirty="0" err="1" smtClean="0"/>
              <a:t>T</a:t>
            </a:r>
            <a:r>
              <a:rPr lang="en-US" baseline="-25000" dirty="0" err="1" smtClean="0"/>
              <a:t>t</a:t>
            </a:r>
            <a:r>
              <a:rPr lang="en-US" dirty="0" smtClean="0"/>
              <a:t>)</a:t>
            </a:r>
          </a:p>
          <a:p>
            <a:pPr fontAlgn="base">
              <a:buNone/>
            </a:pPr>
            <a:r>
              <a:rPr lang="en-US" dirty="0" smtClean="0"/>
              <a:t>= Packet size / Bandwidth</a:t>
            </a:r>
          </a:p>
          <a:p>
            <a:pPr fontAlgn="base">
              <a:buNone/>
            </a:pPr>
            <a:r>
              <a:rPr lang="en-US" dirty="0" smtClean="0"/>
              <a:t>= L bits / 4 Kbps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fontAlgn="base">
              <a:buNone/>
            </a:pPr>
            <a:r>
              <a:rPr lang="en-US" b="1" u="sng" dirty="0" smtClean="0"/>
              <a:t>Calculating Value Of ‘a’-</a:t>
            </a:r>
            <a:endParaRPr lang="en-US" b="1" dirty="0" smtClean="0"/>
          </a:p>
          <a:p>
            <a:pPr fontAlgn="base">
              <a:buNone/>
            </a:pPr>
            <a:r>
              <a:rPr lang="en-US" dirty="0" smtClean="0"/>
              <a:t> a = </a:t>
            </a:r>
            <a:r>
              <a:rPr lang="en-US" dirty="0" err="1" smtClean="0"/>
              <a:t>T</a:t>
            </a:r>
            <a:r>
              <a:rPr lang="en-US" baseline="-25000" dirty="0" err="1" smtClean="0"/>
              <a:t>p</a:t>
            </a:r>
            <a:r>
              <a:rPr lang="en-US" dirty="0" smtClean="0"/>
              <a:t> / </a:t>
            </a:r>
            <a:r>
              <a:rPr lang="en-US" dirty="0" err="1" smtClean="0"/>
              <a:t>T</a:t>
            </a:r>
            <a:r>
              <a:rPr lang="en-US" baseline="-25000" dirty="0" err="1" smtClean="0"/>
              <a:t>t</a:t>
            </a:r>
            <a:endParaRPr lang="en-US" dirty="0" smtClean="0"/>
          </a:p>
          <a:p>
            <a:pPr fontAlgn="base">
              <a:buNone/>
            </a:pPr>
            <a:r>
              <a:rPr lang="en-US" dirty="0" smtClean="0"/>
              <a:t>a = 20 </a:t>
            </a:r>
            <a:r>
              <a:rPr lang="en-US" dirty="0" err="1" smtClean="0"/>
              <a:t>msec</a:t>
            </a:r>
            <a:r>
              <a:rPr lang="en-US" dirty="0" smtClean="0"/>
              <a:t> / ( L bits / 4 Kbps)</a:t>
            </a:r>
          </a:p>
          <a:p>
            <a:pPr fontAlgn="base">
              <a:buNone/>
            </a:pPr>
            <a:r>
              <a:rPr lang="en-US" dirty="0" smtClean="0"/>
              <a:t>a = (20 </a:t>
            </a:r>
            <a:r>
              <a:rPr lang="en-US" dirty="0" err="1" smtClean="0"/>
              <a:t>msec</a:t>
            </a:r>
            <a:r>
              <a:rPr lang="en-US" dirty="0" smtClean="0"/>
              <a:t> x 4 Kbps) / L bits</a:t>
            </a:r>
          </a:p>
          <a:p>
            <a:pPr fontAlgn="base">
              <a:buNone/>
            </a:pPr>
            <a:r>
              <a:rPr lang="en-US" dirty="0" smtClean="0"/>
              <a:t> </a:t>
            </a:r>
          </a:p>
          <a:p>
            <a:pPr fontAlgn="base">
              <a:buNone/>
            </a:pPr>
            <a:r>
              <a:rPr lang="en-US" b="1" u="sng" dirty="0" smtClean="0"/>
              <a:t>Condition For Efficiency To Be At least 50%-</a:t>
            </a:r>
            <a:endParaRPr lang="en-US" b="1" dirty="0" smtClean="0"/>
          </a:p>
          <a:p>
            <a:pPr fontAlgn="base">
              <a:buNone/>
            </a:pPr>
            <a:r>
              <a:rPr lang="en-US" dirty="0" smtClean="0"/>
              <a:t> For efficiency to be at least 50%, we must have-</a:t>
            </a:r>
          </a:p>
          <a:p>
            <a:pPr fontAlgn="base">
              <a:buNone/>
            </a:pPr>
            <a:r>
              <a:rPr lang="en-US" dirty="0" smtClean="0"/>
              <a:t>1 / 1+2a &gt;= 1/2</a:t>
            </a:r>
          </a:p>
          <a:p>
            <a:pPr fontAlgn="base">
              <a:buNone/>
            </a:pPr>
            <a:r>
              <a:rPr lang="en-US" dirty="0" smtClean="0"/>
              <a:t>a &lt;= 1/2</a:t>
            </a:r>
          </a:p>
          <a:p>
            <a:pPr fontAlgn="base">
              <a:buNone/>
            </a:pPr>
            <a:r>
              <a:rPr lang="en-US" dirty="0" smtClean="0"/>
              <a:t> Substituting the value of ‘a’, we get-</a:t>
            </a:r>
          </a:p>
          <a:p>
            <a:pPr fontAlgn="base">
              <a:buNone/>
            </a:pPr>
            <a:r>
              <a:rPr lang="en-US" dirty="0" smtClean="0"/>
              <a:t>(20 </a:t>
            </a:r>
            <a:r>
              <a:rPr lang="en-US" dirty="0" err="1" smtClean="0"/>
              <a:t>msec</a:t>
            </a:r>
            <a:r>
              <a:rPr lang="en-US" dirty="0" smtClean="0"/>
              <a:t> x 4 Kbps) / L bits &lt;= 1/2</a:t>
            </a:r>
          </a:p>
          <a:p>
            <a:pPr fontAlgn="base">
              <a:buNone/>
            </a:pPr>
            <a:r>
              <a:rPr lang="en-US" dirty="0" smtClean="0"/>
              <a:t>L bits &gt;= (20 </a:t>
            </a:r>
            <a:r>
              <a:rPr lang="en-US" dirty="0" err="1" smtClean="0"/>
              <a:t>msec</a:t>
            </a:r>
            <a:r>
              <a:rPr lang="en-US" dirty="0" smtClean="0"/>
              <a:t> x 4 Kbps) x 2</a:t>
            </a:r>
          </a:p>
          <a:p>
            <a:pPr fontAlgn="base">
              <a:buNone/>
            </a:pPr>
            <a:r>
              <a:rPr lang="en-US" dirty="0" smtClean="0"/>
              <a:t>L bits &gt;= (20 x 10</a:t>
            </a:r>
            <a:r>
              <a:rPr lang="en-US" baseline="30000" dirty="0" smtClean="0"/>
              <a:t>-3</a:t>
            </a:r>
            <a:r>
              <a:rPr lang="en-US" dirty="0" smtClean="0"/>
              <a:t> sec x 4 x 10</a:t>
            </a:r>
            <a:r>
              <a:rPr lang="en-US" baseline="30000" dirty="0" smtClean="0"/>
              <a:t>3</a:t>
            </a:r>
            <a:r>
              <a:rPr lang="en-US" dirty="0" smtClean="0"/>
              <a:t> bits per sec) x 2</a:t>
            </a:r>
          </a:p>
          <a:p>
            <a:pPr fontAlgn="base">
              <a:buNone/>
            </a:pPr>
            <a:r>
              <a:rPr lang="en-US" dirty="0" smtClean="0"/>
              <a:t>L bits &gt;= 20 x 4 bits x 2</a:t>
            </a:r>
          </a:p>
          <a:p>
            <a:pPr fontAlgn="base">
              <a:buNone/>
            </a:pPr>
            <a:r>
              <a:rPr lang="en-US" dirty="0" smtClean="0"/>
              <a:t>L &gt;= 160</a:t>
            </a:r>
          </a:p>
          <a:p>
            <a:pPr fontAlgn="base">
              <a:buNone/>
            </a:pPr>
            <a:r>
              <a:rPr lang="en-US" dirty="0" smtClean="0"/>
              <a:t> From here, frame size must be at least 160 bits.</a:t>
            </a:r>
          </a:p>
          <a:p>
            <a:pPr fontAlgn="base">
              <a:buNone/>
            </a:pPr>
            <a:r>
              <a:rPr lang="en-US" dirty="0" smtClean="0"/>
              <a:t>Thus, Correct Option is (D).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0065C23F-C46B-4FD2-B2B1-930782FA61D0}" type="slidenum">
              <a:rPr lang="en-US"/>
              <a:pPr/>
              <a:t>4</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840971" cy="523220"/>
          </a:xfrm>
          <a:prstGeom prst="rect">
            <a:avLst/>
          </a:prstGeom>
          <a:noFill/>
          <a:ln w="9525">
            <a:noFill/>
            <a:miter lim="800000"/>
            <a:headEnd/>
            <a:tailEnd/>
          </a:ln>
          <a:effectLst/>
        </p:spPr>
        <p:txBody>
          <a:bodyPr wrap="none">
            <a:spAutoFit/>
          </a:bodyPr>
          <a:lstStyle/>
          <a:p>
            <a:r>
              <a:rPr lang="en-US" sz="2800" b="1" baseline="0" dirty="0" smtClean="0">
                <a:latin typeface="Times" pitchFamily="18" charset="0"/>
              </a:rPr>
              <a:t>FLOW CONTROL</a:t>
            </a:r>
            <a:endParaRPr lang="en-US" sz="2800" b="1" baseline="0" dirty="0">
              <a:latin typeface="Times" pitchFamily="18" charset="0"/>
            </a:endParaRP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59141" name="Rectangle 5"/>
          <p:cNvSpPr>
            <a:spLocks noChangeArrowheads="1"/>
          </p:cNvSpPr>
          <p:nvPr/>
        </p:nvSpPr>
        <p:spPr bwMode="auto">
          <a:xfrm>
            <a:off x="304800" y="1595438"/>
            <a:ext cx="8229600" cy="1373187"/>
          </a:xfrm>
          <a:prstGeom prst="rect">
            <a:avLst/>
          </a:prstGeom>
          <a:noFill/>
          <a:ln w="9525">
            <a:noFill/>
            <a:miter lim="800000"/>
            <a:headEnd/>
            <a:tailEnd/>
          </a:ln>
          <a:effectLst/>
        </p:spPr>
        <p:txBody>
          <a:bodyPr anchor="ctr">
            <a:spAutoFit/>
          </a:bodyPr>
          <a:lstStyle/>
          <a:p>
            <a:pPr algn="just" eaLnBrk="1" hangingPunct="1"/>
            <a:r>
              <a:rPr lang="en-US" sz="2800" baseline="0" dirty="0">
                <a:latin typeface="Times New Roman" pitchFamily="18" charset="0"/>
              </a:rPr>
              <a:t>The most important responsibilities of the data link layer are </a:t>
            </a:r>
            <a:r>
              <a:rPr lang="en-US" sz="2800" baseline="0" dirty="0">
                <a:solidFill>
                  <a:schemeClr val="hlink"/>
                </a:solidFill>
                <a:latin typeface="Times New Roman" pitchFamily="18" charset="0"/>
              </a:rPr>
              <a:t>flow control</a:t>
            </a:r>
            <a:r>
              <a:rPr lang="en-US" sz="2800" baseline="0" dirty="0">
                <a:latin typeface="Times New Roman" pitchFamily="18" charset="0"/>
              </a:rPr>
              <a:t> and </a:t>
            </a:r>
            <a:r>
              <a:rPr lang="en-US" sz="2800" baseline="0" dirty="0">
                <a:solidFill>
                  <a:schemeClr val="hlink"/>
                </a:solidFill>
                <a:latin typeface="Times New Roman" pitchFamily="18" charset="0"/>
              </a:rPr>
              <a:t>error control</a:t>
            </a:r>
            <a:r>
              <a:rPr lang="en-US" sz="2800" baseline="0" dirty="0">
                <a:latin typeface="Times New Roman" pitchFamily="18" charset="0"/>
              </a:rPr>
              <a:t>. Collectively, these functions are known as </a:t>
            </a:r>
            <a:r>
              <a:rPr lang="en-US" sz="2800" baseline="0" dirty="0">
                <a:solidFill>
                  <a:schemeClr val="hlink"/>
                </a:solidFill>
                <a:latin typeface="Times New Roman" pitchFamily="18" charset="0"/>
              </a:rPr>
              <a:t>data link control</a:t>
            </a:r>
            <a:r>
              <a:rPr lang="en-US" sz="2800" baseline="0" dirty="0">
                <a:latin typeface="Times New Roman" pitchFamily="18" charset="0"/>
              </a:rPr>
              <a:t>.</a:t>
            </a:r>
          </a:p>
        </p:txBody>
      </p:sp>
      <p:sp>
        <p:nvSpPr>
          <p:cNvPr id="9" name="Rectangle 11"/>
          <p:cNvSpPr>
            <a:spLocks noChangeArrowheads="1"/>
          </p:cNvSpPr>
          <p:nvPr/>
        </p:nvSpPr>
        <p:spPr bwMode="auto">
          <a:xfrm>
            <a:off x="381000" y="3733800"/>
            <a:ext cx="8343900" cy="1384995"/>
          </a:xfrm>
          <a:prstGeom prst="rect">
            <a:avLst/>
          </a:prstGeom>
          <a:solidFill>
            <a:srgbClr val="99FF33"/>
          </a:solidFill>
          <a:ln w="76200" algn="ctr">
            <a:noFill/>
            <a:miter lim="800000"/>
            <a:headEnd/>
            <a:tailEnd/>
          </a:ln>
          <a:effectLst/>
        </p:spPr>
        <p:txBody>
          <a:bodyPr>
            <a:spAutoFit/>
          </a:bodyPr>
          <a:lstStyle/>
          <a:p>
            <a:pPr algn="just"/>
            <a:r>
              <a:rPr lang="en-US" sz="2800" b="1" baseline="0" dirty="0"/>
              <a:t>Flow control refers to a set of procedures used to restrict  the amount of </a:t>
            </a:r>
            <a:r>
              <a:rPr lang="en-US" sz="2800" b="1" baseline="0" dirty="0" smtClean="0"/>
              <a:t>data that </a:t>
            </a:r>
            <a:r>
              <a:rPr lang="en-US" sz="2800" b="1" baseline="0" dirty="0"/>
              <a:t>the sender can send  </a:t>
            </a:r>
            <a:r>
              <a:rPr lang="en-US" sz="2800" b="1" baseline="0" dirty="0" smtClean="0"/>
              <a:t>before waiting </a:t>
            </a:r>
            <a:r>
              <a:rPr lang="en-US" sz="2800" b="1" baseline="0" dirty="0"/>
              <a:t>for acknowledgment.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0065C23F-C46B-4FD2-B2B1-930782FA61D0}" type="slidenum">
              <a:rPr lang="en-US"/>
              <a:pPr/>
              <a:t>5</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840971" cy="523220"/>
          </a:xfrm>
          <a:prstGeom prst="rect">
            <a:avLst/>
          </a:prstGeom>
          <a:noFill/>
          <a:ln w="9525">
            <a:noFill/>
            <a:miter lim="800000"/>
            <a:headEnd/>
            <a:tailEnd/>
          </a:ln>
          <a:effectLst/>
        </p:spPr>
        <p:txBody>
          <a:bodyPr wrap="none">
            <a:spAutoFit/>
          </a:bodyPr>
          <a:lstStyle/>
          <a:p>
            <a:r>
              <a:rPr lang="en-US" sz="2800" b="1" baseline="0" dirty="0" smtClean="0">
                <a:latin typeface="Times" pitchFamily="18" charset="0"/>
              </a:rPr>
              <a:t>FLOW CONTROL</a:t>
            </a:r>
            <a:endParaRPr lang="en-US" sz="2800" b="1" baseline="0" dirty="0">
              <a:latin typeface="Times" pitchFamily="18" charset="0"/>
            </a:endParaRP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59141" name="Rectangle 5"/>
          <p:cNvSpPr>
            <a:spLocks noChangeArrowheads="1"/>
          </p:cNvSpPr>
          <p:nvPr/>
        </p:nvSpPr>
        <p:spPr bwMode="auto">
          <a:xfrm>
            <a:off x="304800" y="1595438"/>
            <a:ext cx="8229600" cy="4401205"/>
          </a:xfrm>
          <a:prstGeom prst="rect">
            <a:avLst/>
          </a:prstGeom>
          <a:noFill/>
          <a:ln w="9525">
            <a:noFill/>
            <a:miter lim="800000"/>
            <a:headEnd/>
            <a:tailEnd/>
          </a:ln>
          <a:effectLst/>
        </p:spPr>
        <p:txBody>
          <a:bodyPr anchor="ctr">
            <a:spAutoFit/>
          </a:bodyPr>
          <a:lstStyle/>
          <a:p>
            <a:pPr algn="just">
              <a:buFont typeface="Arial" pitchFamily="34" charset="0"/>
              <a:buChar char="•"/>
              <a:defRPr/>
            </a:pPr>
            <a:r>
              <a:rPr lang="en-US" sz="2800" dirty="0" smtClean="0">
                <a:latin typeface="Book Antiqua" pitchFamily="18" charset="0"/>
              </a:rPr>
              <a:t>Flow control coordinates the amount of data that can be sent before receiving acknowledgement </a:t>
            </a:r>
          </a:p>
          <a:p>
            <a:pPr algn="just">
              <a:buFont typeface="Arial" pitchFamily="34" charset="0"/>
              <a:buChar char="•"/>
              <a:defRPr/>
            </a:pPr>
            <a:r>
              <a:rPr lang="en-US" sz="2800" dirty="0" smtClean="0">
                <a:latin typeface="Book Antiqua" pitchFamily="18" charset="0"/>
              </a:rPr>
              <a:t>It is one of the most important functions of data link layer.</a:t>
            </a:r>
          </a:p>
          <a:p>
            <a:pPr algn="just">
              <a:buFont typeface="Arial" pitchFamily="34" charset="0"/>
              <a:buChar char="•"/>
              <a:defRPr/>
            </a:pPr>
            <a:r>
              <a:rPr lang="en-US" sz="2800" dirty="0" smtClean="0">
                <a:latin typeface="Book Antiqua" pitchFamily="18" charset="0"/>
              </a:rPr>
              <a:t>Flow control is a set of procedures that tells the sender how much data it can transmit before it must wait for an acknowledgement from the receiver.</a:t>
            </a:r>
          </a:p>
          <a:p>
            <a:pPr algn="just">
              <a:buFont typeface="Arial" pitchFamily="34" charset="0"/>
              <a:buChar char="•"/>
              <a:defRPr/>
            </a:pPr>
            <a:r>
              <a:rPr lang="en-US" sz="2800" dirty="0" smtClean="0">
                <a:latin typeface="Book Antiqua" pitchFamily="18" charset="0"/>
              </a:rPr>
              <a:t>Receiver has a limited speed at which it can process incoming data and a limited amount of memory in which to store incoming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0065C23F-C46B-4FD2-B2B1-930782FA61D0}" type="slidenum">
              <a:rPr lang="en-US"/>
              <a:pPr/>
              <a:t>6</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840971" cy="523220"/>
          </a:xfrm>
          <a:prstGeom prst="rect">
            <a:avLst/>
          </a:prstGeom>
          <a:noFill/>
          <a:ln w="9525">
            <a:noFill/>
            <a:miter lim="800000"/>
            <a:headEnd/>
            <a:tailEnd/>
          </a:ln>
          <a:effectLst/>
        </p:spPr>
        <p:txBody>
          <a:bodyPr wrap="none">
            <a:spAutoFit/>
          </a:bodyPr>
          <a:lstStyle/>
          <a:p>
            <a:r>
              <a:rPr lang="en-US" sz="2800" b="1" baseline="0" dirty="0" smtClean="0">
                <a:latin typeface="Times" pitchFamily="18" charset="0"/>
              </a:rPr>
              <a:t>FLOW CONTROL</a:t>
            </a:r>
            <a:endParaRPr lang="en-US" sz="2800" b="1" baseline="0" dirty="0">
              <a:latin typeface="Times" pitchFamily="18" charset="0"/>
            </a:endParaRP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59141" name="Rectangle 5"/>
          <p:cNvSpPr>
            <a:spLocks noChangeArrowheads="1"/>
          </p:cNvSpPr>
          <p:nvPr/>
        </p:nvSpPr>
        <p:spPr bwMode="auto">
          <a:xfrm>
            <a:off x="304800" y="1595438"/>
            <a:ext cx="8229600" cy="3970318"/>
          </a:xfrm>
          <a:prstGeom prst="rect">
            <a:avLst/>
          </a:prstGeom>
          <a:noFill/>
          <a:ln w="9525">
            <a:noFill/>
            <a:miter lim="800000"/>
            <a:headEnd/>
            <a:tailEnd/>
          </a:ln>
          <a:effectLst/>
        </p:spPr>
        <p:txBody>
          <a:bodyPr anchor="ctr">
            <a:spAutoFit/>
          </a:bodyPr>
          <a:lstStyle/>
          <a:p>
            <a:pPr algn="just">
              <a:buFont typeface="Arial" pitchFamily="34" charset="0"/>
              <a:buChar char="•"/>
              <a:defRPr/>
            </a:pPr>
            <a:r>
              <a:rPr lang="en-US" sz="2800" dirty="0" smtClean="0">
                <a:latin typeface="Book Antiqua" pitchFamily="18" charset="0"/>
              </a:rPr>
              <a:t>Receiver must inform the sender before the limits are reached and request that the transmitter to send fewer frames or stop temporarily.</a:t>
            </a:r>
          </a:p>
          <a:p>
            <a:pPr algn="just">
              <a:buFont typeface="Arial" pitchFamily="34" charset="0"/>
              <a:buChar char="•"/>
              <a:defRPr/>
            </a:pPr>
            <a:r>
              <a:rPr lang="en-US" sz="2800" dirty="0" smtClean="0">
                <a:latin typeface="Book Antiqua" pitchFamily="18" charset="0"/>
              </a:rPr>
              <a:t>Since the rate of processing is often slower than the rate of transmission, receiver has a block of memory (buffer) for storing incoming  data until they are processed.</a:t>
            </a:r>
          </a:p>
          <a:p>
            <a:pPr algn="just">
              <a:buFont typeface="Arial" pitchFamily="34" charset="0"/>
              <a:buChar char="•"/>
              <a:defRPr/>
            </a:pPr>
            <a:endParaRPr lang="en-US" sz="2800" dirty="0" smtClean="0"/>
          </a:p>
          <a:p>
            <a:pPr algn="just">
              <a:buFont typeface="Arial" pitchFamily="34" charset="0"/>
              <a:buChar char="•"/>
              <a:defRPr/>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0065C23F-C46B-4FD2-B2B1-930782FA61D0}" type="slidenum">
              <a:rPr lang="en-US"/>
              <a:pPr/>
              <a:t>7</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840971" cy="523220"/>
          </a:xfrm>
          <a:prstGeom prst="rect">
            <a:avLst/>
          </a:prstGeom>
          <a:noFill/>
          <a:ln w="9525">
            <a:noFill/>
            <a:miter lim="800000"/>
            <a:headEnd/>
            <a:tailEnd/>
          </a:ln>
          <a:effectLst/>
        </p:spPr>
        <p:txBody>
          <a:bodyPr wrap="none">
            <a:spAutoFit/>
          </a:bodyPr>
          <a:lstStyle/>
          <a:p>
            <a:r>
              <a:rPr lang="en-US" sz="2800" b="1" baseline="0" dirty="0" smtClean="0">
                <a:latin typeface="Times" pitchFamily="18" charset="0"/>
              </a:rPr>
              <a:t>FLOW CONTROL</a:t>
            </a:r>
            <a:endParaRPr lang="en-US" sz="2800" b="1" baseline="0" dirty="0">
              <a:latin typeface="Times" pitchFamily="18" charset="0"/>
            </a:endParaRP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59141" name="Rectangle 5"/>
          <p:cNvSpPr>
            <a:spLocks noChangeArrowheads="1"/>
          </p:cNvSpPr>
          <p:nvPr/>
        </p:nvSpPr>
        <p:spPr bwMode="auto">
          <a:xfrm>
            <a:off x="304800" y="1595438"/>
            <a:ext cx="8229600" cy="4621778"/>
          </a:xfrm>
          <a:prstGeom prst="rect">
            <a:avLst/>
          </a:prstGeom>
          <a:noFill/>
          <a:ln w="9525">
            <a:noFill/>
            <a:miter lim="800000"/>
            <a:headEnd/>
            <a:tailEnd/>
          </a:ln>
          <a:effectLst/>
        </p:spPr>
        <p:txBody>
          <a:bodyPr anchor="ctr">
            <a:spAutoFit/>
          </a:bodyPr>
          <a:lstStyle/>
          <a:p>
            <a:pPr marL="285115" marR="247650" indent="-272415" algn="just">
              <a:lnSpc>
                <a:spcPct val="100000"/>
              </a:lnSpc>
              <a:spcBef>
                <a:spcPts val="100"/>
              </a:spcBef>
              <a:buClr>
                <a:srgbClr val="4F81BC"/>
              </a:buClr>
              <a:buSzPct val="68750"/>
              <a:buFont typeface="Wingdings"/>
              <a:buChar char=""/>
              <a:tabLst>
                <a:tab pos="285750" algn="l"/>
              </a:tabLst>
            </a:pPr>
            <a:r>
              <a:rPr lang="en-US" sz="2200" i="1" dirty="0" smtClean="0">
                <a:cs typeface="Times New Roman"/>
              </a:rPr>
              <a:t>Flow </a:t>
            </a:r>
            <a:r>
              <a:rPr lang="en-US" sz="2200" i="1" spc="-15" dirty="0" smtClean="0">
                <a:cs typeface="Times New Roman"/>
              </a:rPr>
              <a:t>control </a:t>
            </a:r>
            <a:r>
              <a:rPr lang="en-US" sz="2200" spc="-5" dirty="0" smtClean="0">
                <a:cs typeface="Times New Roman"/>
              </a:rPr>
              <a:t>deals </a:t>
            </a:r>
            <a:r>
              <a:rPr lang="en-US" sz="2200" dirty="0" smtClean="0">
                <a:cs typeface="Times New Roman"/>
              </a:rPr>
              <a:t>with </a:t>
            </a:r>
            <a:r>
              <a:rPr lang="en-US" sz="2200" spc="-5" dirty="0" smtClean="0">
                <a:cs typeface="Times New Roman"/>
              </a:rPr>
              <a:t>throttling the </a:t>
            </a:r>
            <a:r>
              <a:rPr lang="en-US" sz="2200" dirty="0" smtClean="0">
                <a:cs typeface="Times New Roman"/>
              </a:rPr>
              <a:t>speed of </a:t>
            </a:r>
            <a:r>
              <a:rPr lang="en-US" sz="2200" spc="-5" dirty="0" smtClean="0">
                <a:cs typeface="Times New Roman"/>
              </a:rPr>
              <a:t>the sender </a:t>
            </a:r>
            <a:r>
              <a:rPr lang="en-US" sz="2200" spc="5" dirty="0" smtClean="0">
                <a:cs typeface="Times New Roman"/>
              </a:rPr>
              <a:t>to </a:t>
            </a:r>
            <a:r>
              <a:rPr lang="en-US" sz="2200" spc="-5" dirty="0" smtClean="0">
                <a:cs typeface="Times New Roman"/>
              </a:rPr>
              <a:t>match </a:t>
            </a:r>
            <a:r>
              <a:rPr lang="en-US" sz="2200" dirty="0" smtClean="0">
                <a:cs typeface="Times New Roman"/>
              </a:rPr>
              <a:t>that of the</a:t>
            </a:r>
            <a:r>
              <a:rPr lang="en-US" sz="2200" spc="-35" dirty="0" smtClean="0">
                <a:cs typeface="Times New Roman"/>
              </a:rPr>
              <a:t> </a:t>
            </a:r>
            <a:r>
              <a:rPr lang="en-US" sz="2200" spc="-15" dirty="0" smtClean="0">
                <a:cs typeface="Times New Roman"/>
              </a:rPr>
              <a:t>receiver.</a:t>
            </a:r>
            <a:endParaRPr lang="en-US" sz="2200" dirty="0" smtClean="0">
              <a:cs typeface="Times New Roman"/>
            </a:endParaRPr>
          </a:p>
          <a:p>
            <a:pPr marL="285115" indent="-272415">
              <a:lnSpc>
                <a:spcPct val="100000"/>
              </a:lnSpc>
              <a:buClr>
                <a:srgbClr val="4F81BC"/>
              </a:buClr>
              <a:buSzPct val="68750"/>
              <a:buFont typeface="Wingdings"/>
              <a:buChar char=""/>
              <a:tabLst>
                <a:tab pos="285750" algn="l"/>
              </a:tabLst>
            </a:pPr>
            <a:r>
              <a:rPr lang="en-US" sz="2200" spc="-60" dirty="0" smtClean="0">
                <a:cs typeface="Times New Roman"/>
              </a:rPr>
              <a:t>Two</a:t>
            </a:r>
            <a:r>
              <a:rPr lang="en-US" sz="2200" spc="-130" dirty="0" smtClean="0">
                <a:cs typeface="Times New Roman"/>
              </a:rPr>
              <a:t> </a:t>
            </a:r>
            <a:r>
              <a:rPr lang="en-US" sz="2200" dirty="0" smtClean="0">
                <a:cs typeface="Times New Roman"/>
              </a:rPr>
              <a:t>Approaches:</a:t>
            </a:r>
          </a:p>
          <a:p>
            <a:pPr marL="652780" marR="247650" lvl="1" indent="-273050" algn="just">
              <a:lnSpc>
                <a:spcPct val="100000"/>
              </a:lnSpc>
              <a:spcBef>
                <a:spcPts val="515"/>
              </a:spcBef>
              <a:buClr>
                <a:srgbClr val="4F81BC"/>
              </a:buClr>
              <a:buSzPct val="78571"/>
              <a:buFont typeface="Arial" pitchFamily="34" charset="0"/>
              <a:buChar char="•"/>
              <a:tabLst>
                <a:tab pos="653415" algn="l"/>
              </a:tabLst>
            </a:pPr>
            <a:r>
              <a:rPr lang="en-US" sz="2200" b="1" spc="-5" dirty="0" smtClean="0">
                <a:solidFill>
                  <a:srgbClr val="6F2F9F"/>
                </a:solidFill>
                <a:cs typeface="Times New Roman"/>
              </a:rPr>
              <a:t>feedback-based flow control</a:t>
            </a:r>
            <a:r>
              <a:rPr lang="en-US" sz="2200" spc="-5" dirty="0" smtClean="0">
                <a:cs typeface="Times New Roman"/>
              </a:rPr>
              <a:t>, the </a:t>
            </a:r>
            <a:r>
              <a:rPr lang="en-US" sz="2200" dirty="0" smtClean="0">
                <a:cs typeface="Times New Roman"/>
              </a:rPr>
              <a:t>receiver sends back </a:t>
            </a:r>
            <a:r>
              <a:rPr lang="en-US" sz="2200" spc="-30" dirty="0" smtClean="0">
                <a:cs typeface="Times New Roman"/>
              </a:rPr>
              <a:t>information  </a:t>
            </a:r>
            <a:r>
              <a:rPr lang="en-US" sz="2200" dirty="0" smtClean="0">
                <a:cs typeface="Times New Roman"/>
              </a:rPr>
              <a:t>to </a:t>
            </a:r>
            <a:r>
              <a:rPr lang="en-US" sz="2200" spc="-5" dirty="0" smtClean="0">
                <a:cs typeface="Times New Roman"/>
              </a:rPr>
              <a:t>the sender </a:t>
            </a:r>
            <a:r>
              <a:rPr lang="en-US" sz="2200" dirty="0" smtClean="0">
                <a:cs typeface="Times New Roman"/>
              </a:rPr>
              <a:t>giving it </a:t>
            </a:r>
            <a:r>
              <a:rPr lang="en-US" sz="2200" spc="-5" dirty="0" smtClean="0">
                <a:cs typeface="Times New Roman"/>
              </a:rPr>
              <a:t>permission </a:t>
            </a:r>
            <a:r>
              <a:rPr lang="en-US" sz="2200" dirty="0" smtClean="0">
                <a:cs typeface="Times New Roman"/>
              </a:rPr>
              <a:t>to </a:t>
            </a:r>
            <a:r>
              <a:rPr lang="en-US" sz="2200" spc="-5" dirty="0" smtClean="0">
                <a:cs typeface="Times New Roman"/>
              </a:rPr>
              <a:t>send more </a:t>
            </a:r>
            <a:r>
              <a:rPr lang="en-US" sz="2200" dirty="0" smtClean="0">
                <a:cs typeface="Times New Roman"/>
              </a:rPr>
              <a:t>data or at least  telling the sender how the receiver </a:t>
            </a:r>
            <a:r>
              <a:rPr lang="en-US" sz="2200" spc="-5" dirty="0" smtClean="0">
                <a:cs typeface="Times New Roman"/>
              </a:rPr>
              <a:t>is</a:t>
            </a:r>
            <a:r>
              <a:rPr lang="en-US" sz="2200" spc="-30" dirty="0" smtClean="0">
                <a:cs typeface="Times New Roman"/>
              </a:rPr>
              <a:t> </a:t>
            </a:r>
            <a:r>
              <a:rPr lang="en-US" sz="2200" dirty="0" smtClean="0">
                <a:cs typeface="Times New Roman"/>
              </a:rPr>
              <a:t>doing</a:t>
            </a:r>
          </a:p>
          <a:p>
            <a:pPr marL="652780" marR="247650" lvl="1" indent="-273050" algn="just">
              <a:lnSpc>
                <a:spcPct val="100000"/>
              </a:lnSpc>
              <a:spcBef>
                <a:spcPts val="515"/>
              </a:spcBef>
              <a:buClr>
                <a:srgbClr val="4F81BC"/>
              </a:buClr>
              <a:buSzPct val="78571"/>
              <a:buFont typeface="Arial" pitchFamily="34" charset="0"/>
              <a:buChar char="•"/>
              <a:tabLst>
                <a:tab pos="653415" algn="l"/>
              </a:tabLst>
            </a:pPr>
            <a:r>
              <a:rPr lang="en-US" sz="2200" b="1" spc="-5" dirty="0" smtClean="0">
                <a:solidFill>
                  <a:srgbClr val="6F2F9F"/>
                </a:solidFill>
                <a:cs typeface="Times New Roman"/>
              </a:rPr>
              <a:t>rate-based flow </a:t>
            </a:r>
            <a:r>
              <a:rPr lang="en-US" sz="2200" b="1" spc="-10" dirty="0" smtClean="0">
                <a:solidFill>
                  <a:srgbClr val="6F2F9F"/>
                </a:solidFill>
                <a:cs typeface="Times New Roman"/>
              </a:rPr>
              <a:t>control</a:t>
            </a:r>
            <a:r>
              <a:rPr lang="en-US" sz="2200" spc="-10" dirty="0" smtClean="0">
                <a:cs typeface="Times New Roman"/>
              </a:rPr>
              <a:t>, </a:t>
            </a:r>
            <a:r>
              <a:rPr lang="en-US" sz="2200" spc="-5" dirty="0" smtClean="0">
                <a:cs typeface="Times New Roman"/>
              </a:rPr>
              <a:t>the </a:t>
            </a:r>
            <a:r>
              <a:rPr lang="en-US" sz="2200" dirty="0" smtClean="0">
                <a:cs typeface="Times New Roman"/>
              </a:rPr>
              <a:t>protocol </a:t>
            </a:r>
            <a:r>
              <a:rPr lang="en-US" sz="2200" spc="-5" dirty="0" smtClean="0">
                <a:cs typeface="Times New Roman"/>
              </a:rPr>
              <a:t>has </a:t>
            </a:r>
            <a:r>
              <a:rPr lang="en-US" sz="2200" dirty="0" smtClean="0">
                <a:cs typeface="Times New Roman"/>
              </a:rPr>
              <a:t>a built-in </a:t>
            </a:r>
            <a:r>
              <a:rPr lang="en-US" sz="2200" spc="-30" dirty="0" smtClean="0">
                <a:cs typeface="Times New Roman"/>
              </a:rPr>
              <a:t>mechanism   </a:t>
            </a:r>
            <a:r>
              <a:rPr lang="en-US" sz="2200" dirty="0" smtClean="0">
                <a:cs typeface="Times New Roman"/>
              </a:rPr>
              <a:t>that </a:t>
            </a:r>
            <a:r>
              <a:rPr lang="en-US" sz="2200" spc="-5" dirty="0" smtClean="0">
                <a:cs typeface="Times New Roman"/>
              </a:rPr>
              <a:t>limits </a:t>
            </a:r>
            <a:r>
              <a:rPr lang="en-US" sz="2200" dirty="0" smtClean="0">
                <a:cs typeface="Times New Roman"/>
              </a:rPr>
              <a:t>the rate at which senders </a:t>
            </a:r>
            <a:r>
              <a:rPr lang="en-US" sz="2200" spc="-5" dirty="0" smtClean="0">
                <a:cs typeface="Times New Roman"/>
              </a:rPr>
              <a:t>may transmit </a:t>
            </a:r>
            <a:r>
              <a:rPr lang="en-US" sz="2200" dirty="0" smtClean="0">
                <a:cs typeface="Times New Roman"/>
              </a:rPr>
              <a:t>data, </a:t>
            </a:r>
            <a:r>
              <a:rPr lang="en-US" sz="2200" spc="-5" dirty="0" smtClean="0">
                <a:cs typeface="Times New Roman"/>
              </a:rPr>
              <a:t>without   </a:t>
            </a:r>
            <a:r>
              <a:rPr lang="en-US" sz="2200" dirty="0" smtClean="0">
                <a:cs typeface="Times New Roman"/>
              </a:rPr>
              <a:t>using feedback </a:t>
            </a:r>
            <a:r>
              <a:rPr lang="en-US" sz="2200" spc="-5" dirty="0" smtClean="0">
                <a:cs typeface="Times New Roman"/>
              </a:rPr>
              <a:t>from </a:t>
            </a:r>
            <a:r>
              <a:rPr lang="en-US" sz="2200" dirty="0" smtClean="0">
                <a:cs typeface="Times New Roman"/>
              </a:rPr>
              <a:t>the</a:t>
            </a:r>
            <a:r>
              <a:rPr lang="en-US" sz="2200" spc="5" dirty="0" smtClean="0">
                <a:cs typeface="Times New Roman"/>
              </a:rPr>
              <a:t> </a:t>
            </a:r>
            <a:r>
              <a:rPr lang="en-US" sz="2200" spc="-15" dirty="0" smtClean="0">
                <a:cs typeface="Times New Roman"/>
              </a:rPr>
              <a:t>receiver.</a:t>
            </a:r>
            <a:endParaRPr lang="en-US" sz="2200" dirty="0" smtClean="0">
              <a:cs typeface="Times New Roman"/>
            </a:endParaRPr>
          </a:p>
          <a:p>
            <a:pPr marL="285115" marR="5080" indent="-272415">
              <a:lnSpc>
                <a:spcPct val="100000"/>
              </a:lnSpc>
              <a:buClr>
                <a:srgbClr val="4F81BC"/>
              </a:buClr>
              <a:buSzPct val="69565"/>
              <a:buFont typeface="Wingdings"/>
              <a:buChar char=""/>
              <a:tabLst>
                <a:tab pos="285750" algn="l"/>
                <a:tab pos="1315720" algn="l"/>
                <a:tab pos="2052955" algn="l"/>
                <a:tab pos="3083560" algn="l"/>
                <a:tab pos="4210050" algn="l"/>
                <a:tab pos="4853305" algn="l"/>
                <a:tab pos="5120005" algn="l"/>
                <a:tab pos="6280150" algn="l"/>
                <a:tab pos="7391400" algn="l"/>
              </a:tabLst>
            </a:pPr>
            <a:r>
              <a:rPr lang="en-US" sz="2200" spc="-35" dirty="0" smtClean="0">
                <a:cs typeface="Times New Roman"/>
              </a:rPr>
              <a:t>Various	</a:t>
            </a:r>
            <a:r>
              <a:rPr lang="en-US" sz="2200" spc="-5" dirty="0" smtClean="0">
                <a:cs typeface="Times New Roman"/>
              </a:rPr>
              <a:t>Flow	</a:t>
            </a:r>
            <a:r>
              <a:rPr lang="en-US" sz="2200" dirty="0" smtClean="0">
                <a:cs typeface="Times New Roman"/>
              </a:rPr>
              <a:t>Control	</a:t>
            </a:r>
            <a:r>
              <a:rPr lang="en-US" sz="2200" spc="-5" dirty="0" smtClean="0">
                <a:cs typeface="Times New Roman"/>
              </a:rPr>
              <a:t>schemes	</a:t>
            </a:r>
            <a:r>
              <a:rPr lang="en-US" sz="2200" dirty="0" smtClean="0">
                <a:cs typeface="Times New Roman"/>
              </a:rPr>
              <a:t>uses	a	</a:t>
            </a:r>
            <a:r>
              <a:rPr lang="en-US" sz="2200" spc="-5" dirty="0" smtClean="0">
                <a:cs typeface="Times New Roman"/>
              </a:rPr>
              <a:t>common	</a:t>
            </a:r>
            <a:r>
              <a:rPr lang="en-US" sz="2200" dirty="0" smtClean="0">
                <a:cs typeface="Times New Roman"/>
              </a:rPr>
              <a:t>protocol	</a:t>
            </a:r>
            <a:r>
              <a:rPr lang="en-US" sz="2200" spc="-5" dirty="0" smtClean="0">
                <a:cs typeface="Times New Roman"/>
              </a:rPr>
              <a:t>that  </a:t>
            </a:r>
            <a:r>
              <a:rPr lang="en-US" sz="2200" dirty="0" smtClean="0">
                <a:cs typeface="Times New Roman"/>
              </a:rPr>
              <a:t>contains </a:t>
            </a:r>
            <a:r>
              <a:rPr lang="en-US" sz="2200" spc="-5" dirty="0" smtClean="0">
                <a:cs typeface="Times New Roman"/>
              </a:rPr>
              <a:t>well-defined rules </a:t>
            </a:r>
            <a:r>
              <a:rPr lang="en-US" sz="2200" dirty="0" smtClean="0">
                <a:cs typeface="Times New Roman"/>
              </a:rPr>
              <a:t>about </a:t>
            </a:r>
            <a:r>
              <a:rPr lang="en-US" sz="2200" spc="-5" dirty="0" smtClean="0">
                <a:cs typeface="Times New Roman"/>
              </a:rPr>
              <a:t>when </a:t>
            </a:r>
            <a:r>
              <a:rPr lang="en-US" sz="2200" dirty="0" smtClean="0">
                <a:cs typeface="Times New Roman"/>
              </a:rPr>
              <a:t>a sender </a:t>
            </a:r>
            <a:r>
              <a:rPr lang="en-US" sz="2200" spc="-5" dirty="0" smtClean="0">
                <a:cs typeface="Times New Roman"/>
              </a:rPr>
              <a:t>may transmit  </a:t>
            </a:r>
            <a:r>
              <a:rPr lang="en-US" sz="2200" dirty="0" smtClean="0">
                <a:cs typeface="Times New Roman"/>
              </a:rPr>
              <a:t>the next </a:t>
            </a:r>
            <a:r>
              <a:rPr lang="en-US" sz="2200" spc="-5" dirty="0" smtClean="0">
                <a:cs typeface="Times New Roman"/>
              </a:rPr>
              <a:t>frame. </a:t>
            </a:r>
            <a:r>
              <a:rPr lang="en-US" sz="2200" dirty="0" smtClean="0">
                <a:cs typeface="Times New Roman"/>
              </a:rPr>
              <a:t>These rules often prohibit </a:t>
            </a:r>
            <a:r>
              <a:rPr lang="en-US" sz="2200" spc="-5" dirty="0" smtClean="0">
                <a:cs typeface="Times New Roman"/>
              </a:rPr>
              <a:t>frames </a:t>
            </a:r>
            <a:r>
              <a:rPr lang="en-US" sz="2200" dirty="0" smtClean="0">
                <a:cs typeface="Times New Roman"/>
              </a:rPr>
              <a:t>from being  sent </a:t>
            </a:r>
            <a:r>
              <a:rPr lang="en-US" sz="2200" spc="-5" dirty="0" smtClean="0">
                <a:cs typeface="Times New Roman"/>
              </a:rPr>
              <a:t>until </a:t>
            </a:r>
            <a:r>
              <a:rPr lang="en-US" sz="2200" dirty="0" smtClean="0">
                <a:cs typeface="Times New Roman"/>
              </a:rPr>
              <a:t>the </a:t>
            </a:r>
            <a:r>
              <a:rPr lang="en-US" sz="2200" spc="-5" dirty="0" smtClean="0">
                <a:cs typeface="Times New Roman"/>
              </a:rPr>
              <a:t>receiver </a:t>
            </a:r>
            <a:r>
              <a:rPr lang="en-US" sz="2200" dirty="0" smtClean="0">
                <a:cs typeface="Times New Roman"/>
              </a:rPr>
              <a:t>has granted </a:t>
            </a:r>
            <a:r>
              <a:rPr lang="en-US" sz="2200" spc="-5" dirty="0" smtClean="0">
                <a:cs typeface="Times New Roman"/>
              </a:rPr>
              <a:t>permission, either implicitly </a:t>
            </a:r>
            <a:r>
              <a:rPr lang="en-US" sz="2200" dirty="0" smtClean="0">
                <a:cs typeface="Times New Roman"/>
              </a:rPr>
              <a:t>or</a:t>
            </a:r>
            <a:r>
              <a:rPr lang="en-US" sz="2200" spc="-20" dirty="0" smtClean="0">
                <a:cs typeface="Times New Roman"/>
              </a:rPr>
              <a:t> </a:t>
            </a:r>
            <a:r>
              <a:rPr lang="en-US" sz="2200" spc="-15" dirty="0" smtClean="0">
                <a:cs typeface="Times New Roman"/>
              </a:rPr>
              <a:t>explicitly.</a:t>
            </a:r>
            <a:endParaRPr lang="en-US" sz="2200" dirty="0">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2A9CB861-883E-4C05-A383-6F88D6E811D3}" type="slidenum">
              <a:rPr lang="en-US"/>
              <a:pPr/>
              <a:t>8</a:t>
            </a:fld>
            <a:endParaRPr lang="en-US"/>
          </a:p>
        </p:txBody>
      </p:sp>
      <p:sp>
        <p:nvSpPr>
          <p:cNvPr id="8704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0406" name="Picture 6"/>
          <p:cNvPicPr>
            <a:picLocks noChangeAspect="1" noChangeArrowheads="1"/>
          </p:cNvPicPr>
          <p:nvPr/>
        </p:nvPicPr>
        <p:blipFill>
          <a:blip r:embed="rId3"/>
          <a:srcRect/>
          <a:stretch>
            <a:fillRect/>
          </a:stretch>
        </p:blipFill>
        <p:spPr bwMode="auto">
          <a:xfrm>
            <a:off x="311150" y="1755775"/>
            <a:ext cx="8528050" cy="380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23C5736B-5535-4FD8-8945-B7CE24DEC2E3}" type="slidenum">
              <a:rPr lang="en-US"/>
              <a:pPr/>
              <a:t>9</a:t>
            </a:fld>
            <a:endParaRPr lang="en-US"/>
          </a:p>
        </p:txBody>
      </p:sp>
      <p:sp>
        <p:nvSpPr>
          <p:cNvPr id="86118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861187" name="Text Box 3"/>
          <p:cNvSpPr txBox="1">
            <a:spLocks noChangeArrowheads="1"/>
          </p:cNvSpPr>
          <p:nvPr/>
        </p:nvSpPr>
        <p:spPr bwMode="auto">
          <a:xfrm>
            <a:off x="228600" y="406400"/>
            <a:ext cx="3817840" cy="523220"/>
          </a:xfrm>
          <a:prstGeom prst="rect">
            <a:avLst/>
          </a:prstGeom>
          <a:noFill/>
          <a:ln w="9525">
            <a:noFill/>
            <a:miter lim="800000"/>
            <a:headEnd/>
            <a:tailEnd/>
          </a:ln>
          <a:effectLst/>
        </p:spPr>
        <p:txBody>
          <a:bodyPr wrap="none">
            <a:spAutoFit/>
          </a:bodyPr>
          <a:lstStyle/>
          <a:p>
            <a:r>
              <a:rPr lang="en-US" sz="2800" b="1" u="sng" baseline="0" dirty="0" smtClean="0">
                <a:effectLst>
                  <a:outerShdw blurRad="38100" dist="38100" dir="2700000" algn="tl">
                    <a:srgbClr val="C0C0C0"/>
                  </a:outerShdw>
                </a:effectLst>
                <a:latin typeface="Times" pitchFamily="18" charset="0"/>
              </a:rPr>
              <a:t>NOISELESS </a:t>
            </a:r>
            <a:r>
              <a:rPr lang="en-US" sz="2800" b="1" u="sng" baseline="0" dirty="0">
                <a:effectLst>
                  <a:outerShdw blurRad="38100" dist="38100" dir="2700000" algn="tl">
                    <a:srgbClr val="C0C0C0"/>
                  </a:outerShdw>
                </a:effectLst>
                <a:latin typeface="Times" pitchFamily="18" charset="0"/>
              </a:rPr>
              <a:t>CHANNELS</a:t>
            </a:r>
          </a:p>
        </p:txBody>
      </p:sp>
      <p:sp>
        <p:nvSpPr>
          <p:cNvPr id="86118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861189" name="Rectangle 5"/>
          <p:cNvSpPr>
            <a:spLocks noChangeArrowheads="1"/>
          </p:cNvSpPr>
          <p:nvPr/>
        </p:nvSpPr>
        <p:spPr bwMode="auto">
          <a:xfrm>
            <a:off x="304800" y="1600200"/>
            <a:ext cx="8229600" cy="1373188"/>
          </a:xfrm>
          <a:prstGeom prst="rect">
            <a:avLst/>
          </a:prstGeom>
          <a:noFill/>
          <a:ln w="9525">
            <a:noFill/>
            <a:miter lim="800000"/>
            <a:headEnd/>
            <a:tailEnd/>
          </a:ln>
          <a:effectLst/>
        </p:spPr>
        <p:txBody>
          <a:bodyPr anchor="ctr">
            <a:spAutoFit/>
          </a:bodyPr>
          <a:lstStyle/>
          <a:p>
            <a:pPr algn="just" eaLnBrk="1" hangingPunct="1"/>
            <a:r>
              <a:rPr lang="en-US" sz="2800" baseline="0" dirty="0">
                <a:latin typeface="Times New Roman" pitchFamily="18" charset="0"/>
              </a:rPr>
              <a:t>Let us first assume we have an ideal channel in which no frames are lost, duplicated, or corrupted. We introduce two protocols for this type of channel.</a:t>
            </a:r>
          </a:p>
        </p:txBody>
      </p:sp>
      <p:sp>
        <p:nvSpPr>
          <p:cNvPr id="861190" name="Rectangle 6"/>
          <p:cNvSpPr>
            <a:spLocks noChangeArrowheads="1"/>
          </p:cNvSpPr>
          <p:nvPr/>
        </p:nvSpPr>
        <p:spPr bwMode="auto">
          <a:xfrm>
            <a:off x="304800" y="3352800"/>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dirty="0">
                <a:solidFill>
                  <a:srgbClr val="0033CC"/>
                </a:solidFill>
                <a:latin typeface="Times New Roman" pitchFamily="18" charset="0"/>
              </a:rPr>
              <a:t>Simplest Protocol</a:t>
            </a:r>
            <a:r>
              <a:rPr lang="fr-FR" sz="2400" baseline="0" dirty="0">
                <a:solidFill>
                  <a:srgbClr val="0033CC"/>
                </a:solidFill>
                <a:latin typeface="Times New Roman" pitchFamily="18" charset="0"/>
              </a:rPr>
              <a:t/>
            </a:r>
            <a:br>
              <a:rPr lang="fr-FR" sz="2400" baseline="0" dirty="0">
                <a:solidFill>
                  <a:srgbClr val="0033CC"/>
                </a:solidFill>
                <a:latin typeface="Times New Roman" pitchFamily="18" charset="0"/>
              </a:rPr>
            </a:br>
            <a:r>
              <a:rPr lang="fr-FR" sz="2400" baseline="0" dirty="0">
                <a:solidFill>
                  <a:srgbClr val="0033CC"/>
                </a:solidFill>
                <a:latin typeface="Times New Roman" pitchFamily="18" charset="0"/>
              </a:rPr>
              <a:t>Stop-and-</a:t>
            </a:r>
            <a:r>
              <a:rPr lang="fr-FR" sz="2400" baseline="0" dirty="0" err="1">
                <a:solidFill>
                  <a:srgbClr val="0033CC"/>
                </a:solidFill>
                <a:latin typeface="Times New Roman" pitchFamily="18" charset="0"/>
              </a:rPr>
              <a:t>Wait</a:t>
            </a:r>
            <a:r>
              <a:rPr lang="fr-FR" sz="2400" baseline="0" dirty="0">
                <a:solidFill>
                  <a:srgbClr val="0033CC"/>
                </a:solidFill>
                <a:latin typeface="Times New Roman" pitchFamily="18" charset="0"/>
              </a:rPr>
              <a:t> Protocol</a:t>
            </a:r>
            <a:endParaRPr lang="en-US" sz="2400" baseline="0" dirty="0">
              <a:solidFill>
                <a:srgbClr val="0033CC"/>
              </a:solidFill>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1422</Words>
  <Application>Microsoft Office PowerPoint</Application>
  <PresentationFormat>On-screen Show (4:3)</PresentationFormat>
  <Paragraphs>201</Paragraphs>
  <Slides>32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Book Antiqua</vt:lpstr>
      <vt:lpstr>Calibri</vt:lpstr>
      <vt:lpstr>新細明體</vt:lpstr>
      <vt:lpstr>Tahoma</vt:lpstr>
      <vt:lpstr>Times</vt:lpstr>
      <vt:lpstr>Times New Roman</vt:lpstr>
      <vt:lpstr>Wingdings</vt:lpstr>
      <vt:lpstr>Office Theme</vt:lpstr>
      <vt:lpstr>COMPUTER NETWORKS (BCSC 0008)</vt:lpstr>
      <vt:lpstr> Text and Reference Books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Stop-and-Wait ARQ</vt:lpstr>
      <vt:lpstr>Stop-and-Wait ARQ, lost ACK frame</vt:lpstr>
      <vt:lpstr>Stop-and-Wait, lost ACK frame</vt:lpstr>
      <vt:lpstr>Stop-and-Wait, delayed ACK frame</vt:lpstr>
      <vt:lpstr>PowerPoint Presentation</vt:lpstr>
      <vt:lpstr>PowerPoint Presentation</vt:lpstr>
      <vt:lpstr>PowerPoint Presentation</vt:lpstr>
      <vt:lpstr>PowerPoint Presentation</vt:lpstr>
      <vt:lpstr>PowerPoint Presentation</vt:lpstr>
      <vt:lpstr>PowerPoint Presentation</vt:lpstr>
      <vt:lpstr>Disadvantage of Stop-and-Wait</vt:lpstr>
      <vt:lpstr>Efficiency of Stop and Wait Protocol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RG</cp:lastModifiedBy>
  <cp:revision>5</cp:revision>
  <dcterms:created xsi:type="dcterms:W3CDTF">2020-08-17T13:24:59Z</dcterms:created>
  <dcterms:modified xsi:type="dcterms:W3CDTF">2021-11-15T03:14:08Z</dcterms:modified>
</cp:coreProperties>
</file>