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7" r:id="rId2"/>
    <p:sldId id="378" r:id="rId3"/>
    <p:sldId id="379" r:id="rId4"/>
    <p:sldId id="380" r:id="rId5"/>
    <p:sldId id="381" r:id="rId6"/>
    <p:sldId id="382" r:id="rId7"/>
    <p:sldId id="383" r:id="rId8"/>
    <p:sldId id="384" r:id="rId9"/>
    <p:sldId id="385" r:id="rId10"/>
    <p:sldId id="386" r:id="rId11"/>
    <p:sldId id="387" r:id="rId12"/>
    <p:sldId id="388" r:id="rId13"/>
    <p:sldId id="438" r:id="rId14"/>
    <p:sldId id="439" r:id="rId15"/>
    <p:sldId id="440" r:id="rId16"/>
    <p:sldId id="441" r:id="rId17"/>
    <p:sldId id="442" r:id="rId18"/>
    <p:sldId id="443" r:id="rId19"/>
    <p:sldId id="444" r:id="rId20"/>
    <p:sldId id="445" r:id="rId21"/>
    <p:sldId id="446" r:id="rId22"/>
    <p:sldId id="447" r:id="rId23"/>
    <p:sldId id="448" r:id="rId24"/>
    <p:sldId id="449" r:id="rId25"/>
    <p:sldId id="450" r:id="rId26"/>
    <p:sldId id="451" r:id="rId27"/>
    <p:sldId id="389" r:id="rId28"/>
    <p:sldId id="390" r:id="rId29"/>
    <p:sldId id="391" r:id="rId30"/>
    <p:sldId id="422" r:id="rId31"/>
    <p:sldId id="423" r:id="rId32"/>
    <p:sldId id="425" r:id="rId33"/>
    <p:sldId id="426" r:id="rId34"/>
    <p:sldId id="432" r:id="rId35"/>
    <p:sldId id="433" r:id="rId36"/>
    <p:sldId id="434" r:id="rId37"/>
    <p:sldId id="435" r:id="rId38"/>
    <p:sldId id="436" r:id="rId39"/>
    <p:sldId id="43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2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3596BA-3F51-4F94-B820-35E7804455FC}" type="datetimeFigureOut">
              <a:rPr lang="en-US" smtClean="0"/>
              <a:pPr/>
              <a:t>11/15/2021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3709A-59F8-4A23-BCCF-278830F81F0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4381-DE2F-4FC1-9D31-A2DA28BBD11A}" type="slidenum">
              <a:rPr lang="en-US"/>
              <a:pPr/>
              <a:t>13</a:t>
            </a:fld>
            <a:endParaRPr lang="en-US"/>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2EBFE0-648F-43CE-997F-E5D5DD630491}" type="slidenum">
              <a:rPr lang="en-US"/>
              <a:pPr/>
              <a:t>22</a:t>
            </a:fld>
            <a:endParaRPr lang="en-US"/>
          </a:p>
        </p:txBody>
      </p:sp>
      <p:sp>
        <p:nvSpPr>
          <p:cNvPr id="1013762" name="Rectangle 2"/>
          <p:cNvSpPr>
            <a:spLocks noGrp="1" noRot="1" noChangeAspect="1" noChangeArrowheads="1" noTextEdit="1"/>
          </p:cNvSpPr>
          <p:nvPr>
            <p:ph type="sldImg"/>
          </p:nvPr>
        </p:nvSpPr>
        <p:spPr>
          <a:ln/>
        </p:spPr>
      </p:sp>
      <p:sp>
        <p:nvSpPr>
          <p:cNvPr id="1013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A01EBA-FB2A-4525-B9FC-5D380E16D20E}" type="slidenum">
              <a:rPr lang="en-US"/>
              <a:pPr/>
              <a:t>23</a:t>
            </a:fld>
            <a:endParaRPr lang="en-US"/>
          </a:p>
        </p:txBody>
      </p:sp>
      <p:sp>
        <p:nvSpPr>
          <p:cNvPr id="1014786" name="Rectangle 2"/>
          <p:cNvSpPr>
            <a:spLocks noGrp="1" noRot="1" noChangeAspect="1" noChangeArrowheads="1" noTextEdit="1"/>
          </p:cNvSpPr>
          <p:nvPr>
            <p:ph type="sldImg"/>
          </p:nvPr>
        </p:nvSpPr>
        <p:spPr>
          <a:ln/>
        </p:spPr>
      </p:sp>
      <p:sp>
        <p:nvSpPr>
          <p:cNvPr id="1014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DA1F68-3EE3-4A9B-9C88-9AD1E8CDC2FD}" type="slidenum">
              <a:rPr lang="en-US"/>
              <a:pPr/>
              <a:t>24</a:t>
            </a:fld>
            <a:endParaRPr lang="en-US"/>
          </a:p>
        </p:txBody>
      </p:sp>
      <p:sp>
        <p:nvSpPr>
          <p:cNvPr id="1064962" name="Rectangle 2"/>
          <p:cNvSpPr>
            <a:spLocks noGrp="1" noRot="1" noChangeAspect="1" noChangeArrowheads="1" noTextEdit="1"/>
          </p:cNvSpPr>
          <p:nvPr>
            <p:ph type="sldImg"/>
          </p:nvPr>
        </p:nvSpPr>
        <p:spPr>
          <a:ln/>
        </p:spPr>
      </p:sp>
      <p:sp>
        <p:nvSpPr>
          <p:cNvPr id="1064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1EF92F-6D48-4793-A5B4-C3A946C909B9}" type="slidenum">
              <a:rPr lang="en-US"/>
              <a:pPr/>
              <a:t>25</a:t>
            </a:fld>
            <a:endParaRPr lang="en-US"/>
          </a:p>
        </p:txBody>
      </p:sp>
      <p:sp>
        <p:nvSpPr>
          <p:cNvPr id="1015810" name="Rectangle 2"/>
          <p:cNvSpPr>
            <a:spLocks noGrp="1" noRot="1" noChangeAspect="1" noChangeArrowheads="1" noTextEdit="1"/>
          </p:cNvSpPr>
          <p:nvPr>
            <p:ph type="sldImg"/>
          </p:nvPr>
        </p:nvSpPr>
        <p:spPr>
          <a:ln/>
        </p:spPr>
      </p:sp>
      <p:sp>
        <p:nvSpPr>
          <p:cNvPr id="1015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76DF60-FB14-4CAC-A6F6-E9C7C48A5957}" type="slidenum">
              <a:rPr lang="en-US"/>
              <a:pPr/>
              <a:t>26</a:t>
            </a:fld>
            <a:endParaRPr lang="en-US"/>
          </a:p>
        </p:txBody>
      </p:sp>
      <p:sp>
        <p:nvSpPr>
          <p:cNvPr id="1016834" name="Rectangle 2"/>
          <p:cNvSpPr>
            <a:spLocks noGrp="1" noRot="1" noChangeAspect="1" noChangeArrowheads="1" noTextEdit="1"/>
          </p:cNvSpPr>
          <p:nvPr>
            <p:ph type="sldImg"/>
          </p:nvPr>
        </p:nvSpPr>
        <p:spPr>
          <a:ln/>
        </p:spPr>
      </p:sp>
      <p:sp>
        <p:nvSpPr>
          <p:cNvPr id="1016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3EC91F-5AC0-42C5-82C3-31F524141C3B}" type="slidenum">
              <a:rPr lang="en-US"/>
              <a:pPr/>
              <a:t>30</a:t>
            </a:fld>
            <a:endParaRPr lang="en-US"/>
          </a:p>
        </p:txBody>
      </p:sp>
      <p:sp>
        <p:nvSpPr>
          <p:cNvPr id="1017858" name="Rectangle 2"/>
          <p:cNvSpPr>
            <a:spLocks noGrp="1" noRot="1" noChangeAspect="1" noChangeArrowheads="1" noTextEdit="1"/>
          </p:cNvSpPr>
          <p:nvPr>
            <p:ph type="sldImg"/>
          </p:nvPr>
        </p:nvSpPr>
        <p:spPr>
          <a:ln/>
        </p:spPr>
      </p:sp>
      <p:sp>
        <p:nvSpPr>
          <p:cNvPr id="1017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C4799E-A293-4D23-9CBE-7E6B7C057D91}" type="slidenum">
              <a:rPr lang="en-US"/>
              <a:pPr/>
              <a:t>31</a:t>
            </a:fld>
            <a:endParaRPr lang="en-US"/>
          </a:p>
        </p:txBody>
      </p:sp>
      <p:sp>
        <p:nvSpPr>
          <p:cNvPr id="1018882" name="Rectangle 2"/>
          <p:cNvSpPr>
            <a:spLocks noGrp="1" noRot="1" noChangeAspect="1" noChangeArrowheads="1" noTextEdit="1"/>
          </p:cNvSpPr>
          <p:nvPr>
            <p:ph type="sldImg"/>
          </p:nvPr>
        </p:nvSpPr>
        <p:spPr>
          <a:ln/>
        </p:spPr>
      </p:sp>
      <p:sp>
        <p:nvSpPr>
          <p:cNvPr id="1018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5D15F-F3F2-43E1-97DE-AFE59DFF60F2}" type="slidenum">
              <a:rPr lang="en-US"/>
              <a:pPr/>
              <a:t>32</a:t>
            </a:fld>
            <a:endParaRPr lang="en-US"/>
          </a:p>
        </p:txBody>
      </p:sp>
      <p:sp>
        <p:nvSpPr>
          <p:cNvPr id="1020930" name="Rectangle 2"/>
          <p:cNvSpPr>
            <a:spLocks noGrp="1" noRot="1" noChangeAspect="1" noChangeArrowheads="1" noTextEdit="1"/>
          </p:cNvSpPr>
          <p:nvPr>
            <p:ph type="sldImg"/>
          </p:nvPr>
        </p:nvSpPr>
        <p:spPr>
          <a:ln/>
        </p:spPr>
      </p:sp>
      <p:sp>
        <p:nvSpPr>
          <p:cNvPr id="1020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1C3B18-EE57-4F80-A40C-C09ACFFCE55A}" type="slidenum">
              <a:rPr lang="en-US"/>
              <a:pPr/>
              <a:t>33</a:t>
            </a:fld>
            <a:endParaRPr lang="en-US"/>
          </a:p>
        </p:txBody>
      </p:sp>
      <p:sp>
        <p:nvSpPr>
          <p:cNvPr id="1021954" name="Rectangle 2"/>
          <p:cNvSpPr>
            <a:spLocks noGrp="1" noRot="1" noChangeAspect="1" noChangeArrowheads="1" noTextEdit="1"/>
          </p:cNvSpPr>
          <p:nvPr>
            <p:ph type="sldImg"/>
          </p:nvPr>
        </p:nvSpPr>
        <p:spPr>
          <a:ln/>
        </p:spPr>
      </p:sp>
      <p:sp>
        <p:nvSpPr>
          <p:cNvPr id="1021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48780D-13B9-4854-A995-7F3F3272C78E}" type="slidenum">
              <a:rPr lang="en-US"/>
              <a:pPr/>
              <a:t>34</a:t>
            </a:fld>
            <a:endParaRPr lang="en-US"/>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CD4BC5-FDEF-4755-BF6A-F4DE11C0EA10}" type="slidenum">
              <a:rPr lang="en-US"/>
              <a:pPr/>
              <a:t>14</a:t>
            </a:fld>
            <a:endParaRPr lang="en-US"/>
          </a:p>
        </p:txBody>
      </p:sp>
      <p:sp>
        <p:nvSpPr>
          <p:cNvPr id="1001474" name="Rectangle 2"/>
          <p:cNvSpPr>
            <a:spLocks noGrp="1" noRot="1" noChangeAspect="1" noChangeArrowheads="1" noTextEdit="1"/>
          </p:cNvSpPr>
          <p:nvPr>
            <p:ph type="sldImg"/>
          </p:nvPr>
        </p:nvSpPr>
        <p:spPr>
          <a:ln/>
        </p:spPr>
      </p:sp>
      <p:sp>
        <p:nvSpPr>
          <p:cNvPr id="1001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F369E2-28C2-45DA-8959-EF13C29FA1D7}" type="slidenum">
              <a:rPr lang="en-US"/>
              <a:pPr/>
              <a:t>35</a:t>
            </a:fld>
            <a:endParaRPr lang="en-US"/>
          </a:p>
        </p:txBody>
      </p:sp>
      <p:sp>
        <p:nvSpPr>
          <p:cNvPr id="1029122" name="Rectangle 2"/>
          <p:cNvSpPr>
            <a:spLocks noGrp="1" noRot="1" noChangeAspect="1" noChangeArrowheads="1" noTextEdit="1"/>
          </p:cNvSpPr>
          <p:nvPr>
            <p:ph type="sldImg"/>
          </p:nvPr>
        </p:nvSpPr>
        <p:spPr>
          <a:ln/>
        </p:spPr>
      </p:sp>
      <p:sp>
        <p:nvSpPr>
          <p:cNvPr id="1029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4F51A9-EFFA-4580-B026-F4ABAF10A75C}" type="slidenum">
              <a:rPr lang="en-US"/>
              <a:pPr/>
              <a:t>36</a:t>
            </a:fld>
            <a:endParaRPr lang="en-US"/>
          </a:p>
        </p:txBody>
      </p:sp>
      <p:sp>
        <p:nvSpPr>
          <p:cNvPr id="1067010" name="Rectangle 2"/>
          <p:cNvSpPr>
            <a:spLocks noGrp="1" noRot="1" noChangeAspect="1" noChangeArrowheads="1" noTextEdit="1"/>
          </p:cNvSpPr>
          <p:nvPr>
            <p:ph type="sldImg"/>
          </p:nvPr>
        </p:nvSpPr>
        <p:spPr>
          <a:ln/>
        </p:spPr>
      </p:sp>
      <p:sp>
        <p:nvSpPr>
          <p:cNvPr id="1067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D1AB7-3A06-4BA6-A6E2-66A87B4F2035}" type="slidenum">
              <a:rPr lang="en-US"/>
              <a:pPr/>
              <a:t>37</a:t>
            </a:fld>
            <a:endParaRPr lang="en-US"/>
          </a:p>
        </p:txBody>
      </p:sp>
      <p:sp>
        <p:nvSpPr>
          <p:cNvPr id="1069058" name="Rectangle 2"/>
          <p:cNvSpPr>
            <a:spLocks noGrp="1" noRot="1" noChangeAspect="1" noChangeArrowheads="1" noTextEdit="1"/>
          </p:cNvSpPr>
          <p:nvPr>
            <p:ph type="sldImg"/>
          </p:nvPr>
        </p:nvSpPr>
        <p:spPr>
          <a:ln/>
        </p:spPr>
      </p:sp>
      <p:sp>
        <p:nvSpPr>
          <p:cNvPr id="1069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4B4DCC-DCE7-4418-9DAB-856BD4D981AF}" type="slidenum">
              <a:rPr lang="en-US"/>
              <a:pPr/>
              <a:t>38</a:t>
            </a:fld>
            <a:endParaRPr lang="en-US"/>
          </a:p>
        </p:txBody>
      </p:sp>
      <p:sp>
        <p:nvSpPr>
          <p:cNvPr id="1071106" name="Rectangle 2"/>
          <p:cNvSpPr>
            <a:spLocks noGrp="1" noRot="1" noChangeAspect="1" noChangeArrowheads="1" noTextEdit="1"/>
          </p:cNvSpPr>
          <p:nvPr>
            <p:ph type="sldImg"/>
          </p:nvPr>
        </p:nvSpPr>
        <p:spPr>
          <a:ln/>
        </p:spPr>
      </p:sp>
      <p:sp>
        <p:nvSpPr>
          <p:cNvPr id="1071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69710-1D43-4B5E-B3A6-D0A9D1211A98}" type="slidenum">
              <a:rPr lang="en-US"/>
              <a:pPr/>
              <a:t>39</a:t>
            </a:fld>
            <a:endParaRPr lang="en-US"/>
          </a:p>
        </p:txBody>
      </p:sp>
      <p:sp>
        <p:nvSpPr>
          <p:cNvPr id="1030146" name="Rectangle 2"/>
          <p:cNvSpPr>
            <a:spLocks noGrp="1" noRot="1" noChangeAspect="1" noChangeArrowheads="1" noTextEdit="1"/>
          </p:cNvSpPr>
          <p:nvPr>
            <p:ph type="sldImg"/>
          </p:nvPr>
        </p:nvSpPr>
        <p:spPr>
          <a:ln/>
        </p:spPr>
      </p:sp>
      <p:sp>
        <p:nvSpPr>
          <p:cNvPr id="1030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32DC64-1DC3-4DB2-9C54-F32C19AF85C8}" type="slidenum">
              <a:rPr lang="en-US"/>
              <a:pPr/>
              <a:t>15</a:t>
            </a:fld>
            <a:endParaRPr lang="en-US"/>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936EA2-E320-45EF-9219-EACC1B0FE1B7}" type="slidenum">
              <a:rPr lang="en-US"/>
              <a:pPr/>
              <a:t>16</a:t>
            </a:fld>
            <a:endParaRPr lang="en-US"/>
          </a:p>
        </p:txBody>
      </p:sp>
      <p:sp>
        <p:nvSpPr>
          <p:cNvPr id="1003522" name="Rectangle 2"/>
          <p:cNvSpPr>
            <a:spLocks noGrp="1" noRot="1" noChangeAspect="1" noChangeArrowheads="1" noTextEdit="1"/>
          </p:cNvSpPr>
          <p:nvPr>
            <p:ph type="sldImg"/>
          </p:nvPr>
        </p:nvSpPr>
        <p:spPr>
          <a:ln/>
        </p:spPr>
      </p:sp>
      <p:sp>
        <p:nvSpPr>
          <p:cNvPr id="1003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D20E4-381B-447F-A6A3-5DE0BEA84402}" type="slidenum">
              <a:rPr lang="en-US"/>
              <a:pPr/>
              <a:t>17</a:t>
            </a:fld>
            <a:endParaRPr lang="en-US"/>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6DE48-B4EC-41CD-9917-6583B3CE41F7}" type="slidenum">
              <a:rPr lang="en-US"/>
              <a:pPr/>
              <a:t>18</a:t>
            </a:fld>
            <a:endParaRPr lang="en-US"/>
          </a:p>
        </p:txBody>
      </p:sp>
      <p:sp>
        <p:nvSpPr>
          <p:cNvPr id="1005570" name="Rectangle 2"/>
          <p:cNvSpPr>
            <a:spLocks noGrp="1" noRot="1" noChangeAspect="1" noChangeArrowheads="1" noTextEdit="1"/>
          </p:cNvSpPr>
          <p:nvPr>
            <p:ph type="sldImg"/>
          </p:nvPr>
        </p:nvSpPr>
        <p:spPr>
          <a:ln/>
        </p:spPr>
      </p:sp>
      <p:sp>
        <p:nvSpPr>
          <p:cNvPr id="1005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55F12E-7158-45BC-B3F6-596E24E96E72}" type="slidenum">
              <a:rPr lang="en-US"/>
              <a:pPr/>
              <a:t>19</a:t>
            </a:fld>
            <a:endParaRPr lang="en-US"/>
          </a:p>
        </p:txBody>
      </p:sp>
      <p:sp>
        <p:nvSpPr>
          <p:cNvPr id="1007618" name="Rectangle 2"/>
          <p:cNvSpPr>
            <a:spLocks noGrp="1" noRot="1" noChangeAspect="1" noChangeArrowheads="1" noTextEdit="1"/>
          </p:cNvSpPr>
          <p:nvPr>
            <p:ph type="sldImg"/>
          </p:nvPr>
        </p:nvSpPr>
        <p:spPr>
          <a:ln/>
        </p:spPr>
      </p:sp>
      <p:sp>
        <p:nvSpPr>
          <p:cNvPr id="1007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C1857C-D3A9-43A5-AE9E-10791455F12B}" type="slidenum">
              <a:rPr lang="en-US"/>
              <a:pPr/>
              <a:t>20</a:t>
            </a:fld>
            <a:endParaRPr lang="en-US"/>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57F426-7C75-4A7B-BB81-33804893153A}" type="slidenum">
              <a:rPr lang="en-US"/>
              <a:pPr/>
              <a:t>21</a:t>
            </a:fld>
            <a:endParaRPr lang="en-US"/>
          </a:p>
        </p:txBody>
      </p:sp>
      <p:sp>
        <p:nvSpPr>
          <p:cNvPr id="1012738" name="Rectangle 2"/>
          <p:cNvSpPr>
            <a:spLocks noGrp="1" noRot="1" noChangeAspect="1" noChangeArrowheads="1" noTextEdit="1"/>
          </p:cNvSpPr>
          <p:nvPr>
            <p:ph type="sldImg"/>
          </p:nvPr>
        </p:nvSpPr>
        <p:spPr>
          <a:ln/>
        </p:spPr>
      </p:sp>
      <p:sp>
        <p:nvSpPr>
          <p:cNvPr id="10127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01E2-8D39-4AFB-8F6F-F93A2B014B15}" type="datetimeFigureOut">
              <a:rPr lang="en-US" smtClean="0"/>
              <a:pPr/>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C7712E-CF77-4A4D-A906-4C104513DB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01E2-8D39-4AFB-8F6F-F93A2B014B15}" type="datetimeFigureOut">
              <a:rPr lang="en-US" smtClean="0"/>
              <a:pPr/>
              <a:t>11/15/2021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7712E-CF77-4A4D-A906-4C104513DB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00400"/>
            <a:ext cx="7772400" cy="1676400"/>
          </a:xfrm>
        </p:spPr>
        <p:txBody>
          <a:bodyPr>
            <a:normAutofit/>
          </a:bodyPr>
          <a:lstStyle/>
          <a:p>
            <a:pPr algn="ctr"/>
            <a:r>
              <a:rPr lang="en-US" b="1" u="none" dirty="0" smtClean="0"/>
              <a:t>COMPUTER NETWORKS</a:t>
            </a:r>
            <a:br>
              <a:rPr lang="en-US" b="1" u="none" dirty="0" smtClean="0"/>
            </a:br>
            <a:r>
              <a:rPr lang="en-US" b="1" u="none" dirty="0" smtClean="0"/>
              <a:t>(</a:t>
            </a:r>
            <a:r>
              <a:rPr lang="en-US" b="1" dirty="0" smtClean="0"/>
              <a:t>BCSC 0008)</a:t>
            </a:r>
            <a:endParaRPr lang="en-US" b="1" u="none" dirty="0"/>
          </a:p>
        </p:txBody>
      </p:sp>
      <p:sp>
        <p:nvSpPr>
          <p:cNvPr id="5" name="Slide Number Placeholder 4"/>
          <p:cNvSpPr>
            <a:spLocks noGrp="1"/>
          </p:cNvSpPr>
          <p:nvPr>
            <p:ph type="sldNum" sz="quarter" idx="12"/>
          </p:nvPr>
        </p:nvSpPr>
        <p:spPr/>
        <p:txBody>
          <a:bodyPr/>
          <a:lstStyle/>
          <a:p>
            <a:r>
              <a:rPr lang="en-US" altLang="zh-TW" dirty="0" smtClean="0"/>
              <a:t>1-</a:t>
            </a:r>
            <a:fld id="{99D27633-06CE-45E1-87B8-65ED130BB8BF}" type="slidenum">
              <a:rPr lang="en-US" altLang="zh-TW" smtClean="0"/>
              <a:pPr/>
              <a:t>1</a:t>
            </a:fld>
            <a:endParaRPr lang="en-US" altLang="zh-TW" dirty="0"/>
          </a:p>
        </p:txBody>
      </p:sp>
      <p:pic>
        <p:nvPicPr>
          <p:cNvPr id="8" name="Picture 2"/>
          <p:cNvPicPr>
            <a:picLocks noChangeAspect="1" noChangeArrowheads="1"/>
          </p:cNvPicPr>
          <p:nvPr/>
        </p:nvPicPr>
        <p:blipFill>
          <a:blip r:embed="rId2" cstate="print"/>
          <a:srcRect/>
          <a:stretch>
            <a:fillRect/>
          </a:stretch>
        </p:blipFill>
        <p:spPr bwMode="auto">
          <a:xfrm>
            <a:off x="3581400" y="990600"/>
            <a:ext cx="2065942" cy="2152827"/>
          </a:xfrm>
          <a:prstGeom prst="rect">
            <a:avLst/>
          </a:prstGeom>
          <a:noFill/>
          <a:ln w="9525">
            <a:noFill/>
            <a:miter lim="800000"/>
            <a:headEnd/>
            <a:tailEnd/>
          </a:ln>
        </p:spPr>
      </p:pic>
      <p:sp>
        <p:nvSpPr>
          <p:cNvPr id="10" name="Footer Placeholder 5"/>
          <p:cNvSpPr txBox="1">
            <a:spLocks/>
          </p:cNvSpPr>
          <p:nvPr/>
        </p:nvSpPr>
        <p:spPr>
          <a:xfrm>
            <a:off x="1219200" y="4816475"/>
            <a:ext cx="6781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smtClean="0">
                <a:ln>
                  <a:noFill/>
                </a:ln>
                <a:solidFill>
                  <a:schemeClr val="tx1"/>
                </a:solidFill>
                <a:effectLst/>
                <a:uLnTx/>
                <a:uFillTx/>
                <a:latin typeface="Times New Roman"/>
                <a:ea typeface="Calibri"/>
                <a:cs typeface="Times New Roman"/>
              </a:rPr>
              <a:t>Copyright</a:t>
            </a:r>
            <a:r>
              <a:rPr kumimoji="0" lang="en-US" sz="1200" b="1" i="0" u="none" strike="noStrike" kern="1200" cap="none" spc="0" normalizeH="0" noProof="0" dirty="0" smtClean="0">
                <a:ln>
                  <a:noFill/>
                </a:ln>
                <a:solidFill>
                  <a:schemeClr val="tx1"/>
                </a:solidFill>
                <a:effectLst/>
                <a:uLnTx/>
                <a:uFillTx/>
                <a:latin typeface="Times New Roman"/>
                <a:ea typeface="Calibri"/>
                <a:cs typeface="Times New Roman"/>
              </a:rPr>
              <a:t> content, </a:t>
            </a:r>
            <a:r>
              <a:rPr lang="en-US" sz="1200" b="1" dirty="0" smtClean="0">
                <a:latin typeface="Times New Roman"/>
                <a:ea typeface="Calibri"/>
                <a:cs typeface="Times New Roman"/>
              </a:rPr>
              <a:t>use only with the written permission of presenter mentioned</a:t>
            </a:r>
            <a:endParaRPr kumimoji="0" lang="en-US" altLang="zh-TW" sz="12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
        <p:nvSpPr>
          <p:cNvPr id="11" name="Footer Placeholder 5"/>
          <p:cNvSpPr txBox="1">
            <a:spLocks/>
          </p:cNvSpPr>
          <p:nvPr/>
        </p:nvSpPr>
        <p:spPr>
          <a:xfrm>
            <a:off x="2362200" y="5257800"/>
            <a:ext cx="4648200" cy="10668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latin typeface="Times New Roman"/>
                <a:cs typeface="Times New Roman"/>
              </a:rPr>
              <a:t>DATA LINK LAYER</a:t>
            </a:r>
            <a:br>
              <a:rPr lang="en-US" altLang="zh-TW" b="1" dirty="0" smtClean="0">
                <a:solidFill>
                  <a:srgbClr val="FF0000"/>
                </a:solidFill>
                <a:latin typeface="Times New Roman"/>
                <a:cs typeface="Times New Roman"/>
              </a:rPr>
            </a:br>
            <a:r>
              <a:rPr lang="en-US" altLang="zh-TW" b="1" dirty="0" smtClean="0">
                <a:solidFill>
                  <a:srgbClr val="FF0000"/>
                </a:solidFill>
                <a:latin typeface="Times New Roman"/>
                <a:cs typeface="Times New Roman"/>
              </a:rPr>
              <a:t>FLOW CONTROL</a:t>
            </a:r>
            <a:endParaRPr kumimoji="0" lang="en-US" altLang="zh-TW" b="0" i="0" u="none" strike="noStrike" kern="1200" cap="none" spc="0" normalizeH="0" baseline="0" noProof="0" dirty="0">
              <a:ln>
                <a:noFill/>
              </a:ln>
              <a:solidFill>
                <a:srgbClr val="FF0000"/>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152400"/>
            <a:ext cx="6096000" cy="609600"/>
          </a:xfrm>
        </p:spPr>
        <p:txBody>
          <a:bodyPr/>
          <a:lstStyle/>
          <a:p>
            <a:pPr eaLnBrk="1" hangingPunct="1"/>
            <a:r>
              <a:rPr lang="en-US" sz="3200" dirty="0" smtClean="0"/>
              <a:t>Go-Back-N ARQ, lost frame</a:t>
            </a:r>
          </a:p>
        </p:txBody>
      </p:sp>
      <p:sp>
        <p:nvSpPr>
          <p:cNvPr id="19459" name="Content Placeholder 2"/>
          <p:cNvSpPr txBox="1">
            <a:spLocks/>
          </p:cNvSpPr>
          <p:nvPr/>
        </p:nvSpPr>
        <p:spPr bwMode="auto">
          <a:xfrm>
            <a:off x="6248400" y="609600"/>
            <a:ext cx="2667000" cy="6096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Frame 2 is lost</a:t>
            </a:r>
          </a:p>
          <a:p>
            <a:pPr marL="342900" indent="-342900">
              <a:spcBef>
                <a:spcPct val="20000"/>
              </a:spcBef>
              <a:buFont typeface="Arial" charset="0"/>
              <a:buChar char="•"/>
            </a:pPr>
            <a:r>
              <a:rPr lang="en-US" sz="2400">
                <a:latin typeface="Calibri" pitchFamily="34" charset="0"/>
              </a:rPr>
              <a:t>When the receiver receives frame 3, it discards frame 3 as it is expecting frame 2 (according to window).</a:t>
            </a:r>
          </a:p>
          <a:p>
            <a:pPr marL="342900" indent="-342900">
              <a:spcBef>
                <a:spcPct val="20000"/>
              </a:spcBef>
              <a:buFont typeface="Arial" charset="0"/>
              <a:buChar char="•"/>
            </a:pPr>
            <a:r>
              <a:rPr lang="en-US" sz="2400">
                <a:latin typeface="Calibri" pitchFamily="34" charset="0"/>
              </a:rPr>
              <a:t>After the timer for frame 2 expires at the sender site, the sender sends frame 2 and 3. (go back to 2)</a:t>
            </a:r>
          </a:p>
        </p:txBody>
      </p:sp>
      <p:pic>
        <p:nvPicPr>
          <p:cNvPr id="19460" name="Picture 10"/>
          <p:cNvPicPr>
            <a:picLocks noChangeAspect="1" noChangeArrowheads="1"/>
          </p:cNvPicPr>
          <p:nvPr/>
        </p:nvPicPr>
        <p:blipFill>
          <a:blip r:embed="rId2"/>
          <a:srcRect/>
          <a:stretch>
            <a:fillRect/>
          </a:stretch>
        </p:blipFill>
        <p:spPr bwMode="auto">
          <a:xfrm>
            <a:off x="28575" y="838200"/>
            <a:ext cx="6143625" cy="5583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152400"/>
            <a:ext cx="8686800" cy="914400"/>
          </a:xfrm>
        </p:spPr>
        <p:txBody>
          <a:bodyPr/>
          <a:lstStyle/>
          <a:p>
            <a:pPr eaLnBrk="1" hangingPunct="1"/>
            <a:r>
              <a:rPr lang="en-US" sz="3200" dirty="0" smtClean="0"/>
              <a:t>Go-Back-N ARQ, damaged/lost/delayed ACK</a:t>
            </a:r>
          </a:p>
        </p:txBody>
      </p:sp>
      <p:sp>
        <p:nvSpPr>
          <p:cNvPr id="20483" name="Content Placeholder 2"/>
          <p:cNvSpPr txBox="1">
            <a:spLocks/>
          </p:cNvSpPr>
          <p:nvPr/>
        </p:nvSpPr>
        <p:spPr bwMode="auto">
          <a:xfrm>
            <a:off x="838200" y="1371600"/>
            <a:ext cx="7620000" cy="4648200"/>
          </a:xfrm>
          <a:prstGeom prst="rect">
            <a:avLst/>
          </a:prstGeom>
          <a:noFill/>
          <a:ln w="9525">
            <a:noFill/>
            <a:miter lim="800000"/>
            <a:headEnd/>
            <a:tailEnd/>
          </a:ln>
        </p:spPr>
        <p:txBody>
          <a:bodyPr/>
          <a:lstStyle/>
          <a:p>
            <a:pPr marL="342900" indent="-342900">
              <a:spcBef>
                <a:spcPct val="20000"/>
              </a:spcBef>
              <a:buFont typeface="Arial" charset="0"/>
              <a:buChar char="•"/>
            </a:pPr>
            <a:r>
              <a:rPr lang="en-US" sz="2400">
                <a:latin typeface="Calibri" pitchFamily="34" charset="0"/>
              </a:rPr>
              <a:t>If an ACK is damaged/lost, we can have two situations:</a:t>
            </a:r>
          </a:p>
          <a:p>
            <a:pPr marL="342900" indent="-342900">
              <a:spcBef>
                <a:spcPct val="20000"/>
              </a:spcBef>
              <a:buFont typeface="Arial" charset="0"/>
              <a:buChar char="•"/>
            </a:pPr>
            <a:r>
              <a:rPr lang="en-US" sz="2400">
                <a:latin typeface="Calibri" pitchFamily="34" charset="0"/>
              </a:rPr>
              <a:t>If the next ACK arrives before the expiration of any timer, there is no need for retransmission of frames because ACKs are cumulative in this protocol.</a:t>
            </a:r>
          </a:p>
          <a:p>
            <a:pPr marL="342900" indent="-342900">
              <a:spcBef>
                <a:spcPct val="20000"/>
              </a:spcBef>
              <a:buFont typeface="Arial" charset="0"/>
              <a:buChar char="•"/>
            </a:pPr>
            <a:r>
              <a:rPr lang="en-US" sz="2400">
                <a:latin typeface="Calibri" pitchFamily="34" charset="0"/>
              </a:rPr>
              <a:t>If ACK1, ACK2, and ACk3 are lost, ACK4 covers them if it arrives before the timer expires.</a:t>
            </a:r>
          </a:p>
          <a:p>
            <a:pPr marL="342900" indent="-342900">
              <a:spcBef>
                <a:spcPct val="20000"/>
              </a:spcBef>
              <a:buFont typeface="Arial" charset="0"/>
              <a:buChar char="•"/>
            </a:pPr>
            <a:r>
              <a:rPr lang="en-US" sz="2400">
                <a:latin typeface="Calibri" pitchFamily="34" charset="0"/>
              </a:rPr>
              <a:t>If ACK4 arrives after time-out, the last frame and all the frames after that are resent.</a:t>
            </a:r>
          </a:p>
          <a:p>
            <a:pPr marL="342900" indent="-342900">
              <a:spcBef>
                <a:spcPct val="20000"/>
              </a:spcBef>
              <a:buFont typeface="Arial" charset="0"/>
              <a:buChar char="•"/>
            </a:pPr>
            <a:r>
              <a:rPr lang="en-US" sz="2400">
                <a:latin typeface="Calibri" pitchFamily="34" charset="0"/>
              </a:rPr>
              <a:t>Receiver never resends an ACK.</a:t>
            </a:r>
          </a:p>
          <a:p>
            <a:pPr marL="342900" indent="-342900">
              <a:spcBef>
                <a:spcPct val="20000"/>
              </a:spcBef>
              <a:buFont typeface="Arial" charset="0"/>
              <a:buChar char="•"/>
            </a:pPr>
            <a:r>
              <a:rPr lang="en-US" sz="2400">
                <a:latin typeface="Calibri" pitchFamily="34" charset="0"/>
              </a:rPr>
              <a:t>A delayed ACK also triggers the resending of frames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7467600" cy="457200"/>
          </a:xfrm>
        </p:spPr>
        <p:txBody>
          <a:bodyPr>
            <a:normAutofit fontScale="90000"/>
          </a:bodyPr>
          <a:lstStyle/>
          <a:p>
            <a:pPr eaLnBrk="1" hangingPunct="1"/>
            <a:r>
              <a:rPr lang="en-US" sz="3600" smtClean="0"/>
              <a:t>Go-Back-N ARQ, sender window size</a:t>
            </a:r>
          </a:p>
        </p:txBody>
      </p:sp>
      <p:sp>
        <p:nvSpPr>
          <p:cNvPr id="21507" name="Content Placeholder 2"/>
          <p:cNvSpPr txBox="1">
            <a:spLocks/>
          </p:cNvSpPr>
          <p:nvPr/>
        </p:nvSpPr>
        <p:spPr bwMode="auto">
          <a:xfrm>
            <a:off x="304800" y="685800"/>
            <a:ext cx="8610600" cy="1219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Size of the sender window must be less than 2 </a:t>
            </a:r>
            <a:r>
              <a:rPr lang="en-US" sz="2400" baseline="30000">
                <a:latin typeface="Calibri" pitchFamily="34" charset="0"/>
              </a:rPr>
              <a:t>m</a:t>
            </a:r>
            <a:r>
              <a:rPr lang="en-US" sz="2400">
                <a:latin typeface="Calibri" pitchFamily="34" charset="0"/>
              </a:rPr>
              <a:t>. Size of the receiver is always 1. If m = 2, window size = 2 </a:t>
            </a:r>
            <a:r>
              <a:rPr lang="en-US" sz="2400" baseline="30000">
                <a:latin typeface="Calibri" pitchFamily="34" charset="0"/>
              </a:rPr>
              <a:t>m</a:t>
            </a:r>
            <a:r>
              <a:rPr lang="en-US" sz="2400">
                <a:latin typeface="Calibri" pitchFamily="34" charset="0"/>
              </a:rPr>
              <a:t> – 1 = 3. </a:t>
            </a:r>
          </a:p>
          <a:p>
            <a:pPr marL="342900" indent="-342900">
              <a:spcBef>
                <a:spcPct val="20000"/>
              </a:spcBef>
              <a:buFont typeface="Arial" charset="0"/>
              <a:buChar char="•"/>
            </a:pPr>
            <a:r>
              <a:rPr lang="en-US" sz="2400">
                <a:latin typeface="Calibri" pitchFamily="34" charset="0"/>
              </a:rPr>
              <a:t>Fig compares a window size of 3 and 4.</a:t>
            </a:r>
          </a:p>
        </p:txBody>
      </p:sp>
      <p:pic>
        <p:nvPicPr>
          <p:cNvPr id="21508" name="Picture 10"/>
          <p:cNvPicPr>
            <a:picLocks noChangeAspect="1" noChangeArrowheads="1"/>
          </p:cNvPicPr>
          <p:nvPr/>
        </p:nvPicPr>
        <p:blipFill>
          <a:blip r:embed="rId2"/>
          <a:srcRect/>
          <a:stretch>
            <a:fillRect/>
          </a:stretch>
        </p:blipFill>
        <p:spPr bwMode="auto">
          <a:xfrm>
            <a:off x="457200" y="2057400"/>
            <a:ext cx="7496175" cy="4683125"/>
          </a:xfrm>
          <a:prstGeom prst="rect">
            <a:avLst/>
          </a:prstGeom>
          <a:noFill/>
          <a:ln w="9525">
            <a:noFill/>
            <a:miter lim="800000"/>
            <a:headEnd/>
            <a:tailEnd/>
          </a:ln>
        </p:spPr>
      </p:pic>
      <p:sp>
        <p:nvSpPr>
          <p:cNvPr id="21509" name="Content Placeholder 2"/>
          <p:cNvSpPr txBox="1">
            <a:spLocks/>
          </p:cNvSpPr>
          <p:nvPr/>
        </p:nvSpPr>
        <p:spPr bwMode="auto">
          <a:xfrm>
            <a:off x="8001000" y="5181600"/>
            <a:ext cx="1066800" cy="1447800"/>
          </a:xfrm>
          <a:prstGeom prst="rect">
            <a:avLst/>
          </a:prstGeom>
          <a:solidFill>
            <a:srgbClr val="FFFF00"/>
          </a:solidFill>
          <a:ln w="9525">
            <a:solidFill>
              <a:schemeClr val="tx1"/>
            </a:solidFill>
            <a:miter lim="800000"/>
            <a:headEnd/>
            <a:tailEnd/>
          </a:ln>
        </p:spPr>
        <p:txBody>
          <a:bodyPr/>
          <a:lstStyle/>
          <a:p>
            <a:pPr indent="-342900">
              <a:spcBef>
                <a:spcPct val="20000"/>
              </a:spcBef>
            </a:pPr>
            <a:r>
              <a:rPr lang="en-US" sz="1600">
                <a:latin typeface="Calibri" pitchFamily="34" charset="0"/>
              </a:rPr>
              <a:t>Accepts as the 1</a:t>
            </a:r>
            <a:r>
              <a:rPr lang="en-US" sz="1600" baseline="30000">
                <a:latin typeface="Calibri" pitchFamily="34" charset="0"/>
              </a:rPr>
              <a:t>st</a:t>
            </a:r>
            <a:r>
              <a:rPr lang="en-US" sz="1600">
                <a:latin typeface="Calibri" pitchFamily="34" charset="0"/>
              </a:rPr>
              <a:t> frame in the next cycle-an </a:t>
            </a:r>
            <a:r>
              <a:rPr lang="en-US" sz="1600" b="1">
                <a:latin typeface="Calibri" pitchFamily="34" charset="0"/>
              </a:rPr>
              <a:t>error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5CB10485-D992-4607-89EE-DCFAAB35493D}" type="slidenum">
              <a:rPr lang="en-US"/>
              <a:pPr/>
              <a:t>13</a:t>
            </a:fld>
            <a:endParaRPr lang="en-US"/>
          </a:p>
        </p:txBody>
      </p:sp>
      <p:sp>
        <p:nvSpPr>
          <p:cNvPr id="9185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8537" name="Line 9"/>
          <p:cNvSpPr>
            <a:spLocks noChangeShapeType="1"/>
          </p:cNvSpPr>
          <p:nvPr/>
        </p:nvSpPr>
        <p:spPr bwMode="auto">
          <a:xfrm>
            <a:off x="457200" y="2362200"/>
            <a:ext cx="8153400" cy="0"/>
          </a:xfrm>
          <a:prstGeom prst="line">
            <a:avLst/>
          </a:prstGeom>
          <a:noFill/>
          <a:ln w="76200">
            <a:solidFill>
              <a:srgbClr val="009900"/>
            </a:solidFill>
            <a:round/>
            <a:headEnd/>
            <a:tailEnd/>
          </a:ln>
          <a:effectLst/>
        </p:spPr>
        <p:txBody>
          <a:bodyPr/>
          <a:lstStyle/>
          <a:p>
            <a:endParaRPr lang="en-US"/>
          </a:p>
        </p:txBody>
      </p:sp>
      <p:sp>
        <p:nvSpPr>
          <p:cNvPr id="918538" name="Line 10"/>
          <p:cNvSpPr>
            <a:spLocks noChangeShapeType="1"/>
          </p:cNvSpPr>
          <p:nvPr/>
        </p:nvSpPr>
        <p:spPr bwMode="auto">
          <a:xfrm>
            <a:off x="458788" y="4572000"/>
            <a:ext cx="8153400" cy="0"/>
          </a:xfrm>
          <a:prstGeom prst="line">
            <a:avLst/>
          </a:prstGeom>
          <a:noFill/>
          <a:ln w="76200">
            <a:solidFill>
              <a:srgbClr val="009900"/>
            </a:solidFill>
            <a:round/>
            <a:headEnd/>
            <a:tailEnd/>
          </a:ln>
          <a:effectLst/>
        </p:spPr>
        <p:txBody>
          <a:bodyPr/>
          <a:lstStyle/>
          <a:p>
            <a:endParaRPr lang="en-US"/>
          </a:p>
        </p:txBody>
      </p:sp>
      <p:sp>
        <p:nvSpPr>
          <p:cNvPr id="918539" name="Rectangle 11"/>
          <p:cNvSpPr>
            <a:spLocks noChangeArrowheads="1"/>
          </p:cNvSpPr>
          <p:nvPr/>
        </p:nvSpPr>
        <p:spPr bwMode="auto">
          <a:xfrm>
            <a:off x="495300" y="2454275"/>
            <a:ext cx="8077200" cy="1200329"/>
          </a:xfrm>
          <a:prstGeom prst="rect">
            <a:avLst/>
          </a:prstGeom>
          <a:solidFill>
            <a:srgbClr val="99FF33"/>
          </a:solidFill>
          <a:ln w="76200" algn="ctr">
            <a:noFill/>
            <a:miter lim="800000"/>
            <a:headEnd/>
            <a:tailEnd/>
          </a:ln>
          <a:effectLst/>
        </p:spPr>
        <p:txBody>
          <a:bodyPr>
            <a:spAutoFit/>
          </a:bodyPr>
          <a:lstStyle/>
          <a:p>
            <a:pPr algn="ctr"/>
            <a:r>
              <a:rPr lang="en-US" sz="2400" b="1" baseline="0" dirty="0"/>
              <a:t>In the Go-Back-N Protocol, the sequence numbers are modulo 2</a:t>
            </a:r>
            <a:r>
              <a:rPr lang="en-US" sz="2400" b="1" i="1" baseline="30000" dirty="0"/>
              <a:t>m</a:t>
            </a:r>
            <a:r>
              <a:rPr lang="en-US" sz="2400" b="1" baseline="0" dirty="0"/>
              <a:t>,</a:t>
            </a:r>
          </a:p>
          <a:p>
            <a:pPr algn="ctr"/>
            <a:r>
              <a:rPr lang="en-US" sz="2400" b="1" baseline="0" dirty="0"/>
              <a:t>where m is the size of the sequence number field in bits.</a:t>
            </a:r>
          </a:p>
        </p:txBody>
      </p:sp>
      <p:grpSp>
        <p:nvGrpSpPr>
          <p:cNvPr id="2" name="Group 12"/>
          <p:cNvGrpSpPr>
            <a:grpSpLocks/>
          </p:cNvGrpSpPr>
          <p:nvPr/>
        </p:nvGrpSpPr>
        <p:grpSpPr bwMode="auto">
          <a:xfrm>
            <a:off x="457200" y="1719263"/>
            <a:ext cx="1143000" cy="566737"/>
            <a:chOff x="1200" y="1248"/>
            <a:chExt cx="720" cy="357"/>
          </a:xfrm>
        </p:grpSpPr>
        <p:pic>
          <p:nvPicPr>
            <p:cNvPr id="91854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1854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34748907-08A2-426B-A406-D3BA9A66D876}" type="slidenum">
              <a:rPr lang="en-US"/>
              <a:pPr/>
              <a:t>14</a:t>
            </a:fld>
            <a:endParaRPr lang="en-US"/>
          </a:p>
        </p:txBody>
      </p:sp>
      <p:sp>
        <p:nvSpPr>
          <p:cNvPr id="87757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757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7572" name="Text Box 4"/>
          <p:cNvSpPr txBox="1">
            <a:spLocks noChangeArrowheads="1"/>
          </p:cNvSpPr>
          <p:nvPr/>
        </p:nvSpPr>
        <p:spPr bwMode="auto">
          <a:xfrm>
            <a:off x="304800" y="381000"/>
            <a:ext cx="55753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11.12  </a:t>
            </a:r>
            <a:r>
              <a:rPr lang="en-US" sz="2000" i="1" baseline="0">
                <a:latin typeface="Times New Roman" pitchFamily="18" charset="0"/>
              </a:rPr>
              <a:t>Send window for Go-Back-N ARQ</a:t>
            </a:r>
          </a:p>
        </p:txBody>
      </p:sp>
      <p:sp>
        <p:nvSpPr>
          <p:cNvPr id="87757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7574" name="Picture 6"/>
          <p:cNvPicPr>
            <a:picLocks noChangeAspect="1" noChangeArrowheads="1"/>
          </p:cNvPicPr>
          <p:nvPr/>
        </p:nvPicPr>
        <p:blipFill>
          <a:blip r:embed="rId3"/>
          <a:srcRect/>
          <a:stretch>
            <a:fillRect/>
          </a:stretch>
        </p:blipFill>
        <p:spPr bwMode="auto">
          <a:xfrm>
            <a:off x="225425" y="1228725"/>
            <a:ext cx="8537575" cy="456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AB91E46B-DB1B-4CAF-A937-A9B2EB144D2A}" type="slidenum">
              <a:rPr lang="en-US"/>
              <a:pPr/>
              <a:t>15</a:t>
            </a:fld>
            <a:endParaRPr lang="en-US"/>
          </a:p>
        </p:txBody>
      </p:sp>
      <p:sp>
        <p:nvSpPr>
          <p:cNvPr id="9195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1956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1956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19563" name="Rectangle 11"/>
          <p:cNvSpPr>
            <a:spLocks noChangeArrowheads="1"/>
          </p:cNvSpPr>
          <p:nvPr/>
        </p:nvSpPr>
        <p:spPr bwMode="auto">
          <a:xfrm>
            <a:off x="495300" y="2759075"/>
            <a:ext cx="8077200" cy="1384995"/>
          </a:xfrm>
          <a:prstGeom prst="rect">
            <a:avLst/>
          </a:prstGeom>
          <a:solidFill>
            <a:srgbClr val="99FF33"/>
          </a:solidFill>
          <a:ln w="76200" algn="ctr">
            <a:noFill/>
            <a:miter lim="800000"/>
            <a:headEnd/>
            <a:tailEnd/>
          </a:ln>
          <a:effectLst/>
        </p:spPr>
        <p:txBody>
          <a:bodyPr>
            <a:spAutoFit/>
          </a:bodyPr>
          <a:lstStyle/>
          <a:p>
            <a:pPr algn="ctr"/>
            <a:r>
              <a:rPr lang="en-US" sz="2800" b="1" baseline="0" dirty="0"/>
              <a:t>The send window is an abstract concept defining an imaginary box of size 2</a:t>
            </a:r>
            <a:r>
              <a:rPr lang="en-US" sz="2800" b="1" i="1" baseline="30000" dirty="0"/>
              <a:t>m</a:t>
            </a:r>
            <a:r>
              <a:rPr lang="en-US" sz="2800" b="1" baseline="0" dirty="0"/>
              <a:t> − 1 with three variables: </a:t>
            </a:r>
            <a:r>
              <a:rPr lang="en-US" sz="2800" b="1" baseline="0" dirty="0" err="1"/>
              <a:t>S</a:t>
            </a:r>
            <a:r>
              <a:rPr lang="en-US" sz="2800" b="1" dirty="0" err="1"/>
              <a:t>f</a:t>
            </a:r>
            <a:r>
              <a:rPr lang="en-US" sz="2800" b="1" baseline="0" dirty="0"/>
              <a:t>, </a:t>
            </a:r>
            <a:r>
              <a:rPr lang="en-US" sz="2800" b="1" baseline="0" dirty="0" err="1"/>
              <a:t>S</a:t>
            </a:r>
            <a:r>
              <a:rPr lang="en-US" sz="2800" b="1" dirty="0" err="1"/>
              <a:t>n</a:t>
            </a:r>
            <a:r>
              <a:rPr lang="en-US" sz="2800" b="1" baseline="0" dirty="0"/>
              <a:t>, and </a:t>
            </a:r>
            <a:r>
              <a:rPr lang="en-US" sz="2800" b="1" baseline="0" dirty="0" err="1"/>
              <a:t>S</a:t>
            </a:r>
            <a:r>
              <a:rPr lang="en-US" sz="2800" b="1" baseline="-16000" dirty="0" err="1"/>
              <a:t>size</a:t>
            </a:r>
            <a:r>
              <a:rPr lang="en-US" sz="2800" b="1" baseline="0" dirty="0"/>
              <a:t>.</a:t>
            </a:r>
          </a:p>
        </p:txBody>
      </p:sp>
      <p:grpSp>
        <p:nvGrpSpPr>
          <p:cNvPr id="2" name="Group 12"/>
          <p:cNvGrpSpPr>
            <a:grpSpLocks/>
          </p:cNvGrpSpPr>
          <p:nvPr/>
        </p:nvGrpSpPr>
        <p:grpSpPr bwMode="auto">
          <a:xfrm>
            <a:off x="457200" y="2024063"/>
            <a:ext cx="1143000" cy="566737"/>
            <a:chOff x="1200" y="1248"/>
            <a:chExt cx="720" cy="357"/>
          </a:xfrm>
        </p:grpSpPr>
        <p:pic>
          <p:nvPicPr>
            <p:cNvPr id="9195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195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011DB268-6C4E-485A-9ACF-D95603916C50}" type="slidenum">
              <a:rPr lang="en-US"/>
              <a:pPr/>
              <a:t>16</a:t>
            </a:fld>
            <a:endParaRPr lang="en-US"/>
          </a:p>
        </p:txBody>
      </p:sp>
      <p:sp>
        <p:nvSpPr>
          <p:cNvPr id="9205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0585"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20586"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20587" name="Rectangle 11"/>
          <p:cNvSpPr>
            <a:spLocks noChangeArrowheads="1"/>
          </p:cNvSpPr>
          <p:nvPr/>
        </p:nvSpPr>
        <p:spPr bwMode="auto">
          <a:xfrm>
            <a:off x="495300" y="2759075"/>
            <a:ext cx="8077200" cy="954107"/>
          </a:xfrm>
          <a:prstGeom prst="rect">
            <a:avLst/>
          </a:prstGeom>
          <a:solidFill>
            <a:srgbClr val="99FF33"/>
          </a:solidFill>
          <a:ln w="76200" algn="ctr">
            <a:noFill/>
            <a:miter lim="800000"/>
            <a:headEnd/>
            <a:tailEnd/>
          </a:ln>
          <a:effectLst/>
        </p:spPr>
        <p:txBody>
          <a:bodyPr>
            <a:spAutoFit/>
          </a:bodyPr>
          <a:lstStyle/>
          <a:p>
            <a:pPr algn="ctr"/>
            <a:r>
              <a:rPr lang="en-US" sz="2800" b="1" baseline="0" dirty="0"/>
              <a:t>The send window can slide one</a:t>
            </a:r>
            <a:br>
              <a:rPr lang="en-US" sz="2800" b="1" baseline="0" dirty="0"/>
            </a:br>
            <a:r>
              <a:rPr lang="en-US" sz="2800" b="1" baseline="0" dirty="0"/>
              <a:t>or more slots when a valid acknowledgment arrives.</a:t>
            </a:r>
          </a:p>
        </p:txBody>
      </p:sp>
      <p:grpSp>
        <p:nvGrpSpPr>
          <p:cNvPr id="2" name="Group 12"/>
          <p:cNvGrpSpPr>
            <a:grpSpLocks/>
          </p:cNvGrpSpPr>
          <p:nvPr/>
        </p:nvGrpSpPr>
        <p:grpSpPr bwMode="auto">
          <a:xfrm>
            <a:off x="457200" y="1981200"/>
            <a:ext cx="1143000" cy="566738"/>
            <a:chOff x="1200" y="1248"/>
            <a:chExt cx="720" cy="357"/>
          </a:xfrm>
        </p:grpSpPr>
        <p:pic>
          <p:nvPicPr>
            <p:cNvPr id="920589"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20590"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D8493AEC-2B0C-43D2-B089-2C6DC34A8BB5}" type="slidenum">
              <a:rPr lang="en-US"/>
              <a:pPr/>
              <a:t>17</a:t>
            </a:fld>
            <a:endParaRPr lang="en-US"/>
          </a:p>
        </p:txBody>
      </p:sp>
      <p:sp>
        <p:nvSpPr>
          <p:cNvPr id="87859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7859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78596" name="Text Box 4"/>
          <p:cNvSpPr txBox="1">
            <a:spLocks noChangeArrowheads="1"/>
          </p:cNvSpPr>
          <p:nvPr/>
        </p:nvSpPr>
        <p:spPr bwMode="auto">
          <a:xfrm>
            <a:off x="304800" y="381000"/>
            <a:ext cx="58562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11.13  </a:t>
            </a:r>
            <a:r>
              <a:rPr lang="en-US" sz="2000" i="1" baseline="0">
                <a:latin typeface="Times New Roman" pitchFamily="18" charset="0"/>
              </a:rPr>
              <a:t>Receive window for Go-Back-N ARQ</a:t>
            </a:r>
          </a:p>
        </p:txBody>
      </p:sp>
      <p:sp>
        <p:nvSpPr>
          <p:cNvPr id="87859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78598" name="Picture 6"/>
          <p:cNvPicPr>
            <a:picLocks noChangeAspect="1" noChangeArrowheads="1"/>
          </p:cNvPicPr>
          <p:nvPr/>
        </p:nvPicPr>
        <p:blipFill>
          <a:blip r:embed="rId3"/>
          <a:srcRect/>
          <a:stretch>
            <a:fillRect/>
          </a:stretch>
        </p:blipFill>
        <p:spPr bwMode="auto">
          <a:xfrm>
            <a:off x="696913" y="1844675"/>
            <a:ext cx="7761287" cy="341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7EA9D6E8-2FA5-4721-98C5-C95DC2D83E3B}" type="slidenum">
              <a:rPr lang="en-US"/>
              <a:pPr/>
              <a:t>18</a:t>
            </a:fld>
            <a:endParaRPr lang="en-US"/>
          </a:p>
        </p:txBody>
      </p:sp>
      <p:sp>
        <p:nvSpPr>
          <p:cNvPr id="92160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1609" name="Line 9"/>
          <p:cNvSpPr>
            <a:spLocks noChangeShapeType="1"/>
          </p:cNvSpPr>
          <p:nvPr/>
        </p:nvSpPr>
        <p:spPr bwMode="auto">
          <a:xfrm>
            <a:off x="457200" y="2057400"/>
            <a:ext cx="8153400" cy="0"/>
          </a:xfrm>
          <a:prstGeom prst="line">
            <a:avLst/>
          </a:prstGeom>
          <a:noFill/>
          <a:ln w="76200">
            <a:solidFill>
              <a:srgbClr val="009900"/>
            </a:solidFill>
            <a:round/>
            <a:headEnd/>
            <a:tailEnd/>
          </a:ln>
          <a:effectLst/>
        </p:spPr>
        <p:txBody>
          <a:bodyPr/>
          <a:lstStyle/>
          <a:p>
            <a:endParaRPr lang="en-US"/>
          </a:p>
        </p:txBody>
      </p:sp>
      <p:sp>
        <p:nvSpPr>
          <p:cNvPr id="921610" name="Line 10"/>
          <p:cNvSpPr>
            <a:spLocks noChangeShapeType="1"/>
          </p:cNvSpPr>
          <p:nvPr/>
        </p:nvSpPr>
        <p:spPr bwMode="auto">
          <a:xfrm>
            <a:off x="458788" y="5257800"/>
            <a:ext cx="8153400" cy="0"/>
          </a:xfrm>
          <a:prstGeom prst="line">
            <a:avLst/>
          </a:prstGeom>
          <a:noFill/>
          <a:ln w="76200">
            <a:solidFill>
              <a:srgbClr val="009900"/>
            </a:solidFill>
            <a:round/>
            <a:headEnd/>
            <a:tailEnd/>
          </a:ln>
          <a:effectLst/>
        </p:spPr>
        <p:txBody>
          <a:bodyPr/>
          <a:lstStyle/>
          <a:p>
            <a:endParaRPr lang="en-US"/>
          </a:p>
        </p:txBody>
      </p:sp>
      <p:sp>
        <p:nvSpPr>
          <p:cNvPr id="921611" name="Rectangle 11"/>
          <p:cNvSpPr>
            <a:spLocks noChangeArrowheads="1"/>
          </p:cNvSpPr>
          <p:nvPr/>
        </p:nvSpPr>
        <p:spPr bwMode="auto">
          <a:xfrm>
            <a:off x="495300" y="2149475"/>
            <a:ext cx="8077200" cy="2308324"/>
          </a:xfrm>
          <a:prstGeom prst="rect">
            <a:avLst/>
          </a:prstGeom>
          <a:solidFill>
            <a:srgbClr val="99FF33"/>
          </a:solidFill>
          <a:ln w="76200" algn="ctr">
            <a:noFill/>
            <a:miter lim="800000"/>
            <a:headEnd/>
            <a:tailEnd/>
          </a:ln>
          <a:effectLst/>
        </p:spPr>
        <p:txBody>
          <a:bodyPr>
            <a:spAutoFit/>
          </a:bodyPr>
          <a:lstStyle/>
          <a:p>
            <a:pPr algn="ctr"/>
            <a:r>
              <a:rPr lang="en-US" sz="2400" b="1" baseline="0" dirty="0"/>
              <a:t>The receive window is an abstract concept defining an imaginary box </a:t>
            </a:r>
          </a:p>
          <a:p>
            <a:pPr algn="ctr"/>
            <a:r>
              <a:rPr lang="en-US" sz="2400" b="1" baseline="0" dirty="0"/>
              <a:t>of size 1 with one single variable  </a:t>
            </a:r>
            <a:r>
              <a:rPr lang="en-US" sz="2400" b="1" baseline="0" dirty="0" err="1"/>
              <a:t>R</a:t>
            </a:r>
            <a:r>
              <a:rPr lang="en-US" sz="2400" b="1" baseline="-16000" dirty="0" err="1"/>
              <a:t>n</a:t>
            </a:r>
            <a:r>
              <a:rPr lang="en-US" sz="2400" b="1" baseline="0" dirty="0"/>
              <a:t>. </a:t>
            </a:r>
            <a:br>
              <a:rPr lang="en-US" sz="2400" b="1" baseline="0" dirty="0"/>
            </a:br>
            <a:r>
              <a:rPr lang="en-US" sz="2400" b="1" baseline="0" dirty="0"/>
              <a:t>The window slides</a:t>
            </a:r>
          </a:p>
          <a:p>
            <a:pPr algn="ctr"/>
            <a:r>
              <a:rPr lang="en-US" sz="2400" b="1" baseline="0" dirty="0"/>
              <a:t>when a correct frame has arrived; sliding occurs one slot at a time.</a:t>
            </a:r>
          </a:p>
        </p:txBody>
      </p:sp>
      <p:grpSp>
        <p:nvGrpSpPr>
          <p:cNvPr id="2" name="Group 12"/>
          <p:cNvGrpSpPr>
            <a:grpSpLocks/>
          </p:cNvGrpSpPr>
          <p:nvPr/>
        </p:nvGrpSpPr>
        <p:grpSpPr bwMode="auto">
          <a:xfrm>
            <a:off x="457200" y="1371600"/>
            <a:ext cx="1143000" cy="566738"/>
            <a:chOff x="1200" y="1248"/>
            <a:chExt cx="720" cy="357"/>
          </a:xfrm>
        </p:grpSpPr>
        <p:pic>
          <p:nvPicPr>
            <p:cNvPr id="92161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2161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BAD9225B-2867-4218-AC55-F7A92ED83816}" type="slidenum">
              <a:rPr lang="en-US"/>
              <a:pPr/>
              <a:t>19</a:t>
            </a:fld>
            <a:endParaRPr lang="en-US"/>
          </a:p>
        </p:txBody>
      </p:sp>
      <p:sp>
        <p:nvSpPr>
          <p:cNvPr id="88064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064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0644" name="Text Box 4"/>
          <p:cNvSpPr txBox="1">
            <a:spLocks noChangeArrowheads="1"/>
          </p:cNvSpPr>
          <p:nvPr/>
        </p:nvSpPr>
        <p:spPr bwMode="auto">
          <a:xfrm>
            <a:off x="304800" y="381000"/>
            <a:ext cx="54879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11.15  </a:t>
            </a:r>
            <a:r>
              <a:rPr lang="en-US" sz="2000" i="1" baseline="0">
                <a:latin typeface="Times New Roman" pitchFamily="18" charset="0"/>
              </a:rPr>
              <a:t>Window size for Go-Back-N ARQ</a:t>
            </a:r>
          </a:p>
        </p:txBody>
      </p:sp>
      <p:sp>
        <p:nvSpPr>
          <p:cNvPr id="880645"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80646" name="Picture 6"/>
          <p:cNvPicPr>
            <a:picLocks noChangeAspect="1" noChangeArrowheads="1"/>
          </p:cNvPicPr>
          <p:nvPr/>
        </p:nvPicPr>
        <p:blipFill>
          <a:blip r:embed="rId3"/>
          <a:srcRect/>
          <a:stretch>
            <a:fillRect/>
          </a:stretch>
        </p:blipFill>
        <p:spPr bwMode="auto">
          <a:xfrm>
            <a:off x="871538" y="1143000"/>
            <a:ext cx="7358062" cy="51387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Disadvantage of Stop-and-Wait</a:t>
            </a:r>
          </a:p>
        </p:txBody>
      </p:sp>
      <p:sp>
        <p:nvSpPr>
          <p:cNvPr id="3" name="Content Placeholder 2"/>
          <p:cNvSpPr>
            <a:spLocks noGrp="1"/>
          </p:cNvSpPr>
          <p:nvPr>
            <p:ph idx="1"/>
          </p:nvPr>
        </p:nvSpPr>
        <p:spPr/>
        <p:txBody>
          <a:bodyPr rtlCol="0">
            <a:normAutofit fontScale="92500"/>
          </a:bodyPr>
          <a:lstStyle/>
          <a:p>
            <a:pPr eaLnBrk="1" fontAlgn="auto" hangingPunct="1">
              <a:spcAft>
                <a:spcPts val="0"/>
              </a:spcAft>
              <a:buFont typeface="Arial" pitchFamily="34" charset="0"/>
              <a:buChar char="•"/>
              <a:defRPr/>
            </a:pPr>
            <a:r>
              <a:rPr lang="en-US" dirty="0" smtClean="0"/>
              <a:t>In stop-and-wait, at any point in time, there is only one frame that is sent and waiting to be acknowledged.</a:t>
            </a:r>
          </a:p>
          <a:p>
            <a:pPr eaLnBrk="1" fontAlgn="auto" hangingPunct="1">
              <a:spcAft>
                <a:spcPts val="0"/>
              </a:spcAft>
              <a:buFont typeface="Arial" pitchFamily="34" charset="0"/>
              <a:buChar char="•"/>
              <a:defRPr/>
            </a:pPr>
            <a:r>
              <a:rPr lang="en-US" dirty="0" smtClean="0"/>
              <a:t>This is not a good use of transmission medium.</a:t>
            </a:r>
          </a:p>
          <a:p>
            <a:pPr eaLnBrk="1" fontAlgn="auto" hangingPunct="1">
              <a:spcAft>
                <a:spcPts val="0"/>
              </a:spcAft>
              <a:buFont typeface="Arial" pitchFamily="34" charset="0"/>
              <a:buChar char="•"/>
              <a:defRPr/>
            </a:pPr>
            <a:r>
              <a:rPr lang="en-US" dirty="0" smtClean="0"/>
              <a:t>To improve efficiency, multiple frames should be in transition while waiting for ACK.</a:t>
            </a:r>
          </a:p>
          <a:p>
            <a:pPr eaLnBrk="1" fontAlgn="auto" hangingPunct="1">
              <a:spcAft>
                <a:spcPts val="0"/>
              </a:spcAft>
              <a:buFont typeface="Arial" pitchFamily="34" charset="0"/>
              <a:buChar char="•"/>
              <a:defRPr/>
            </a:pPr>
            <a:r>
              <a:rPr lang="en-US" dirty="0" smtClean="0"/>
              <a:t>Two protocol use the above concept,</a:t>
            </a:r>
          </a:p>
          <a:p>
            <a:pPr lvl="1" eaLnBrk="1" fontAlgn="auto" hangingPunct="1">
              <a:spcAft>
                <a:spcPts val="0"/>
              </a:spcAft>
              <a:buFont typeface="Arial" pitchFamily="34" charset="0"/>
              <a:buChar char="–"/>
              <a:defRPr/>
            </a:pPr>
            <a:r>
              <a:rPr lang="en-US" b="1" dirty="0" smtClean="0"/>
              <a:t>Go-Back-N ARQ</a:t>
            </a:r>
          </a:p>
          <a:p>
            <a:pPr lvl="1" eaLnBrk="1" fontAlgn="auto" hangingPunct="1">
              <a:spcAft>
                <a:spcPts val="0"/>
              </a:spcAft>
              <a:buFont typeface="Arial" pitchFamily="34" charset="0"/>
              <a:buChar char="–"/>
              <a:defRPr/>
            </a:pPr>
            <a:r>
              <a:rPr lang="en-US" b="1" dirty="0" smtClean="0"/>
              <a:t>Selective Repeat ARQ</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38FAAB0D-0258-468E-A70F-5B0FE8FB1336}" type="slidenum">
              <a:rPr lang="en-US"/>
              <a:pPr/>
              <a:t>20</a:t>
            </a:fld>
            <a:endParaRPr lang="en-US"/>
          </a:p>
        </p:txBody>
      </p:sp>
      <p:sp>
        <p:nvSpPr>
          <p:cNvPr id="92262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2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2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2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3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3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3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2633" name="Line 9"/>
          <p:cNvSpPr>
            <a:spLocks noChangeShapeType="1"/>
          </p:cNvSpPr>
          <p:nvPr/>
        </p:nvSpPr>
        <p:spPr bwMode="auto">
          <a:xfrm>
            <a:off x="457200" y="2286000"/>
            <a:ext cx="8153400" cy="0"/>
          </a:xfrm>
          <a:prstGeom prst="line">
            <a:avLst/>
          </a:prstGeom>
          <a:noFill/>
          <a:ln w="76200">
            <a:solidFill>
              <a:srgbClr val="009900"/>
            </a:solidFill>
            <a:round/>
            <a:headEnd/>
            <a:tailEnd/>
          </a:ln>
          <a:effectLst/>
        </p:spPr>
        <p:txBody>
          <a:bodyPr/>
          <a:lstStyle/>
          <a:p>
            <a:endParaRPr lang="en-US"/>
          </a:p>
        </p:txBody>
      </p:sp>
      <p:sp>
        <p:nvSpPr>
          <p:cNvPr id="922634" name="Line 10"/>
          <p:cNvSpPr>
            <a:spLocks noChangeShapeType="1"/>
          </p:cNvSpPr>
          <p:nvPr/>
        </p:nvSpPr>
        <p:spPr bwMode="auto">
          <a:xfrm>
            <a:off x="458788" y="4495800"/>
            <a:ext cx="8153400" cy="0"/>
          </a:xfrm>
          <a:prstGeom prst="line">
            <a:avLst/>
          </a:prstGeom>
          <a:noFill/>
          <a:ln w="76200">
            <a:solidFill>
              <a:srgbClr val="009900"/>
            </a:solidFill>
            <a:round/>
            <a:headEnd/>
            <a:tailEnd/>
          </a:ln>
          <a:effectLst/>
        </p:spPr>
        <p:txBody>
          <a:bodyPr/>
          <a:lstStyle/>
          <a:p>
            <a:endParaRPr lang="en-US"/>
          </a:p>
        </p:txBody>
      </p:sp>
      <p:sp>
        <p:nvSpPr>
          <p:cNvPr id="922635" name="Rectangle 11"/>
          <p:cNvSpPr>
            <a:spLocks noChangeArrowheads="1"/>
          </p:cNvSpPr>
          <p:nvPr/>
        </p:nvSpPr>
        <p:spPr bwMode="auto">
          <a:xfrm>
            <a:off x="495300" y="2378075"/>
            <a:ext cx="8077200" cy="1569660"/>
          </a:xfrm>
          <a:prstGeom prst="rect">
            <a:avLst/>
          </a:prstGeom>
          <a:solidFill>
            <a:srgbClr val="99FF33"/>
          </a:solidFill>
          <a:ln w="76200" algn="ctr">
            <a:noFill/>
            <a:miter lim="800000"/>
            <a:headEnd/>
            <a:tailEnd/>
          </a:ln>
          <a:effectLst/>
        </p:spPr>
        <p:txBody>
          <a:bodyPr>
            <a:spAutoFit/>
          </a:bodyPr>
          <a:lstStyle/>
          <a:p>
            <a:pPr algn="ctr"/>
            <a:r>
              <a:rPr lang="en-US" sz="2400" b="1" baseline="0" dirty="0"/>
              <a:t>In Go-Back-N ARQ, the size of the send window must be less than 2</a:t>
            </a:r>
            <a:r>
              <a:rPr lang="en-US" sz="2400" b="1" i="1" baseline="30000" dirty="0"/>
              <a:t>m</a:t>
            </a:r>
            <a:r>
              <a:rPr lang="en-US" sz="2400" b="1" baseline="0" dirty="0"/>
              <a:t>;</a:t>
            </a:r>
          </a:p>
          <a:p>
            <a:pPr algn="ctr"/>
            <a:r>
              <a:rPr lang="en-US" sz="2400" b="1" baseline="0" dirty="0"/>
              <a:t>the size of the receiver window </a:t>
            </a:r>
            <a:br>
              <a:rPr lang="en-US" sz="2400" b="1" baseline="0" dirty="0"/>
            </a:br>
            <a:r>
              <a:rPr lang="en-US" sz="2400" b="1" baseline="0" dirty="0"/>
              <a:t>is always 1.</a:t>
            </a:r>
          </a:p>
        </p:txBody>
      </p:sp>
      <p:grpSp>
        <p:nvGrpSpPr>
          <p:cNvPr id="2" name="Group 12"/>
          <p:cNvGrpSpPr>
            <a:grpSpLocks/>
          </p:cNvGrpSpPr>
          <p:nvPr/>
        </p:nvGrpSpPr>
        <p:grpSpPr bwMode="auto">
          <a:xfrm>
            <a:off x="457200" y="1600200"/>
            <a:ext cx="1143000" cy="566738"/>
            <a:chOff x="1200" y="1248"/>
            <a:chExt cx="720" cy="357"/>
          </a:xfrm>
        </p:grpSpPr>
        <p:pic>
          <p:nvPicPr>
            <p:cNvPr id="92263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2263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2C17CC8C-9C05-45E2-82F1-A0876CE87F18}" type="slidenum">
              <a:rPr lang="en-US"/>
              <a:pPr/>
              <a:t>21</a:t>
            </a:fld>
            <a:endParaRPr lang="en-US"/>
          </a:p>
        </p:txBody>
      </p:sp>
      <p:sp>
        <p:nvSpPr>
          <p:cNvPr id="9431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3115"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11.6</a:t>
            </a:r>
          </a:p>
        </p:txBody>
      </p:sp>
      <p:sp>
        <p:nvSpPr>
          <p:cNvPr id="943116" name="Rectangle 12"/>
          <p:cNvSpPr>
            <a:spLocks noChangeArrowheads="1"/>
          </p:cNvSpPr>
          <p:nvPr/>
        </p:nvSpPr>
        <p:spPr bwMode="auto">
          <a:xfrm>
            <a:off x="228600" y="762000"/>
            <a:ext cx="8686800" cy="5643563"/>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Figure 11.16 shows an example of Go-Back-N. This is an example of a case where the forward channel is reliable, but the reverse is not. No data frames are lost, but some ACKs are delayed and one is lost. The example also shows how cumulative acknowledgments can help if acknowledgments are delayed or lost. After initialization, there are seven sender events. Request events are triggered by data from the network layer; arrival events are triggered by acknowledgments from the physical layer. There is no time-out event here because all outstanding frames are acknowledged before the timer expires. Note that although ACK 2 is lost, ACK 3 serves as both ACK 2 and ACK 3.</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ABEC22C5-4D4C-420D-B5F6-86F2D7FF88FF}" type="slidenum">
              <a:rPr lang="en-US"/>
              <a:pPr/>
              <a:t>22</a:t>
            </a:fld>
            <a:endParaRPr lang="en-US"/>
          </a:p>
        </p:txBody>
      </p:sp>
      <p:sp>
        <p:nvSpPr>
          <p:cNvPr id="95232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952323" name="Line 3"/>
          <p:cNvSpPr>
            <a:spLocks noChangeShapeType="1"/>
          </p:cNvSpPr>
          <p:nvPr/>
        </p:nvSpPr>
        <p:spPr bwMode="auto">
          <a:xfrm>
            <a:off x="152400" y="838200"/>
            <a:ext cx="8763000" cy="0"/>
          </a:xfrm>
          <a:prstGeom prst="line">
            <a:avLst/>
          </a:prstGeom>
          <a:noFill/>
          <a:ln w="19050">
            <a:solidFill>
              <a:schemeClr val="hlink"/>
            </a:solidFill>
            <a:round/>
            <a:headEnd/>
            <a:tailEnd/>
          </a:ln>
          <a:effectLst/>
        </p:spPr>
        <p:txBody>
          <a:bodyPr/>
          <a:lstStyle/>
          <a:p>
            <a:endParaRPr lang="en-US"/>
          </a:p>
        </p:txBody>
      </p:sp>
      <p:sp>
        <p:nvSpPr>
          <p:cNvPr id="952324" name="Text Box 4"/>
          <p:cNvSpPr txBox="1">
            <a:spLocks noChangeArrowheads="1"/>
          </p:cNvSpPr>
          <p:nvPr/>
        </p:nvSpPr>
        <p:spPr bwMode="auto">
          <a:xfrm>
            <a:off x="304800" y="228600"/>
            <a:ext cx="53086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11.16  </a:t>
            </a:r>
            <a:r>
              <a:rPr lang="en-US" sz="2000" i="1" baseline="0">
                <a:latin typeface="Times New Roman" pitchFamily="18" charset="0"/>
              </a:rPr>
              <a:t>Flow diagram for Example 11.6</a:t>
            </a:r>
          </a:p>
        </p:txBody>
      </p:sp>
      <p:sp>
        <p:nvSpPr>
          <p:cNvPr id="95232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952326" name="Picture 6"/>
          <p:cNvPicPr>
            <a:picLocks noChangeAspect="1" noChangeArrowheads="1"/>
          </p:cNvPicPr>
          <p:nvPr/>
        </p:nvPicPr>
        <p:blipFill>
          <a:blip r:embed="rId3"/>
          <a:srcRect/>
          <a:stretch>
            <a:fillRect/>
          </a:stretch>
        </p:blipFill>
        <p:spPr bwMode="auto">
          <a:xfrm>
            <a:off x="712788" y="990600"/>
            <a:ext cx="7212012" cy="5213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25799988-246F-4D7E-93B7-6456C0EA91DF}" type="slidenum">
              <a:rPr lang="en-US"/>
              <a:pPr/>
              <a:t>23</a:t>
            </a:fld>
            <a:endParaRPr lang="en-US"/>
          </a:p>
        </p:txBody>
      </p:sp>
      <p:sp>
        <p:nvSpPr>
          <p:cNvPr id="9451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5161" name="Rectangle 9"/>
          <p:cNvSpPr>
            <a:spLocks noChangeArrowheads="1"/>
          </p:cNvSpPr>
          <p:nvPr/>
        </p:nvSpPr>
        <p:spPr bwMode="auto">
          <a:xfrm>
            <a:off x="228600" y="990600"/>
            <a:ext cx="8686800" cy="52165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Figure 11.17 shows what happens when a frame is lost. Frames 0, 1, 2, and 3 are sent. However, frame 1 is lost. The receiver receives frames 2 and 3, but they are discarded because they are received out of order. The sender receives no acknowledgment about frames 1, 2, or 3. Its timer finally expires. The sender sends all outstanding frames (1, 2, and 3) because it does not know what is wrong. Note that the resending of frames 1, 2, and 3 is the response to one single event. When the sender is responding to this event, it cannot accept the triggering of other events. This means that when ACK 2 arrives, the sender is still busy with sending frame 3. </a:t>
            </a:r>
          </a:p>
        </p:txBody>
      </p:sp>
      <p:sp>
        <p:nvSpPr>
          <p:cNvPr id="945163"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11.7</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91C4575F-CD8F-493C-8A5B-A956F2487992}" type="slidenum">
              <a:rPr lang="en-US"/>
              <a:pPr/>
              <a:t>24</a:t>
            </a:fld>
            <a:endParaRPr lang="en-US"/>
          </a:p>
        </p:txBody>
      </p:sp>
      <p:sp>
        <p:nvSpPr>
          <p:cNvPr id="106393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3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3945" name="Rectangle 9"/>
          <p:cNvSpPr>
            <a:spLocks noChangeArrowheads="1"/>
          </p:cNvSpPr>
          <p:nvPr/>
        </p:nvSpPr>
        <p:spPr bwMode="auto">
          <a:xfrm>
            <a:off x="228600" y="1143000"/>
            <a:ext cx="8686800" cy="350837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physical layer must wait until this event is completed and the data link layer goes back to its sleeping state. We have shown a vertical line to indicate the delay. It is the same story with ACK 3; but when ACK 3 arrives, the sender is busy responding to ACK 2. It happens again when ACK 4 arrives. Note that before the second timer expires, all outstanding frames have been sent and the timer is stopped.</a:t>
            </a:r>
          </a:p>
        </p:txBody>
      </p:sp>
      <p:sp>
        <p:nvSpPr>
          <p:cNvPr id="1063946"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11.7 (continued)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DB5835C8-EC74-48E5-851A-67B78D632C70}" type="slidenum">
              <a:rPr lang="en-US"/>
              <a:pPr/>
              <a:t>25</a:t>
            </a:fld>
            <a:endParaRPr lang="en-US"/>
          </a:p>
        </p:txBody>
      </p:sp>
      <p:sp>
        <p:nvSpPr>
          <p:cNvPr id="8826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2691" name="Line 3"/>
          <p:cNvSpPr>
            <a:spLocks noChangeShapeType="1"/>
          </p:cNvSpPr>
          <p:nvPr/>
        </p:nvSpPr>
        <p:spPr bwMode="auto">
          <a:xfrm>
            <a:off x="152400" y="685800"/>
            <a:ext cx="8763000" cy="0"/>
          </a:xfrm>
          <a:prstGeom prst="line">
            <a:avLst/>
          </a:prstGeom>
          <a:noFill/>
          <a:ln w="19050">
            <a:solidFill>
              <a:schemeClr val="hlink"/>
            </a:solidFill>
            <a:round/>
            <a:headEnd/>
            <a:tailEnd/>
          </a:ln>
          <a:effectLst/>
        </p:spPr>
        <p:txBody>
          <a:bodyPr/>
          <a:lstStyle/>
          <a:p>
            <a:endParaRPr lang="en-US"/>
          </a:p>
        </p:txBody>
      </p:sp>
      <p:sp>
        <p:nvSpPr>
          <p:cNvPr id="882692" name="Text Box 4"/>
          <p:cNvSpPr txBox="1">
            <a:spLocks noChangeArrowheads="1"/>
          </p:cNvSpPr>
          <p:nvPr/>
        </p:nvSpPr>
        <p:spPr bwMode="auto">
          <a:xfrm>
            <a:off x="304800" y="228600"/>
            <a:ext cx="53086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11.17  </a:t>
            </a:r>
            <a:r>
              <a:rPr lang="en-US" sz="2000" i="1" baseline="0">
                <a:latin typeface="Times New Roman" pitchFamily="18" charset="0"/>
              </a:rPr>
              <a:t>Flow diagram for Example 11.7</a:t>
            </a:r>
          </a:p>
        </p:txBody>
      </p:sp>
      <p:sp>
        <p:nvSpPr>
          <p:cNvPr id="882693" name="Line 5"/>
          <p:cNvSpPr>
            <a:spLocks noChangeShapeType="1"/>
          </p:cNvSpPr>
          <p:nvPr/>
        </p:nvSpPr>
        <p:spPr bwMode="auto">
          <a:xfrm>
            <a:off x="152400" y="6400800"/>
            <a:ext cx="8763000" cy="0"/>
          </a:xfrm>
          <a:prstGeom prst="line">
            <a:avLst/>
          </a:prstGeom>
          <a:noFill/>
          <a:ln w="76200">
            <a:solidFill>
              <a:schemeClr val="hlink"/>
            </a:solidFill>
            <a:round/>
            <a:headEnd/>
            <a:tailEnd/>
          </a:ln>
          <a:effectLst/>
        </p:spPr>
        <p:txBody>
          <a:bodyPr/>
          <a:lstStyle/>
          <a:p>
            <a:endParaRPr lang="en-US"/>
          </a:p>
        </p:txBody>
      </p:sp>
      <p:pic>
        <p:nvPicPr>
          <p:cNvPr id="882694" name="Picture 6"/>
          <p:cNvPicPr>
            <a:picLocks noChangeAspect="1" noChangeArrowheads="1"/>
          </p:cNvPicPr>
          <p:nvPr/>
        </p:nvPicPr>
        <p:blipFill>
          <a:blip r:embed="rId3"/>
          <a:srcRect/>
          <a:stretch>
            <a:fillRect/>
          </a:stretch>
        </p:blipFill>
        <p:spPr bwMode="auto">
          <a:xfrm>
            <a:off x="1600200" y="762000"/>
            <a:ext cx="5713413"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56C5C368-19FD-479C-8089-E7014B4357A3}" type="slidenum">
              <a:rPr lang="en-US"/>
              <a:pPr/>
              <a:t>26</a:t>
            </a:fld>
            <a:endParaRPr lang="en-US"/>
          </a:p>
        </p:txBody>
      </p:sp>
      <p:sp>
        <p:nvSpPr>
          <p:cNvPr id="92365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3657"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23658"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23659" name="Rectangle 11"/>
          <p:cNvSpPr>
            <a:spLocks noChangeArrowheads="1"/>
          </p:cNvSpPr>
          <p:nvPr/>
        </p:nvSpPr>
        <p:spPr bwMode="auto">
          <a:xfrm>
            <a:off x="495300" y="2759075"/>
            <a:ext cx="8077200" cy="830997"/>
          </a:xfrm>
          <a:prstGeom prst="rect">
            <a:avLst/>
          </a:prstGeom>
          <a:solidFill>
            <a:srgbClr val="99FF33"/>
          </a:solidFill>
          <a:ln w="76200" algn="ctr">
            <a:noFill/>
            <a:miter lim="800000"/>
            <a:headEnd/>
            <a:tailEnd/>
          </a:ln>
          <a:effectLst/>
        </p:spPr>
        <p:txBody>
          <a:bodyPr>
            <a:spAutoFit/>
          </a:bodyPr>
          <a:lstStyle/>
          <a:p>
            <a:pPr algn="ctr"/>
            <a:r>
              <a:rPr lang="en-US" sz="2400" b="1" baseline="0" dirty="0"/>
              <a:t>Stop-and-Wait ARQ is a special case of Go-Back-N ARQ in which the size of the send window is 1.</a:t>
            </a:r>
          </a:p>
        </p:txBody>
      </p:sp>
      <p:grpSp>
        <p:nvGrpSpPr>
          <p:cNvPr id="2" name="Group 12"/>
          <p:cNvGrpSpPr>
            <a:grpSpLocks/>
          </p:cNvGrpSpPr>
          <p:nvPr/>
        </p:nvGrpSpPr>
        <p:grpSpPr bwMode="auto">
          <a:xfrm>
            <a:off x="457200" y="1981200"/>
            <a:ext cx="1143000" cy="566738"/>
            <a:chOff x="1200" y="1248"/>
            <a:chExt cx="720" cy="357"/>
          </a:xfrm>
        </p:grpSpPr>
        <p:pic>
          <p:nvPicPr>
            <p:cNvPr id="92366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2366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304800"/>
            <a:ext cx="9144000" cy="685800"/>
          </a:xfrm>
        </p:spPr>
        <p:txBody>
          <a:bodyPr/>
          <a:lstStyle/>
          <a:p>
            <a:pPr eaLnBrk="1" hangingPunct="1"/>
            <a:r>
              <a:rPr lang="en-US" sz="2800" dirty="0" smtClean="0"/>
              <a:t>Selective Repeat ARQ, sender and receiver windows</a:t>
            </a:r>
          </a:p>
        </p:txBody>
      </p:sp>
      <p:pic>
        <p:nvPicPr>
          <p:cNvPr id="22531" name="Picture 10"/>
          <p:cNvPicPr>
            <a:picLocks noChangeAspect="1" noChangeArrowheads="1"/>
          </p:cNvPicPr>
          <p:nvPr/>
        </p:nvPicPr>
        <p:blipFill>
          <a:blip r:embed="rId2"/>
          <a:srcRect/>
          <a:stretch>
            <a:fillRect/>
          </a:stretch>
        </p:blipFill>
        <p:spPr bwMode="auto">
          <a:xfrm>
            <a:off x="277812" y="4343400"/>
            <a:ext cx="8866188" cy="2043113"/>
          </a:xfrm>
          <a:prstGeom prst="rect">
            <a:avLst/>
          </a:prstGeom>
          <a:noFill/>
          <a:ln w="9525">
            <a:noFill/>
            <a:miter lim="800000"/>
            <a:headEnd/>
            <a:tailEnd/>
          </a:ln>
        </p:spPr>
      </p:pic>
      <p:sp>
        <p:nvSpPr>
          <p:cNvPr id="22532" name="Content Placeholder 2"/>
          <p:cNvSpPr txBox="1">
            <a:spLocks/>
          </p:cNvSpPr>
          <p:nvPr/>
        </p:nvSpPr>
        <p:spPr bwMode="auto">
          <a:xfrm>
            <a:off x="304800" y="1143000"/>
            <a:ext cx="8610600" cy="32004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dirty="0">
                <a:latin typeface="Calibri" pitchFamily="34" charset="0"/>
              </a:rPr>
              <a:t>Go-Back-N ARQ simplifies the process at the receiver site. Receiver only keeps track of only one variable, and there is no need to buffer out-of-order frames, they are simply discarded.</a:t>
            </a:r>
          </a:p>
          <a:p>
            <a:pPr marL="342900" indent="-342900">
              <a:spcBef>
                <a:spcPct val="20000"/>
              </a:spcBef>
              <a:buFont typeface="Arial" charset="0"/>
              <a:buChar char="•"/>
            </a:pPr>
            <a:r>
              <a:rPr lang="en-US" sz="2000" dirty="0">
                <a:latin typeface="Calibri" pitchFamily="34" charset="0"/>
              </a:rPr>
              <a:t>However, Go-Back-N ARQ protocol is inefficient for noisy link. It bandwidth inefficient and slows down the transmission.</a:t>
            </a:r>
          </a:p>
          <a:p>
            <a:pPr marL="342900" indent="-342900">
              <a:spcBef>
                <a:spcPct val="20000"/>
              </a:spcBef>
              <a:buFont typeface="Arial" charset="0"/>
              <a:buChar char="•"/>
            </a:pPr>
            <a:r>
              <a:rPr lang="en-US" sz="2000" dirty="0">
                <a:latin typeface="Calibri" pitchFamily="34" charset="0"/>
              </a:rPr>
              <a:t>In Selective Repeat ARQ, only the damaged frame is resent. More bandwidth efficient  but more complex processing at receiver.</a:t>
            </a:r>
          </a:p>
          <a:p>
            <a:pPr marL="342900" indent="-342900">
              <a:spcBef>
                <a:spcPct val="20000"/>
              </a:spcBef>
              <a:buFont typeface="Arial" charset="0"/>
              <a:buChar char="•"/>
            </a:pPr>
            <a:r>
              <a:rPr lang="en-US" sz="2000" dirty="0">
                <a:latin typeface="Calibri" pitchFamily="34" charset="0"/>
              </a:rPr>
              <a:t>It defines a negative ACK (NAK) to report the sequence number of a damaged frame before the timer expires.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7086600" cy="533400"/>
          </a:xfrm>
        </p:spPr>
        <p:txBody>
          <a:bodyPr/>
          <a:lstStyle/>
          <a:p>
            <a:pPr eaLnBrk="1" hangingPunct="1"/>
            <a:r>
              <a:rPr lang="en-US" sz="2800" dirty="0" smtClean="0"/>
              <a:t>Selective Repeat ARQ, lost frame</a:t>
            </a:r>
          </a:p>
        </p:txBody>
      </p:sp>
      <p:sp>
        <p:nvSpPr>
          <p:cNvPr id="23555" name="Content Placeholder 2"/>
          <p:cNvSpPr txBox="1">
            <a:spLocks/>
          </p:cNvSpPr>
          <p:nvPr/>
        </p:nvSpPr>
        <p:spPr bwMode="auto">
          <a:xfrm>
            <a:off x="6781800" y="228600"/>
            <a:ext cx="2209800" cy="6172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a:latin typeface="Calibri" pitchFamily="34" charset="0"/>
              </a:rPr>
              <a:t>Frames 0 and 1 are accepted when received because they are in the range specified by the receiver window. Same for frame 3.</a:t>
            </a:r>
          </a:p>
          <a:p>
            <a:pPr marL="342900" indent="-342900">
              <a:spcBef>
                <a:spcPct val="20000"/>
              </a:spcBef>
              <a:buFont typeface="Arial" charset="0"/>
              <a:buChar char="•"/>
            </a:pPr>
            <a:r>
              <a:rPr lang="en-US" sz="2000">
                <a:latin typeface="Calibri" pitchFamily="34" charset="0"/>
              </a:rPr>
              <a:t>Receiver sends a NAK2 to show that frame 2 has not been received and then sender resends only frame 2 and it is accepted as it is in the range of the window.</a:t>
            </a:r>
          </a:p>
        </p:txBody>
      </p:sp>
      <p:pic>
        <p:nvPicPr>
          <p:cNvPr id="23556" name="Picture 10"/>
          <p:cNvPicPr>
            <a:picLocks noChangeAspect="1" noChangeArrowheads="1"/>
          </p:cNvPicPr>
          <p:nvPr/>
        </p:nvPicPr>
        <p:blipFill>
          <a:blip r:embed="rId2"/>
          <a:srcRect/>
          <a:stretch>
            <a:fillRect/>
          </a:stretch>
        </p:blipFill>
        <p:spPr bwMode="auto">
          <a:xfrm>
            <a:off x="838200" y="990600"/>
            <a:ext cx="5859463"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0"/>
            <a:ext cx="8077200" cy="533400"/>
          </a:xfrm>
        </p:spPr>
        <p:txBody>
          <a:bodyPr>
            <a:normAutofit fontScale="90000"/>
          </a:bodyPr>
          <a:lstStyle/>
          <a:p>
            <a:pPr eaLnBrk="1" hangingPunct="1"/>
            <a:r>
              <a:rPr lang="en-US" sz="3200" smtClean="0"/>
              <a:t>Selective Repeat ARQ, sender window size</a:t>
            </a:r>
          </a:p>
        </p:txBody>
      </p:sp>
      <p:sp>
        <p:nvSpPr>
          <p:cNvPr id="24579" name="Content Placeholder 2"/>
          <p:cNvSpPr txBox="1">
            <a:spLocks/>
          </p:cNvSpPr>
          <p:nvPr/>
        </p:nvSpPr>
        <p:spPr bwMode="auto">
          <a:xfrm>
            <a:off x="152400" y="609600"/>
            <a:ext cx="8763000" cy="1524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000">
                <a:latin typeface="Calibri" pitchFamily="34" charset="0"/>
              </a:rPr>
              <a:t>Size of the sender and receiver windows must be at most one-half of 2 </a:t>
            </a:r>
            <a:r>
              <a:rPr lang="en-US" sz="2000" baseline="30000">
                <a:latin typeface="Calibri" pitchFamily="34" charset="0"/>
              </a:rPr>
              <a:t>m</a:t>
            </a:r>
            <a:r>
              <a:rPr lang="en-US" sz="2000">
                <a:latin typeface="Calibri" pitchFamily="34" charset="0"/>
              </a:rPr>
              <a:t>. If m = 2, window size should be 2 </a:t>
            </a:r>
            <a:r>
              <a:rPr lang="en-US" sz="2000" baseline="30000">
                <a:latin typeface="Calibri" pitchFamily="34" charset="0"/>
              </a:rPr>
              <a:t>m</a:t>
            </a:r>
            <a:r>
              <a:rPr lang="en-US" sz="2000">
                <a:latin typeface="Calibri" pitchFamily="34" charset="0"/>
              </a:rPr>
              <a:t> /2 = 2. Fig compares a window size of 2 with a window size of 3. Window size is 3 and all ACKs are lost, sender sends duplicate of frame 0, window of the receiver expect to receive frame 0 (part of the window), so accepts frame 0, as the 1</a:t>
            </a:r>
            <a:r>
              <a:rPr lang="en-US" sz="2000" baseline="30000">
                <a:latin typeface="Calibri" pitchFamily="34" charset="0"/>
              </a:rPr>
              <a:t>st</a:t>
            </a:r>
            <a:r>
              <a:rPr lang="en-US" sz="2000">
                <a:latin typeface="Calibri" pitchFamily="34" charset="0"/>
              </a:rPr>
              <a:t> frame of the next cycle – an </a:t>
            </a:r>
            <a:r>
              <a:rPr lang="en-US" sz="2000" b="1">
                <a:latin typeface="Calibri" pitchFamily="34" charset="0"/>
              </a:rPr>
              <a:t>error</a:t>
            </a:r>
            <a:r>
              <a:rPr lang="en-US" sz="2000">
                <a:latin typeface="Calibri" pitchFamily="34" charset="0"/>
              </a:rPr>
              <a:t>.</a:t>
            </a:r>
          </a:p>
        </p:txBody>
      </p:sp>
      <p:pic>
        <p:nvPicPr>
          <p:cNvPr id="24580" name="Picture 11"/>
          <p:cNvPicPr>
            <a:picLocks noChangeAspect="1" noChangeArrowheads="1"/>
          </p:cNvPicPr>
          <p:nvPr/>
        </p:nvPicPr>
        <p:blipFill>
          <a:blip r:embed="rId2"/>
          <a:srcRect/>
          <a:stretch>
            <a:fillRect/>
          </a:stretch>
        </p:blipFill>
        <p:spPr bwMode="auto">
          <a:xfrm>
            <a:off x="228600" y="2276475"/>
            <a:ext cx="8189913"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Go-Back-N ARQ</a:t>
            </a:r>
          </a:p>
        </p:txBody>
      </p:sp>
      <p:sp>
        <p:nvSpPr>
          <p:cNvPr id="12291" name="Content Placeholder 2"/>
          <p:cNvSpPr>
            <a:spLocks noGrp="1"/>
          </p:cNvSpPr>
          <p:nvPr>
            <p:ph idx="1"/>
          </p:nvPr>
        </p:nvSpPr>
        <p:spPr/>
        <p:txBody>
          <a:bodyPr/>
          <a:lstStyle/>
          <a:p>
            <a:pPr eaLnBrk="1" hangingPunct="1"/>
            <a:r>
              <a:rPr lang="en-US" smtClean="0"/>
              <a:t>We can send up to W frames before worrying about ACKs.</a:t>
            </a:r>
          </a:p>
          <a:p>
            <a:pPr eaLnBrk="1" hangingPunct="1"/>
            <a:r>
              <a:rPr lang="en-US" smtClean="0"/>
              <a:t>We keep a copy of these frames until the ACKs arrive.</a:t>
            </a:r>
          </a:p>
          <a:p>
            <a:pPr eaLnBrk="1" hangingPunct="1"/>
            <a:r>
              <a:rPr lang="en-US" smtClean="0"/>
              <a:t>This procedure requires additional features to be added to Stop-and-Wait ARQ.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9145366E-09FC-45B7-B94C-F1229E4DFF62}" type="slidenum">
              <a:rPr lang="en-US"/>
              <a:pPr/>
              <a:t>30</a:t>
            </a:fld>
            <a:endParaRPr lang="en-US"/>
          </a:p>
        </p:txBody>
      </p:sp>
      <p:sp>
        <p:nvSpPr>
          <p:cNvPr id="88371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371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3716" name="Text Box 4"/>
          <p:cNvSpPr txBox="1">
            <a:spLocks noChangeArrowheads="1"/>
          </p:cNvSpPr>
          <p:nvPr/>
        </p:nvSpPr>
        <p:spPr bwMode="auto">
          <a:xfrm>
            <a:off x="304800" y="381000"/>
            <a:ext cx="6072188"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11.18  </a:t>
            </a:r>
            <a:r>
              <a:rPr lang="en-US" sz="2000" i="1" baseline="0">
                <a:latin typeface="Times New Roman" pitchFamily="18" charset="0"/>
              </a:rPr>
              <a:t>Send window for Selective Repeat ARQ</a:t>
            </a:r>
          </a:p>
        </p:txBody>
      </p:sp>
      <p:sp>
        <p:nvSpPr>
          <p:cNvPr id="8837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3718" name="Picture 6"/>
          <p:cNvPicPr>
            <a:picLocks noChangeAspect="1" noChangeArrowheads="1"/>
          </p:cNvPicPr>
          <p:nvPr/>
        </p:nvPicPr>
        <p:blipFill>
          <a:blip r:embed="rId3"/>
          <a:srcRect/>
          <a:stretch>
            <a:fillRect/>
          </a:stretch>
        </p:blipFill>
        <p:spPr bwMode="auto">
          <a:xfrm>
            <a:off x="315913" y="2489200"/>
            <a:ext cx="8447087" cy="2235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885DF9C6-9410-47B7-A1B8-DD51B2E36B0B}" type="slidenum">
              <a:rPr lang="en-US"/>
              <a:pPr/>
              <a:t>31</a:t>
            </a:fld>
            <a:endParaRPr lang="en-US"/>
          </a:p>
        </p:txBody>
      </p:sp>
      <p:sp>
        <p:nvSpPr>
          <p:cNvPr id="8847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47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4740" name="Text Box 4"/>
          <p:cNvSpPr txBox="1">
            <a:spLocks noChangeArrowheads="1"/>
          </p:cNvSpPr>
          <p:nvPr/>
        </p:nvSpPr>
        <p:spPr bwMode="auto">
          <a:xfrm>
            <a:off x="304800" y="381000"/>
            <a:ext cx="635317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11.19  </a:t>
            </a:r>
            <a:r>
              <a:rPr lang="en-US" sz="2000" i="1" baseline="0">
                <a:latin typeface="Times New Roman" pitchFamily="18" charset="0"/>
              </a:rPr>
              <a:t>Receive window for Selective Repeat ARQ</a:t>
            </a:r>
          </a:p>
        </p:txBody>
      </p:sp>
      <p:sp>
        <p:nvSpPr>
          <p:cNvPr id="8847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4742" name="Picture 6"/>
          <p:cNvPicPr>
            <a:picLocks noChangeAspect="1" noChangeArrowheads="1"/>
          </p:cNvPicPr>
          <p:nvPr/>
        </p:nvPicPr>
        <p:blipFill>
          <a:blip r:embed="rId3"/>
          <a:srcRect/>
          <a:stretch>
            <a:fillRect/>
          </a:stretch>
        </p:blipFill>
        <p:spPr bwMode="auto">
          <a:xfrm>
            <a:off x="609600" y="2300288"/>
            <a:ext cx="7486650" cy="2119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9A6FA43E-5BB6-40BA-9AD4-114F3811440F}" type="slidenum">
              <a:rPr lang="en-US"/>
              <a:pPr/>
              <a:t>32</a:t>
            </a:fld>
            <a:endParaRPr lang="en-US"/>
          </a:p>
        </p:txBody>
      </p:sp>
      <p:sp>
        <p:nvSpPr>
          <p:cNvPr id="8867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67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6788" name="Text Box 4"/>
          <p:cNvSpPr txBox="1">
            <a:spLocks noChangeArrowheads="1"/>
          </p:cNvSpPr>
          <p:nvPr/>
        </p:nvSpPr>
        <p:spPr bwMode="auto">
          <a:xfrm>
            <a:off x="304800" y="381000"/>
            <a:ext cx="561975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11.21  </a:t>
            </a:r>
            <a:r>
              <a:rPr lang="en-US" sz="2000" i="1" baseline="0">
                <a:latin typeface="Times New Roman" pitchFamily="18" charset="0"/>
              </a:rPr>
              <a:t>Selective Repeat ARQ, window size</a:t>
            </a:r>
          </a:p>
        </p:txBody>
      </p:sp>
      <p:sp>
        <p:nvSpPr>
          <p:cNvPr id="8867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6790" name="Picture 6"/>
          <p:cNvPicPr>
            <a:picLocks noChangeAspect="1" noChangeArrowheads="1"/>
          </p:cNvPicPr>
          <p:nvPr/>
        </p:nvPicPr>
        <p:blipFill>
          <a:blip r:embed="rId3"/>
          <a:srcRect/>
          <a:stretch>
            <a:fillRect/>
          </a:stretch>
        </p:blipFill>
        <p:spPr bwMode="auto">
          <a:xfrm>
            <a:off x="225425" y="1384300"/>
            <a:ext cx="8537575" cy="4635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11.</a:t>
            </a:r>
            <a:fld id="{C8EAFC33-E673-4BD5-8EFB-E26E6BC966B6}" type="slidenum">
              <a:rPr lang="en-US"/>
              <a:pPr/>
              <a:t>33</a:t>
            </a:fld>
            <a:endParaRPr lang="en-US"/>
          </a:p>
        </p:txBody>
      </p:sp>
      <p:sp>
        <p:nvSpPr>
          <p:cNvPr id="9246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24681" name="Line 9"/>
          <p:cNvSpPr>
            <a:spLocks noChangeShapeType="1"/>
          </p:cNvSpPr>
          <p:nvPr/>
        </p:nvSpPr>
        <p:spPr bwMode="auto">
          <a:xfrm>
            <a:off x="457200" y="2667000"/>
            <a:ext cx="8153400" cy="0"/>
          </a:xfrm>
          <a:prstGeom prst="line">
            <a:avLst/>
          </a:prstGeom>
          <a:noFill/>
          <a:ln w="76200">
            <a:solidFill>
              <a:srgbClr val="009900"/>
            </a:solidFill>
            <a:round/>
            <a:headEnd/>
            <a:tailEnd/>
          </a:ln>
          <a:effectLst/>
        </p:spPr>
        <p:txBody>
          <a:bodyPr/>
          <a:lstStyle/>
          <a:p>
            <a:endParaRPr lang="en-US"/>
          </a:p>
        </p:txBody>
      </p:sp>
      <p:sp>
        <p:nvSpPr>
          <p:cNvPr id="924682" name="Line 10"/>
          <p:cNvSpPr>
            <a:spLocks noChangeShapeType="1"/>
          </p:cNvSpPr>
          <p:nvPr/>
        </p:nvSpPr>
        <p:spPr bwMode="auto">
          <a:xfrm>
            <a:off x="458788" y="4419600"/>
            <a:ext cx="8153400" cy="0"/>
          </a:xfrm>
          <a:prstGeom prst="line">
            <a:avLst/>
          </a:prstGeom>
          <a:noFill/>
          <a:ln w="76200">
            <a:solidFill>
              <a:srgbClr val="009900"/>
            </a:solidFill>
            <a:round/>
            <a:headEnd/>
            <a:tailEnd/>
          </a:ln>
          <a:effectLst/>
        </p:spPr>
        <p:txBody>
          <a:bodyPr/>
          <a:lstStyle/>
          <a:p>
            <a:endParaRPr lang="en-US"/>
          </a:p>
        </p:txBody>
      </p:sp>
      <p:sp>
        <p:nvSpPr>
          <p:cNvPr id="924683" name="Rectangle 11"/>
          <p:cNvSpPr>
            <a:spLocks noChangeArrowheads="1"/>
          </p:cNvSpPr>
          <p:nvPr/>
        </p:nvSpPr>
        <p:spPr bwMode="auto">
          <a:xfrm>
            <a:off x="685800" y="2743200"/>
            <a:ext cx="8077200" cy="1200329"/>
          </a:xfrm>
          <a:prstGeom prst="rect">
            <a:avLst/>
          </a:prstGeom>
          <a:solidFill>
            <a:srgbClr val="99FF33"/>
          </a:solidFill>
          <a:ln w="76200" algn="ctr">
            <a:noFill/>
            <a:miter lim="800000"/>
            <a:headEnd/>
            <a:tailEnd/>
          </a:ln>
          <a:effectLst/>
        </p:spPr>
        <p:txBody>
          <a:bodyPr>
            <a:spAutoFit/>
          </a:bodyPr>
          <a:lstStyle/>
          <a:p>
            <a:pPr algn="ctr"/>
            <a:r>
              <a:rPr lang="en-US" sz="2400" b="1" baseline="0" dirty="0"/>
              <a:t>In Selective Repeat ARQ, the size of the sender and receiver window</a:t>
            </a:r>
          </a:p>
          <a:p>
            <a:pPr algn="ctr"/>
            <a:r>
              <a:rPr lang="en-US" sz="2400" b="1" baseline="0" dirty="0"/>
              <a:t>must be at most one-half of 2</a:t>
            </a:r>
            <a:r>
              <a:rPr lang="en-US" sz="2400" b="1" baseline="30000" dirty="0"/>
              <a:t>m</a:t>
            </a:r>
            <a:r>
              <a:rPr lang="en-US" sz="2400" b="1" baseline="0" dirty="0"/>
              <a:t>.</a:t>
            </a:r>
          </a:p>
        </p:txBody>
      </p:sp>
      <p:grpSp>
        <p:nvGrpSpPr>
          <p:cNvPr id="2" name="Group 12"/>
          <p:cNvGrpSpPr>
            <a:grpSpLocks/>
          </p:cNvGrpSpPr>
          <p:nvPr/>
        </p:nvGrpSpPr>
        <p:grpSpPr bwMode="auto">
          <a:xfrm>
            <a:off x="457200" y="1981200"/>
            <a:ext cx="1143000" cy="566738"/>
            <a:chOff x="1200" y="1248"/>
            <a:chExt cx="720" cy="357"/>
          </a:xfrm>
        </p:grpSpPr>
        <p:pic>
          <p:nvPicPr>
            <p:cNvPr id="92468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9246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sz="2800" i="1" baseline="0">
                  <a:solidFill>
                    <a:schemeClr val="hlink"/>
                  </a:solidFill>
                  <a:latin typeface="Times New Roman" pitchFamily="18" charset="0"/>
                </a:rPr>
                <a:t>Note</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4A1AFC4A-E605-48F6-BFD6-5AA61BFF406B}" type="slidenum">
              <a:rPr lang="en-US"/>
              <a:pPr/>
              <a:t>34</a:t>
            </a:fld>
            <a:endParaRPr lang="en-US"/>
          </a:p>
        </p:txBody>
      </p:sp>
      <p:sp>
        <p:nvSpPr>
          <p:cNvPr id="88781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781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7812" name="Text Box 4"/>
          <p:cNvSpPr txBox="1">
            <a:spLocks noChangeArrowheads="1"/>
          </p:cNvSpPr>
          <p:nvPr/>
        </p:nvSpPr>
        <p:spPr bwMode="auto">
          <a:xfrm>
            <a:off x="304800" y="381000"/>
            <a:ext cx="6245225"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11.22  </a:t>
            </a:r>
            <a:r>
              <a:rPr lang="en-US" sz="2000" i="1" baseline="0">
                <a:latin typeface="Times New Roman" pitchFamily="18" charset="0"/>
              </a:rPr>
              <a:t>Delivery of data in Selective Repeat ARQ</a:t>
            </a:r>
          </a:p>
        </p:txBody>
      </p:sp>
      <p:sp>
        <p:nvSpPr>
          <p:cNvPr id="8878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7815" name="Picture 7"/>
          <p:cNvPicPr>
            <a:picLocks noChangeAspect="1" noChangeArrowheads="1"/>
          </p:cNvPicPr>
          <p:nvPr/>
        </p:nvPicPr>
        <p:blipFill>
          <a:blip r:embed="rId3"/>
          <a:srcRect/>
          <a:stretch>
            <a:fillRect/>
          </a:stretch>
        </p:blipFill>
        <p:spPr bwMode="auto">
          <a:xfrm>
            <a:off x="434975" y="2574925"/>
            <a:ext cx="7870825" cy="184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882AEA17-D1C4-45C3-928A-E8F5AE19B5B2}" type="slidenum">
              <a:rPr lang="en-US"/>
              <a:pPr/>
              <a:t>35</a:t>
            </a:fld>
            <a:endParaRPr lang="en-US"/>
          </a:p>
        </p:txBody>
      </p:sp>
      <p:sp>
        <p:nvSpPr>
          <p:cNvPr id="94413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944137" name="Rectangle 9"/>
          <p:cNvSpPr>
            <a:spLocks noChangeArrowheads="1"/>
          </p:cNvSpPr>
          <p:nvPr/>
        </p:nvSpPr>
        <p:spPr bwMode="auto">
          <a:xfrm>
            <a:off x="228600" y="1143000"/>
            <a:ext cx="8686800" cy="52165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This example is similar to Example 11.3 in which frame 1 is lost. We show how Selective Repeat behaves in this case. Figure 11.23 shows the situation. One main difference is the number of timers. Here, each frame sent or resent needs a timer, which means that the timers need to be numbered (0, 1, 2, and 3). The timer for frame 0 starts at the first request, but stops when the ACK for this frame arrives. The timer for frame 1 starts at the second request, restarts when a NAK arrives, and finally stops when the last ACK arrives. The other two timers start when the corresponding frames are sent and stop at the last arrival event.</a:t>
            </a:r>
          </a:p>
        </p:txBody>
      </p:sp>
      <p:sp>
        <p:nvSpPr>
          <p:cNvPr id="944139" name="Text Box 11"/>
          <p:cNvSpPr txBox="1">
            <a:spLocks noChangeArrowheads="1"/>
          </p:cNvSpPr>
          <p:nvPr/>
        </p:nvSpPr>
        <p:spPr bwMode="auto">
          <a:xfrm>
            <a:off x="1143000" y="0"/>
            <a:ext cx="2487613"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11.8</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B7054DAE-CE36-4107-B942-BE9C798C08A0}" type="slidenum">
              <a:rPr lang="en-US"/>
              <a:pPr/>
              <a:t>36</a:t>
            </a:fld>
            <a:endParaRPr lang="en-US"/>
          </a:p>
        </p:txBody>
      </p:sp>
      <p:sp>
        <p:nvSpPr>
          <p:cNvPr id="106598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8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8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8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9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9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9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5993" name="Rectangle 9"/>
          <p:cNvSpPr>
            <a:spLocks noChangeArrowheads="1"/>
          </p:cNvSpPr>
          <p:nvPr/>
        </p:nvSpPr>
        <p:spPr bwMode="auto">
          <a:xfrm>
            <a:off x="228600" y="1143000"/>
            <a:ext cx="8686800" cy="5216525"/>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At the receiver site we need to distinguish between the acceptance of a frame and its delivery to the network layer. At the second arrival, frame 2 arrives and is stored and marked, but it cannot be delivered because frame 1 is missing. At the next arrival, frame 3 arrives and is marked and stored, but still none of the frames can be delivered. Only at the last arrival, when finally a copy of frame 1 arrives, can frames 1, 2, and 3 be delivered to the network layer. There are two conditions for the delivery of frames to the network layer: First, a set of consecutive frames must have arrived. Second, the set starts from the beginning of the window. </a:t>
            </a:r>
          </a:p>
        </p:txBody>
      </p:sp>
      <p:sp>
        <p:nvSpPr>
          <p:cNvPr id="1065994"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D62121BF-F938-449A-B461-C680E0F1BA15}" type="slidenum">
              <a:rPr lang="en-US"/>
              <a:pPr/>
              <a:t>37</a:t>
            </a:fld>
            <a:endParaRPr lang="en-US"/>
          </a:p>
        </p:txBody>
      </p:sp>
      <p:sp>
        <p:nvSpPr>
          <p:cNvPr id="106803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3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3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3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3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3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4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68041" name="Rectangle 9"/>
          <p:cNvSpPr>
            <a:spLocks noChangeArrowheads="1"/>
          </p:cNvSpPr>
          <p:nvPr/>
        </p:nvSpPr>
        <p:spPr bwMode="auto">
          <a:xfrm>
            <a:off x="228600" y="1066800"/>
            <a:ext cx="8686800" cy="436245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Another important point is that a NAK is sent after the second arrival, but not after the third, although both situations look the same. The reason is that the protocol does not want to crowd the network with unnecessary NAKs and unnecessary resent frames. The second NAK would still be NAK1 to inform the sender to resend frame 1 again; this has already been done. The first NAK sent is remembered (using the nakSent variable) and is not sent again until the frame slides. A NAK is sent once for each window position and defines the first slot in the window.</a:t>
            </a:r>
          </a:p>
        </p:txBody>
      </p:sp>
      <p:sp>
        <p:nvSpPr>
          <p:cNvPr id="1068042"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r>
              <a:rPr lang="en-US"/>
              <a:t>11.</a:t>
            </a:r>
            <a:fld id="{BE9BC967-73EA-477D-9F98-ADCB64808FEC}" type="slidenum">
              <a:rPr lang="en-US"/>
              <a:pPr/>
              <a:t>38</a:t>
            </a:fld>
            <a:endParaRPr lang="en-US"/>
          </a:p>
        </p:txBody>
      </p:sp>
      <p:sp>
        <p:nvSpPr>
          <p:cNvPr id="107008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baseline="0">
              <a:latin typeface="Tahoma" pitchFamily="34" charset="0"/>
            </a:endParaRPr>
          </a:p>
        </p:txBody>
      </p:sp>
      <p:sp>
        <p:nvSpPr>
          <p:cNvPr id="1070089" name="Rectangle 9"/>
          <p:cNvSpPr>
            <a:spLocks noChangeArrowheads="1"/>
          </p:cNvSpPr>
          <p:nvPr/>
        </p:nvSpPr>
        <p:spPr bwMode="auto">
          <a:xfrm>
            <a:off x="76200" y="1066800"/>
            <a:ext cx="8915400" cy="2654300"/>
          </a:xfrm>
          <a:prstGeom prst="rect">
            <a:avLst/>
          </a:prstGeom>
          <a:solidFill>
            <a:schemeClr val="bg1"/>
          </a:solidFill>
          <a:ln w="9525">
            <a:noFill/>
            <a:miter lim="800000"/>
            <a:headEnd/>
            <a:tailEnd/>
          </a:ln>
          <a:effectLst/>
        </p:spPr>
        <p:txBody>
          <a:bodyPr>
            <a:spAutoFit/>
          </a:bodyPr>
          <a:lstStyle/>
          <a:p>
            <a:pPr algn="just"/>
            <a:r>
              <a:rPr lang="en-US" sz="2800" i="1" baseline="0">
                <a:latin typeface="Times New Roman" pitchFamily="18" charset="0"/>
              </a:rPr>
              <a:t>The next point is about the ACKs. Notice that only two ACKs are sent here. The first one acknowledges only the first frame; the second one acknowledges three frames. In Selective Repeat, ACKs are sent when data are delivered to the network layer. If the data belonging to n frames are delivered in one shot, only one ACK is sent for all of them.</a:t>
            </a:r>
          </a:p>
        </p:txBody>
      </p:sp>
      <p:sp>
        <p:nvSpPr>
          <p:cNvPr id="1070090" name="Text Box 10"/>
          <p:cNvSpPr txBox="1">
            <a:spLocks noChangeArrowheads="1"/>
          </p:cNvSpPr>
          <p:nvPr/>
        </p:nvSpPr>
        <p:spPr bwMode="auto">
          <a:xfrm>
            <a:off x="1143000" y="0"/>
            <a:ext cx="4529138" cy="579438"/>
          </a:xfrm>
          <a:prstGeom prst="rect">
            <a:avLst/>
          </a:prstGeom>
          <a:noFill/>
          <a:ln w="9525">
            <a:noFill/>
            <a:miter lim="800000"/>
            <a:headEnd/>
            <a:tailEnd/>
          </a:ln>
          <a:effectLst/>
        </p:spPr>
        <p:txBody>
          <a:bodyPr wrap="none">
            <a:spAutoFit/>
          </a:bodyPr>
          <a:lstStyle/>
          <a:p>
            <a:r>
              <a:rPr lang="en-US" i="1" baseline="0">
                <a:solidFill>
                  <a:schemeClr val="hlink"/>
                </a:solidFill>
                <a:latin typeface="Times New Roman" pitchFamily="18" charset="0"/>
              </a:rPr>
              <a:t>Example 11.8 (continued)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0"/>
          </p:nvPr>
        </p:nvSpPr>
        <p:spPr/>
        <p:txBody>
          <a:bodyPr/>
          <a:lstStyle/>
          <a:p>
            <a:r>
              <a:rPr lang="en-US"/>
              <a:t>11.</a:t>
            </a:r>
            <a:fld id="{C6DEFB4D-CCE5-4393-BFB2-E4844CF06D99}" type="slidenum">
              <a:rPr lang="en-US"/>
              <a:pPr/>
              <a:t>39</a:t>
            </a:fld>
            <a:endParaRPr lang="en-US"/>
          </a:p>
        </p:txBody>
      </p:sp>
      <p:sp>
        <p:nvSpPr>
          <p:cNvPr id="888834"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888835"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888836" name="Text Box 4"/>
          <p:cNvSpPr txBox="1">
            <a:spLocks noChangeArrowheads="1"/>
          </p:cNvSpPr>
          <p:nvPr/>
        </p:nvSpPr>
        <p:spPr bwMode="auto">
          <a:xfrm>
            <a:off x="304800" y="381000"/>
            <a:ext cx="5308600" cy="457200"/>
          </a:xfrm>
          <a:prstGeom prst="rect">
            <a:avLst/>
          </a:prstGeom>
          <a:noFill/>
          <a:ln w="9525">
            <a:noFill/>
            <a:miter lim="800000"/>
            <a:headEnd/>
            <a:tailEnd/>
          </a:ln>
          <a:effectLst/>
        </p:spPr>
        <p:txBody>
          <a:bodyPr wrap="none">
            <a:spAutoFit/>
          </a:bodyPr>
          <a:lstStyle/>
          <a:p>
            <a:r>
              <a:rPr lang="en-US" sz="2400" baseline="0">
                <a:solidFill>
                  <a:schemeClr val="folHlink"/>
                </a:solidFill>
                <a:latin typeface="Times New Roman" pitchFamily="18" charset="0"/>
              </a:rPr>
              <a:t>Figure 11.23  </a:t>
            </a:r>
            <a:r>
              <a:rPr lang="en-US" sz="2000" i="1" baseline="0">
                <a:latin typeface="Times New Roman" pitchFamily="18" charset="0"/>
              </a:rPr>
              <a:t>Flow diagram for Example 11.8</a:t>
            </a:r>
          </a:p>
        </p:txBody>
      </p:sp>
      <p:sp>
        <p:nvSpPr>
          <p:cNvPr id="88883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888838" name="Picture 6"/>
          <p:cNvPicPr>
            <a:picLocks noChangeAspect="1" noChangeArrowheads="1"/>
          </p:cNvPicPr>
          <p:nvPr/>
        </p:nvPicPr>
        <p:blipFill>
          <a:blip r:embed="rId3"/>
          <a:srcRect/>
          <a:stretch>
            <a:fillRect/>
          </a:stretch>
        </p:blipFill>
        <p:spPr bwMode="auto">
          <a:xfrm>
            <a:off x="989013" y="1219200"/>
            <a:ext cx="6856412" cy="4783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Sequence Numbers</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US" dirty="0" smtClean="0"/>
              <a:t>Frames from a sender are numbered sequentially.</a:t>
            </a:r>
          </a:p>
          <a:p>
            <a:pPr eaLnBrk="1" fontAlgn="auto" hangingPunct="1">
              <a:spcAft>
                <a:spcPts val="0"/>
              </a:spcAft>
              <a:buFont typeface="Arial" pitchFamily="34" charset="0"/>
              <a:buChar char="•"/>
              <a:defRPr/>
            </a:pPr>
            <a:r>
              <a:rPr lang="en-US" dirty="0" smtClean="0"/>
              <a:t>We need to set a limit since we need to include the sequence number of each frame in the header.</a:t>
            </a:r>
          </a:p>
          <a:p>
            <a:pPr eaLnBrk="1" fontAlgn="auto" hangingPunct="1">
              <a:spcAft>
                <a:spcPts val="0"/>
              </a:spcAft>
              <a:buFont typeface="Arial" pitchFamily="34" charset="0"/>
              <a:buChar char="•"/>
              <a:defRPr/>
            </a:pPr>
            <a:r>
              <a:rPr lang="en-US" dirty="0" smtClean="0"/>
              <a:t>If the header of the frame allows m bits for sequence number, the sequence numbers range from 0 to 2 </a:t>
            </a:r>
            <a:r>
              <a:rPr lang="en-US" baseline="30000" dirty="0" smtClean="0"/>
              <a:t>m</a:t>
            </a:r>
            <a:r>
              <a:rPr lang="en-US" dirty="0" smtClean="0"/>
              <a:t> – 1. for m = 3, sequence numbers are: 1, 2, 3, 4, 5, 6, 7.</a:t>
            </a:r>
          </a:p>
          <a:p>
            <a:pPr eaLnBrk="1" fontAlgn="auto" hangingPunct="1">
              <a:spcAft>
                <a:spcPts val="0"/>
              </a:spcAft>
              <a:buFont typeface="Arial" pitchFamily="34" charset="0"/>
              <a:buChar char="•"/>
              <a:defRPr/>
            </a:pPr>
            <a:r>
              <a:rPr lang="en-US" dirty="0" smtClean="0"/>
              <a:t>We can repeat the sequence number.</a:t>
            </a:r>
          </a:p>
          <a:p>
            <a:pPr eaLnBrk="1" fontAlgn="auto" hangingPunct="1">
              <a:spcAft>
                <a:spcPts val="0"/>
              </a:spcAft>
              <a:buFont typeface="Arial" pitchFamily="34" charset="0"/>
              <a:buChar char="•"/>
              <a:defRPr/>
            </a:pPr>
            <a:r>
              <a:rPr lang="en-US" dirty="0" smtClean="0"/>
              <a:t>Sequence numbers are:</a:t>
            </a:r>
          </a:p>
          <a:p>
            <a:pPr eaLnBrk="1" fontAlgn="auto" hangingPunct="1">
              <a:spcAft>
                <a:spcPts val="0"/>
              </a:spcAft>
              <a:buFont typeface="Arial" pitchFamily="34" charset="0"/>
              <a:buNone/>
              <a:defRPr/>
            </a:pPr>
            <a:r>
              <a:rPr lang="en-US" dirty="0" smtClean="0"/>
              <a:t>	0, 1, 2, 3, 4, 5, 6, 7, 0, 1, 2, 3, 4, 5, 6, 7, 0, 1,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152400"/>
            <a:ext cx="5562600" cy="641350"/>
          </a:xfrm>
        </p:spPr>
        <p:txBody>
          <a:bodyPr/>
          <a:lstStyle/>
          <a:p>
            <a:pPr eaLnBrk="1" hangingPunct="1"/>
            <a:r>
              <a:rPr lang="en-US" sz="3600" smtClean="0"/>
              <a:t>Sender Sliding Window</a:t>
            </a:r>
          </a:p>
        </p:txBody>
      </p:sp>
      <p:pic>
        <p:nvPicPr>
          <p:cNvPr id="14339" name="Picture 11"/>
          <p:cNvPicPr>
            <a:picLocks noGrp="1" noChangeAspect="1" noChangeArrowheads="1"/>
          </p:cNvPicPr>
          <p:nvPr>
            <p:ph idx="1"/>
          </p:nvPr>
        </p:nvPicPr>
        <p:blipFill>
          <a:blip r:embed="rId2"/>
          <a:srcRect/>
          <a:stretch>
            <a:fillRect/>
          </a:stretch>
        </p:blipFill>
        <p:spPr>
          <a:xfrm>
            <a:off x="3886200" y="1828800"/>
            <a:ext cx="5111750" cy="2855913"/>
          </a:xfrm>
          <a:noFill/>
        </p:spPr>
      </p:pic>
      <p:sp>
        <p:nvSpPr>
          <p:cNvPr id="14340" name="Content Placeholder 2"/>
          <p:cNvSpPr txBox="1">
            <a:spLocks/>
          </p:cNvSpPr>
          <p:nvPr/>
        </p:nvSpPr>
        <p:spPr bwMode="auto">
          <a:xfrm>
            <a:off x="152400" y="838200"/>
            <a:ext cx="3657600" cy="58674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At the sending site, to hold the outstanding frames until they are acknowledged, we use the concept of a window.</a:t>
            </a:r>
          </a:p>
          <a:p>
            <a:pPr marL="342900" indent="-342900">
              <a:spcBef>
                <a:spcPct val="20000"/>
              </a:spcBef>
              <a:buFont typeface="Arial" charset="0"/>
              <a:buChar char="•"/>
            </a:pPr>
            <a:r>
              <a:rPr lang="en-US" sz="2400">
                <a:latin typeface="Calibri" pitchFamily="34" charset="0"/>
              </a:rPr>
              <a:t>The size of the window is at most 2</a:t>
            </a:r>
            <a:r>
              <a:rPr lang="en-US" sz="2400" baseline="30000">
                <a:latin typeface="Calibri" pitchFamily="34" charset="0"/>
              </a:rPr>
              <a:t>m</a:t>
            </a:r>
            <a:r>
              <a:rPr lang="en-US" sz="2400">
                <a:latin typeface="Calibri" pitchFamily="34" charset="0"/>
              </a:rPr>
              <a:t> -1 where m is the number of bits for the sequence number.</a:t>
            </a:r>
          </a:p>
          <a:p>
            <a:pPr marL="342900" indent="-342900">
              <a:spcBef>
                <a:spcPct val="20000"/>
              </a:spcBef>
              <a:buFont typeface="Arial" charset="0"/>
              <a:buChar char="•"/>
            </a:pPr>
            <a:r>
              <a:rPr lang="en-US" sz="2400">
                <a:latin typeface="Calibri" pitchFamily="34" charset="0"/>
              </a:rPr>
              <a:t>Size of the window can be variable, e.g. TCP.</a:t>
            </a:r>
          </a:p>
          <a:p>
            <a:pPr marL="342900" indent="-342900">
              <a:spcBef>
                <a:spcPct val="20000"/>
              </a:spcBef>
              <a:buFont typeface="Arial" charset="0"/>
              <a:buChar char="•"/>
            </a:pPr>
            <a:r>
              <a:rPr lang="en-US" sz="2400">
                <a:latin typeface="Calibri" pitchFamily="34" charset="0"/>
              </a:rPr>
              <a:t>The window slides to include new unsent frames when the correct ACKs are received</a:t>
            </a:r>
          </a:p>
          <a:p>
            <a:pPr marL="342900" indent="-342900">
              <a:spcBef>
                <a:spcPct val="20000"/>
              </a:spcBef>
              <a:buFont typeface="Arial" charset="0"/>
              <a:buChar char="•"/>
            </a:pPr>
            <a:endParaRPr lang="en-US" sz="2400">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3050"/>
            <a:ext cx="5562600" cy="641350"/>
          </a:xfrm>
        </p:spPr>
        <p:txBody>
          <a:bodyPr/>
          <a:lstStyle/>
          <a:p>
            <a:pPr eaLnBrk="1" hangingPunct="1"/>
            <a:r>
              <a:rPr lang="en-US" sz="3600" smtClean="0"/>
              <a:t>Receiver Sliding Window</a:t>
            </a:r>
          </a:p>
        </p:txBody>
      </p:sp>
      <p:sp>
        <p:nvSpPr>
          <p:cNvPr id="15363" name="Content Placeholder 2"/>
          <p:cNvSpPr txBox="1">
            <a:spLocks/>
          </p:cNvSpPr>
          <p:nvPr/>
        </p:nvSpPr>
        <p:spPr bwMode="auto">
          <a:xfrm>
            <a:off x="152400" y="914400"/>
            <a:ext cx="3505200" cy="57150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Size of the window at the receiving site is always 1 in this protocol.</a:t>
            </a:r>
          </a:p>
          <a:p>
            <a:pPr marL="342900" indent="-342900">
              <a:spcBef>
                <a:spcPct val="20000"/>
              </a:spcBef>
              <a:buFont typeface="Arial" charset="0"/>
              <a:buChar char="•"/>
            </a:pPr>
            <a:r>
              <a:rPr lang="en-US" sz="2400">
                <a:latin typeface="Calibri" pitchFamily="34" charset="0"/>
              </a:rPr>
              <a:t>Receiver is always looking for a specific frame to arrive in a specific order.</a:t>
            </a:r>
          </a:p>
          <a:p>
            <a:pPr marL="342900" indent="-342900">
              <a:spcBef>
                <a:spcPct val="20000"/>
              </a:spcBef>
              <a:buFont typeface="Arial" charset="0"/>
              <a:buChar char="•"/>
            </a:pPr>
            <a:r>
              <a:rPr lang="en-US" sz="2400">
                <a:latin typeface="Calibri" pitchFamily="34" charset="0"/>
              </a:rPr>
              <a:t>Any frame arriving out of order is discarded and needs to be resent.</a:t>
            </a:r>
          </a:p>
          <a:p>
            <a:pPr marL="342900" indent="-342900">
              <a:spcBef>
                <a:spcPct val="20000"/>
              </a:spcBef>
              <a:buFont typeface="Arial" charset="0"/>
              <a:buChar char="•"/>
            </a:pPr>
            <a:r>
              <a:rPr lang="en-US" sz="2400">
                <a:latin typeface="Calibri" pitchFamily="34" charset="0"/>
              </a:rPr>
              <a:t>Receiver window slides as shown in fig. Receiver is waiting for frame 0 in part a.</a:t>
            </a:r>
          </a:p>
          <a:p>
            <a:pPr marL="342900" indent="-342900">
              <a:spcBef>
                <a:spcPct val="20000"/>
              </a:spcBef>
              <a:buFont typeface="Arial" charset="0"/>
              <a:buChar char="•"/>
            </a:pPr>
            <a:endParaRPr lang="en-US" sz="2400">
              <a:latin typeface="Calibri" pitchFamily="34" charset="0"/>
            </a:endParaRPr>
          </a:p>
        </p:txBody>
      </p:sp>
      <p:pic>
        <p:nvPicPr>
          <p:cNvPr id="15364" name="Picture 10"/>
          <p:cNvPicPr>
            <a:picLocks noGrp="1" noChangeAspect="1" noChangeArrowheads="1"/>
          </p:cNvPicPr>
          <p:nvPr>
            <p:ph idx="1"/>
          </p:nvPr>
        </p:nvPicPr>
        <p:blipFill>
          <a:blip r:embed="rId2"/>
          <a:srcRect/>
          <a:stretch>
            <a:fillRect/>
          </a:stretch>
        </p:blipFill>
        <p:spPr>
          <a:xfrm>
            <a:off x="3733800" y="2514600"/>
            <a:ext cx="5111750" cy="2173288"/>
          </a:xfr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2400"/>
            <a:ext cx="5562600" cy="457200"/>
          </a:xfrm>
        </p:spPr>
        <p:txBody>
          <a:bodyPr>
            <a:normAutofit fontScale="90000"/>
          </a:bodyPr>
          <a:lstStyle/>
          <a:p>
            <a:pPr eaLnBrk="1" hangingPunct="1"/>
            <a:r>
              <a:rPr lang="en-US" sz="3600" smtClean="0"/>
              <a:t>Control Variables</a:t>
            </a:r>
          </a:p>
        </p:txBody>
      </p:sp>
      <p:sp>
        <p:nvSpPr>
          <p:cNvPr id="16387" name="Content Placeholder 2"/>
          <p:cNvSpPr txBox="1">
            <a:spLocks/>
          </p:cNvSpPr>
          <p:nvPr/>
        </p:nvSpPr>
        <p:spPr bwMode="auto">
          <a:xfrm>
            <a:off x="152400" y="685800"/>
            <a:ext cx="8686800" cy="28956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Sender has 3 variables: S, S</a:t>
            </a:r>
            <a:r>
              <a:rPr lang="en-US" sz="2400" baseline="-25000">
                <a:latin typeface="Calibri" pitchFamily="34" charset="0"/>
              </a:rPr>
              <a:t>F</a:t>
            </a:r>
            <a:r>
              <a:rPr lang="en-US" sz="2400">
                <a:latin typeface="Calibri" pitchFamily="34" charset="0"/>
              </a:rPr>
              <a:t>, and S</a:t>
            </a:r>
            <a:r>
              <a:rPr lang="en-US" sz="2400" baseline="-25000">
                <a:latin typeface="Calibri" pitchFamily="34" charset="0"/>
              </a:rPr>
              <a:t>L</a:t>
            </a:r>
            <a:endParaRPr lang="en-US" sz="2400">
              <a:latin typeface="Calibri" pitchFamily="34" charset="0"/>
            </a:endParaRPr>
          </a:p>
          <a:p>
            <a:pPr marL="342900" indent="-342900">
              <a:spcBef>
                <a:spcPct val="20000"/>
              </a:spcBef>
              <a:buFont typeface="Arial" charset="0"/>
              <a:buChar char="•"/>
            </a:pPr>
            <a:r>
              <a:rPr lang="en-US" sz="2400">
                <a:latin typeface="Calibri" pitchFamily="34" charset="0"/>
              </a:rPr>
              <a:t>S holds the sequence number of recently sent frame</a:t>
            </a:r>
          </a:p>
          <a:p>
            <a:pPr marL="342900" indent="-342900">
              <a:spcBef>
                <a:spcPct val="20000"/>
              </a:spcBef>
              <a:buFont typeface="Arial" charset="0"/>
              <a:buChar char="•"/>
            </a:pPr>
            <a:r>
              <a:rPr lang="en-US" sz="2400">
                <a:latin typeface="Calibri" pitchFamily="34" charset="0"/>
              </a:rPr>
              <a:t>S</a:t>
            </a:r>
            <a:r>
              <a:rPr lang="en-US" sz="2400" baseline="-25000">
                <a:latin typeface="Calibri" pitchFamily="34" charset="0"/>
              </a:rPr>
              <a:t>F</a:t>
            </a:r>
            <a:r>
              <a:rPr lang="en-US" sz="2400">
                <a:latin typeface="Calibri" pitchFamily="34" charset="0"/>
              </a:rPr>
              <a:t> holds the sequence number of the first frame</a:t>
            </a:r>
          </a:p>
          <a:p>
            <a:pPr marL="342900" indent="-342900">
              <a:spcBef>
                <a:spcPct val="20000"/>
              </a:spcBef>
              <a:buFont typeface="Arial" charset="0"/>
              <a:buChar char="•"/>
            </a:pPr>
            <a:r>
              <a:rPr lang="en-US" sz="2400">
                <a:latin typeface="Calibri" pitchFamily="34" charset="0"/>
              </a:rPr>
              <a:t>S</a:t>
            </a:r>
            <a:r>
              <a:rPr lang="en-US" sz="2400" baseline="-25000">
                <a:latin typeface="Calibri" pitchFamily="34" charset="0"/>
              </a:rPr>
              <a:t>L</a:t>
            </a:r>
            <a:r>
              <a:rPr lang="en-US" sz="2400">
                <a:latin typeface="Calibri" pitchFamily="34" charset="0"/>
              </a:rPr>
              <a:t> holds the sequence number of the last frame</a:t>
            </a:r>
          </a:p>
          <a:p>
            <a:pPr marL="342900" indent="-342900">
              <a:spcBef>
                <a:spcPct val="20000"/>
              </a:spcBef>
              <a:buFont typeface="Arial" charset="0"/>
              <a:buChar char="•"/>
            </a:pPr>
            <a:r>
              <a:rPr lang="en-US" sz="2400">
                <a:latin typeface="Calibri" pitchFamily="34" charset="0"/>
              </a:rPr>
              <a:t>Receiver only has the one variable, R, that holds the sequence number of the frame it expects to receive. If the seq. no. is the same as the value of R, the frame is accepted, otherwise rejected.</a:t>
            </a:r>
          </a:p>
        </p:txBody>
      </p:sp>
      <p:pic>
        <p:nvPicPr>
          <p:cNvPr id="16388" name="Picture 10"/>
          <p:cNvPicPr>
            <a:picLocks noGrp="1" noChangeAspect="1" noChangeArrowheads="1"/>
          </p:cNvPicPr>
          <p:nvPr>
            <p:ph idx="1"/>
          </p:nvPr>
        </p:nvPicPr>
        <p:blipFill>
          <a:blip r:embed="rId2"/>
          <a:srcRect/>
          <a:stretch>
            <a:fillRect/>
          </a:stretch>
        </p:blipFill>
        <p:spPr>
          <a:xfrm>
            <a:off x="228600" y="3962400"/>
            <a:ext cx="8534400" cy="278765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28600"/>
            <a:ext cx="8229600" cy="715963"/>
          </a:xfrm>
        </p:spPr>
        <p:txBody>
          <a:bodyPr>
            <a:normAutofit fontScale="90000"/>
          </a:bodyPr>
          <a:lstStyle/>
          <a:p>
            <a:r>
              <a:rPr lang="en-US" smtClean="0"/>
              <a:t>Acknowledgement</a:t>
            </a:r>
          </a:p>
        </p:txBody>
      </p:sp>
      <p:sp>
        <p:nvSpPr>
          <p:cNvPr id="17411" name="Content Placeholder 2"/>
          <p:cNvSpPr>
            <a:spLocks noGrp="1"/>
          </p:cNvSpPr>
          <p:nvPr>
            <p:ph idx="1"/>
          </p:nvPr>
        </p:nvSpPr>
        <p:spPr>
          <a:xfrm>
            <a:off x="228600" y="1066800"/>
            <a:ext cx="8763000" cy="5562600"/>
          </a:xfrm>
        </p:spPr>
        <p:txBody>
          <a:bodyPr/>
          <a:lstStyle/>
          <a:p>
            <a:r>
              <a:rPr lang="en-US" sz="2000" dirty="0" smtClean="0"/>
              <a:t>Receiver sends positive ACK if a frame arrived safe and in order. </a:t>
            </a:r>
          </a:p>
          <a:p>
            <a:r>
              <a:rPr lang="en-US" sz="2000" dirty="0" smtClean="0"/>
              <a:t>If the frames are damaged/out of order, receiver is silent and discard all subsequent frames until it receives the one it is expecting.</a:t>
            </a:r>
          </a:p>
          <a:p>
            <a:r>
              <a:rPr lang="en-US" sz="2000" dirty="0" smtClean="0"/>
              <a:t>The silence of the receiver causes the timer of the unacknowledged frame to expire.</a:t>
            </a:r>
          </a:p>
          <a:p>
            <a:r>
              <a:rPr lang="en-US" sz="2000" dirty="0" smtClean="0"/>
              <a:t>Then the sender resends all frames, beginning with the one with the expired timer.</a:t>
            </a:r>
          </a:p>
          <a:p>
            <a:r>
              <a:rPr lang="en-US" sz="2000" dirty="0" smtClean="0"/>
              <a:t>For example, suppose the sender has sent frame 6, but the timer for frame 3 expires (i.e. frame 3 has not been acknowledged), then the sender goes back and sends frames 3, 4, 5, 6 again. Thus it is called Go-Back-N-ARQ</a:t>
            </a:r>
          </a:p>
          <a:p>
            <a:r>
              <a:rPr lang="en-US" sz="2000" dirty="0" smtClean="0"/>
              <a:t>The receiver does not have to acknowledge each frame received, it can send one cumulative ACK for several frames.</a:t>
            </a:r>
          </a:p>
          <a:p>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152400"/>
            <a:ext cx="7467600" cy="533400"/>
          </a:xfrm>
        </p:spPr>
        <p:txBody>
          <a:bodyPr>
            <a:normAutofit fontScale="90000"/>
          </a:bodyPr>
          <a:lstStyle/>
          <a:p>
            <a:pPr eaLnBrk="1" hangingPunct="1"/>
            <a:r>
              <a:rPr lang="en-US" sz="3200" dirty="0" smtClean="0"/>
              <a:t>Go-Back-N ARQ, normal operation</a:t>
            </a:r>
          </a:p>
        </p:txBody>
      </p:sp>
      <p:pic>
        <p:nvPicPr>
          <p:cNvPr id="18435" name="Picture 10"/>
          <p:cNvPicPr>
            <a:picLocks noChangeAspect="1" noChangeArrowheads="1"/>
          </p:cNvPicPr>
          <p:nvPr/>
        </p:nvPicPr>
        <p:blipFill>
          <a:blip r:embed="rId2"/>
          <a:srcRect/>
          <a:stretch>
            <a:fillRect/>
          </a:stretch>
        </p:blipFill>
        <p:spPr bwMode="auto">
          <a:xfrm>
            <a:off x="1066800" y="2133600"/>
            <a:ext cx="6629400" cy="4514850"/>
          </a:xfrm>
          <a:prstGeom prst="rect">
            <a:avLst/>
          </a:prstGeom>
          <a:noFill/>
          <a:ln w="9525">
            <a:noFill/>
            <a:miter lim="800000"/>
            <a:headEnd/>
            <a:tailEnd/>
          </a:ln>
        </p:spPr>
      </p:pic>
      <p:sp>
        <p:nvSpPr>
          <p:cNvPr id="18436" name="Content Placeholder 2"/>
          <p:cNvSpPr txBox="1">
            <a:spLocks/>
          </p:cNvSpPr>
          <p:nvPr/>
        </p:nvSpPr>
        <p:spPr bwMode="auto">
          <a:xfrm>
            <a:off x="457200" y="762000"/>
            <a:ext cx="7696200" cy="838200"/>
          </a:xfrm>
          <a:prstGeom prst="rect">
            <a:avLst/>
          </a:prstGeom>
          <a:noFill/>
          <a:ln w="9525">
            <a:solidFill>
              <a:schemeClr val="tx1"/>
            </a:solidFill>
            <a:miter lim="800000"/>
            <a:headEnd/>
            <a:tailEnd/>
          </a:ln>
        </p:spPr>
        <p:txBody>
          <a:bodyPr/>
          <a:lstStyle/>
          <a:p>
            <a:pPr marL="342900" indent="-342900">
              <a:spcBef>
                <a:spcPct val="20000"/>
              </a:spcBef>
              <a:buFont typeface="Arial" charset="0"/>
              <a:buChar char="•"/>
            </a:pPr>
            <a:r>
              <a:rPr lang="en-US" sz="2400">
                <a:latin typeface="Calibri" pitchFamily="34" charset="0"/>
              </a:rPr>
              <a:t>The sender keeps track of the outstanding frames and updates the variables and windows as the ACKs arrive.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590</TotalTime>
  <Words>2202</Words>
  <Application>Microsoft Office PowerPoint</Application>
  <PresentationFormat>On-screen Show (4:3)</PresentationFormat>
  <Paragraphs>163</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新細明體</vt:lpstr>
      <vt:lpstr>Tahoma</vt:lpstr>
      <vt:lpstr>Times New Roman</vt:lpstr>
      <vt:lpstr>Office Theme</vt:lpstr>
      <vt:lpstr>COMPUTER NETWORKS (BCSC 0008)</vt:lpstr>
      <vt:lpstr>Disadvantage of Stop-and-Wait</vt:lpstr>
      <vt:lpstr>Go-Back-N ARQ</vt:lpstr>
      <vt:lpstr>Sequence Numbers</vt:lpstr>
      <vt:lpstr>Sender Sliding Window</vt:lpstr>
      <vt:lpstr>Receiver Sliding Window</vt:lpstr>
      <vt:lpstr>Control Variables</vt:lpstr>
      <vt:lpstr>Acknowledgement</vt:lpstr>
      <vt:lpstr>Go-Back-N ARQ, normal operation</vt:lpstr>
      <vt:lpstr>Go-Back-N ARQ, lost frame</vt:lpstr>
      <vt:lpstr>Go-Back-N ARQ, damaged/lost/delayed ACK</vt:lpstr>
      <vt:lpstr>Go-Back-N ARQ, sender window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Selective Repeat ARQ, sender and receiver windows</vt:lpstr>
      <vt:lpstr>Selective Repeat ARQ, lost frame</vt:lpstr>
      <vt:lpstr>Selective Repeat ARQ, sender window size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(BCSC 0008)</dc:title>
  <dc:creator>Windows User</dc:creator>
  <cp:lastModifiedBy>RG</cp:lastModifiedBy>
  <cp:revision>84</cp:revision>
  <dcterms:created xsi:type="dcterms:W3CDTF">2020-06-29T04:13:42Z</dcterms:created>
  <dcterms:modified xsi:type="dcterms:W3CDTF">2021-11-15T03:14:38Z</dcterms:modified>
</cp:coreProperties>
</file>