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5" r:id="rId3"/>
    <p:sldId id="360" r:id="rId4"/>
    <p:sldId id="371" r:id="rId5"/>
    <p:sldId id="372" r:id="rId6"/>
    <p:sldId id="373" r:id="rId7"/>
    <p:sldId id="374" r:id="rId8"/>
    <p:sldId id="375" r:id="rId9"/>
    <p:sldId id="379" r:id="rId10"/>
    <p:sldId id="385" r:id="rId11"/>
    <p:sldId id="386" r:id="rId12"/>
    <p:sldId id="363" r:id="rId13"/>
    <p:sldId id="369" r:id="rId14"/>
    <p:sldId id="380" r:id="rId15"/>
    <p:sldId id="384" r:id="rId16"/>
    <p:sldId id="364" r:id="rId17"/>
    <p:sldId id="370" r:id="rId18"/>
    <p:sldId id="381" r:id="rId19"/>
    <p:sldId id="382" r:id="rId20"/>
    <p:sldId id="38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596BA-3F51-4F94-B820-35E7804455FC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3709A-59F8-4A23-BCCF-278830F81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36D6D0-1EFF-43D5-A3CD-8E3812AC72A6}" type="slidenum">
              <a:rPr lang="en-US"/>
              <a:pPr/>
              <a:t>7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36D6D0-1EFF-43D5-A3CD-8E3812AC72A6}" type="slidenum">
              <a:rPr lang="en-US"/>
              <a:pPr/>
              <a:t>8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36D6D0-1EFF-43D5-A3CD-8E3812AC72A6}" type="slidenum">
              <a:rPr lang="en-US"/>
              <a:pPr/>
              <a:t>9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1687C2-6E4D-488D-B1E9-6F049341E889}" type="slidenum">
              <a:rPr lang="en-US"/>
              <a:pPr/>
              <a:t>11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01E2-8D39-4AFB-8F6F-F93A2B014B15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712E-CF77-4A4D-A906-4C104513DB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01E2-8D39-4AFB-8F6F-F93A2B014B15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712E-CF77-4A4D-A906-4C104513DB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01E2-8D39-4AFB-8F6F-F93A2B014B15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712E-CF77-4A4D-A906-4C104513DB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-76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11.</a:t>
            </a:r>
            <a:fld id="{9D9593EE-C3AD-4E96-BD94-90F8F3C4FB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01E2-8D39-4AFB-8F6F-F93A2B014B15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712E-CF77-4A4D-A906-4C104513DB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01E2-8D39-4AFB-8F6F-F93A2B014B15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712E-CF77-4A4D-A906-4C104513DB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01E2-8D39-4AFB-8F6F-F93A2B014B15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712E-CF77-4A4D-A906-4C104513DB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01E2-8D39-4AFB-8F6F-F93A2B014B15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712E-CF77-4A4D-A906-4C104513DB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01E2-8D39-4AFB-8F6F-F93A2B014B15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712E-CF77-4A4D-A906-4C104513DB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01E2-8D39-4AFB-8F6F-F93A2B014B15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712E-CF77-4A4D-A906-4C104513DB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01E2-8D39-4AFB-8F6F-F93A2B014B15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712E-CF77-4A4D-A906-4C104513DB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01E2-8D39-4AFB-8F6F-F93A2B014B15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712E-CF77-4A4D-A906-4C104513DB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C01E2-8D39-4AFB-8F6F-F93A2B014B15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7712E-CF77-4A4D-A906-4C104513DB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00400"/>
            <a:ext cx="7772400" cy="1676400"/>
          </a:xfrm>
        </p:spPr>
        <p:txBody>
          <a:bodyPr>
            <a:normAutofit/>
          </a:bodyPr>
          <a:lstStyle/>
          <a:p>
            <a:pPr algn="ctr"/>
            <a:r>
              <a:rPr lang="en-US" b="1" u="none" dirty="0" smtClean="0"/>
              <a:t>COMPUTER NETWORKS</a:t>
            </a:r>
            <a:br>
              <a:rPr lang="en-US" b="1" u="none" dirty="0" smtClean="0"/>
            </a:br>
            <a:r>
              <a:rPr lang="en-US" b="1" u="none" dirty="0" smtClean="0"/>
              <a:t>(</a:t>
            </a:r>
            <a:r>
              <a:rPr lang="en-US" b="1" dirty="0" smtClean="0"/>
              <a:t>BCSC 0008)</a:t>
            </a:r>
            <a:endParaRPr lang="en-US" b="1" u="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1-</a:t>
            </a:r>
            <a:fld id="{99D27633-06CE-45E1-87B8-65ED130BB8BF}" type="slidenum">
              <a:rPr lang="en-US" altLang="zh-TW" smtClean="0"/>
              <a:pPr/>
              <a:t>1</a:t>
            </a:fld>
            <a:endParaRPr lang="en-US" altLang="zh-TW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990600"/>
            <a:ext cx="2065942" cy="2152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5"/>
          <p:cNvSpPr txBox="1">
            <a:spLocks/>
          </p:cNvSpPr>
          <p:nvPr/>
        </p:nvSpPr>
        <p:spPr>
          <a:xfrm>
            <a:off x="1219200" y="4816475"/>
            <a:ext cx="678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Copyright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content, </a:t>
            </a:r>
            <a:r>
              <a:rPr lang="en-US" sz="1200" b="1" dirty="0" smtClean="0">
                <a:latin typeface="Times New Roman"/>
                <a:ea typeface="Calibri"/>
                <a:cs typeface="Times New Roman"/>
              </a:rPr>
              <a:t>use only with the written permission of presenter mentioned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" name="Footer Placeholder 5"/>
          <p:cNvSpPr txBox="1">
            <a:spLocks/>
          </p:cNvSpPr>
          <p:nvPr/>
        </p:nvSpPr>
        <p:spPr>
          <a:xfrm>
            <a:off x="2362200" y="5257800"/>
            <a:ext cx="4648200" cy="10668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DATA LINK LAYER</a:t>
            </a:r>
            <a:br>
              <a:rPr lang="en-US" altLang="zh-TW" b="1" dirty="0" smtClean="0">
                <a:solidFill>
                  <a:srgbClr val="FF0000"/>
                </a:solidFill>
                <a:latin typeface="Times New Roman"/>
                <a:cs typeface="Times New Roman"/>
              </a:rPr>
            </a:br>
            <a:r>
              <a:rPr lang="en-US" altLang="zh-TW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FRAMING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B1C1DB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56447" y="5715000"/>
            <a:ext cx="550545" cy="548640"/>
          </a:xfrm>
          <a:custGeom>
            <a:avLst/>
            <a:gdLst/>
            <a:ahLst/>
            <a:cxnLst/>
            <a:rect l="l" t="t" r="r" b="b"/>
            <a:pathLst>
              <a:path w="550545" h="548639">
                <a:moveTo>
                  <a:pt x="275081" y="0"/>
                </a:moveTo>
                <a:lnTo>
                  <a:pt x="225643" y="4419"/>
                </a:lnTo>
                <a:lnTo>
                  <a:pt x="179109" y="17162"/>
                </a:lnTo>
                <a:lnTo>
                  <a:pt x="136256" y="37453"/>
                </a:lnTo>
                <a:lnTo>
                  <a:pt x="97863" y="64518"/>
                </a:lnTo>
                <a:lnTo>
                  <a:pt x="64706" y="97580"/>
                </a:lnTo>
                <a:lnTo>
                  <a:pt x="37563" y="135867"/>
                </a:lnTo>
                <a:lnTo>
                  <a:pt x="17213" y="178602"/>
                </a:lnTo>
                <a:lnTo>
                  <a:pt x="4432" y="225011"/>
                </a:lnTo>
                <a:lnTo>
                  <a:pt x="0" y="274319"/>
                </a:lnTo>
                <a:lnTo>
                  <a:pt x="4432" y="323628"/>
                </a:lnTo>
                <a:lnTo>
                  <a:pt x="17213" y="370037"/>
                </a:lnTo>
                <a:lnTo>
                  <a:pt x="37563" y="412772"/>
                </a:lnTo>
                <a:lnTo>
                  <a:pt x="64706" y="451059"/>
                </a:lnTo>
                <a:lnTo>
                  <a:pt x="97863" y="484121"/>
                </a:lnTo>
                <a:lnTo>
                  <a:pt x="136256" y="511186"/>
                </a:lnTo>
                <a:lnTo>
                  <a:pt x="179109" y="531477"/>
                </a:lnTo>
                <a:lnTo>
                  <a:pt x="225643" y="544220"/>
                </a:lnTo>
                <a:lnTo>
                  <a:pt x="275081" y="548640"/>
                </a:lnTo>
                <a:lnTo>
                  <a:pt x="324520" y="544220"/>
                </a:lnTo>
                <a:lnTo>
                  <a:pt x="371054" y="531477"/>
                </a:lnTo>
                <a:lnTo>
                  <a:pt x="413907" y="511186"/>
                </a:lnTo>
                <a:lnTo>
                  <a:pt x="452300" y="484121"/>
                </a:lnTo>
                <a:lnTo>
                  <a:pt x="485457" y="451059"/>
                </a:lnTo>
                <a:lnTo>
                  <a:pt x="512600" y="412772"/>
                </a:lnTo>
                <a:lnTo>
                  <a:pt x="532950" y="370037"/>
                </a:lnTo>
                <a:lnTo>
                  <a:pt x="545731" y="323628"/>
                </a:lnTo>
                <a:lnTo>
                  <a:pt x="550163" y="274319"/>
                </a:lnTo>
                <a:lnTo>
                  <a:pt x="545731" y="225011"/>
                </a:lnTo>
                <a:lnTo>
                  <a:pt x="532950" y="178602"/>
                </a:lnTo>
                <a:lnTo>
                  <a:pt x="512600" y="135867"/>
                </a:lnTo>
                <a:lnTo>
                  <a:pt x="485457" y="97580"/>
                </a:lnTo>
                <a:lnTo>
                  <a:pt x="452300" y="64518"/>
                </a:lnTo>
                <a:lnTo>
                  <a:pt x="413907" y="37453"/>
                </a:lnTo>
                <a:lnTo>
                  <a:pt x="371054" y="17162"/>
                </a:lnTo>
                <a:lnTo>
                  <a:pt x="324520" y="4419"/>
                </a:lnTo>
                <a:lnTo>
                  <a:pt x="275081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6080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u="sng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RAMING </a:t>
            </a:r>
            <a:r>
              <a:rPr sz="3000" b="1" u="sng" dirty="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sz="2400" b="1" u="sng" spc="-5">
                <a:solidFill>
                  <a:srgbClr val="FF0000"/>
                </a:solidFill>
                <a:latin typeface="Arial"/>
                <a:cs typeface="Arial"/>
              </a:rPr>
              <a:t>CHARACTER</a:t>
            </a:r>
            <a:r>
              <a:rPr sz="2400" b="1" u="sng" spc="3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5" smtClean="0">
                <a:solidFill>
                  <a:srgbClr val="FF0000"/>
                </a:solidFill>
                <a:latin typeface="Arial"/>
                <a:cs typeface="Arial"/>
              </a:rPr>
              <a:t>COUNT</a:t>
            </a:r>
            <a:r>
              <a:rPr lang="en-US" sz="2400" b="1" u="sng" spc="-5" dirty="0" smtClean="0">
                <a:solidFill>
                  <a:srgbClr val="FF0000"/>
                </a:solidFill>
                <a:latin typeface="Arial"/>
                <a:cs typeface="Arial"/>
              </a:rPr>
              <a:t> ( Character Oriented)</a:t>
            </a:r>
            <a:endParaRPr sz="2400" b="1" u="sng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787654"/>
            <a:ext cx="814832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2415" algn="just">
              <a:lnSpc>
                <a:spcPct val="100000"/>
              </a:lnSpc>
              <a:spcBef>
                <a:spcPts val="95"/>
              </a:spcBef>
              <a:buClr>
                <a:srgbClr val="4F81BC"/>
              </a:buClr>
              <a:buSzPct val="68181"/>
              <a:buFont typeface="Wingdings"/>
              <a:buChar char=""/>
              <a:tabLst>
                <a:tab pos="285750" algn="l"/>
              </a:tabLst>
            </a:pPr>
            <a:r>
              <a:rPr sz="2200" spc="-5">
                <a:latin typeface="Arial"/>
                <a:cs typeface="Arial"/>
              </a:rPr>
              <a:t>The </a:t>
            </a:r>
            <a:r>
              <a:rPr sz="2200" smtClean="0">
                <a:latin typeface="Arial"/>
                <a:cs typeface="Arial"/>
              </a:rPr>
              <a:t>framing method</a:t>
            </a:r>
            <a:r>
              <a:rPr lang="en-US" sz="2200" dirty="0" smtClean="0">
                <a:latin typeface="Arial"/>
                <a:cs typeface="Arial"/>
              </a:rPr>
              <a:t> that</a:t>
            </a:r>
            <a:r>
              <a:rPr sz="2200" smtClean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uses a field in the header to </a:t>
            </a:r>
            <a:r>
              <a:rPr sz="2200" dirty="0">
                <a:latin typeface="Arial"/>
                <a:cs typeface="Arial"/>
              </a:rPr>
              <a:t>specify  </a:t>
            </a:r>
            <a:r>
              <a:rPr sz="2200" spc="-5" dirty="0">
                <a:latin typeface="Arial"/>
                <a:cs typeface="Arial"/>
              </a:rPr>
              <a:t>the </a:t>
            </a:r>
            <a:r>
              <a:rPr sz="2200" dirty="0">
                <a:latin typeface="Arial"/>
                <a:cs typeface="Arial"/>
              </a:rPr>
              <a:t>number </a:t>
            </a:r>
            <a:r>
              <a:rPr sz="2200" spc="-5" dirty="0">
                <a:latin typeface="Arial"/>
                <a:cs typeface="Arial"/>
              </a:rPr>
              <a:t>of characters in the </a:t>
            </a:r>
            <a:r>
              <a:rPr sz="2200" dirty="0">
                <a:latin typeface="Arial"/>
                <a:cs typeface="Arial"/>
              </a:rPr>
              <a:t>frame. </a:t>
            </a:r>
            <a:r>
              <a:rPr sz="2200" spc="-5" dirty="0">
                <a:latin typeface="Arial"/>
                <a:cs typeface="Arial"/>
              </a:rPr>
              <a:t>When the data link layer  at the destination sees </a:t>
            </a:r>
            <a:r>
              <a:rPr sz="2200" spc="-1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character count, it knows how many  characters follow and hence where the end of the frame</a:t>
            </a:r>
            <a:r>
              <a:rPr sz="2200" spc="1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27897" y="587024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7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1000" y="2695955"/>
            <a:ext cx="8077200" cy="3095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47898" y="5971743"/>
            <a:ext cx="965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algorithm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54322" y="5971743"/>
            <a:ext cx="737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2900" algn="l"/>
              </a:tabLst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	t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hat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32401" y="5971743"/>
            <a:ext cx="1066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530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the	co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39409" y="5971743"/>
            <a:ext cx="2440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7370" algn="l"/>
                <a:tab pos="966469" algn="l"/>
                <a:tab pos="1894839" algn="l"/>
                <a:tab pos="2300605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spc="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	b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1140" y="5971743"/>
            <a:ext cx="23768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3405" algn="l"/>
                <a:tab pos="1435735" algn="l"/>
                <a:tab pos="2007235" algn="l"/>
              </a:tabLst>
            </a:pPr>
            <a:r>
              <a:rPr sz="1800" spc="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he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	t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roub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	this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transmission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error.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if a header is garbled?</a:t>
            </a:r>
          </a:p>
          <a:p>
            <a:pPr lvl="1"/>
            <a:r>
              <a:rPr lang="en-US" sz="2000" dirty="0" smtClean="0"/>
              <a:t>D can not tell where the following frames are.</a:t>
            </a:r>
          </a:p>
          <a:p>
            <a:pPr lvl="1"/>
            <a:r>
              <a:rPr lang="en-US" sz="2000" dirty="0" smtClean="0"/>
              <a:t>Retransmission does not work either.</a:t>
            </a:r>
          </a:p>
          <a:p>
            <a:r>
              <a:rPr lang="en-US" sz="2400" dirty="0" smtClean="0"/>
              <a:t>No one uses this method for the network communication that is supposed to be unreliable.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BA5C5516-9838-45C7-90C5-9CA42D2EBD5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9" name="object 7"/>
          <p:cNvSpPr txBox="1">
            <a:spLocks/>
          </p:cNvSpPr>
          <p:nvPr/>
        </p:nvSpPr>
        <p:spPr>
          <a:xfrm>
            <a:off x="533400" y="381000"/>
            <a:ext cx="6477000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F</a:t>
            </a: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RAMING </a:t>
            </a: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– </a:t>
            </a:r>
            <a:r>
              <a:rPr kumimoji="0" lang="en-US" sz="2400" b="1" i="0" u="sng" strike="noStrike" kern="1200" cap="none" spc="-5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CHARACTER</a:t>
            </a:r>
            <a:r>
              <a:rPr kumimoji="0" lang="en-US" sz="2400" b="1" i="0" u="sng" strike="noStrike" kern="1200" cap="none" spc="31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n-US" sz="2400" b="1" i="0" u="sng" strike="noStrike" kern="1200" cap="none" spc="-5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COUNT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Character-Oriented</a:t>
            </a:r>
            <a:r>
              <a:rPr lang="en-US" b="1" u="sng" baseline="0" dirty="0" smtClean="0">
                <a:solidFill>
                  <a:srgbClr val="FF0000"/>
                </a:solidFill>
              </a:rPr>
              <a:t> Protocols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To use special characters to indicate the beginning and the end of a frame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Good for exchanging text messages, but what if other type of information (graph, audio, video) that can carry any character pattern even same as the special character.  </a:t>
            </a:r>
          </a:p>
          <a:p>
            <a:pPr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11.</a:t>
            </a:r>
            <a:fld id="{4E9079DA-E90E-49A3-BC7B-2B129356A30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133600"/>
            <a:ext cx="7010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Character-Oriented</a:t>
            </a:r>
            <a:r>
              <a:rPr lang="en-US" b="1" u="sng" baseline="0" dirty="0" smtClean="0">
                <a:solidFill>
                  <a:srgbClr val="FF0000"/>
                </a:solidFill>
              </a:rPr>
              <a:t> Protocols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Byte-stuffing</a:t>
            </a:r>
            <a:r>
              <a:rPr lang="en-US" sz="2400" dirty="0" smtClean="0"/>
              <a:t> : Byte stuffing is the process of adding 1 extra byte whenever there is a flag or escape character in the text.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11.</a:t>
            </a:r>
            <a:fld id="{4E9079DA-E90E-49A3-BC7B-2B129356A30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09800"/>
            <a:ext cx="7315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Character-Oriented</a:t>
            </a:r>
            <a:r>
              <a:rPr lang="en-US" b="1" u="sng" baseline="0" dirty="0" smtClean="0">
                <a:solidFill>
                  <a:srgbClr val="FF0000"/>
                </a:solidFill>
              </a:rPr>
              <a:t> Protocols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11.</a:t>
            </a:r>
            <a:fld id="{4E9079DA-E90E-49A3-BC7B-2B129356A30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09600" y="1371600"/>
            <a:ext cx="8077200" cy="830997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baseline="0" dirty="0"/>
              <a:t>Byte stuffing is the process of adding 1 extra byte whenever there is a flag or escape character in the text.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514600"/>
            <a:ext cx="73152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u="sng" dirty="0" smtClean="0">
                <a:solidFill>
                  <a:srgbClr val="FF0000"/>
                </a:solidFill>
              </a:rPr>
              <a:t>Question 1: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Considering “f” as flag delimiter and “e” as DLE (escape) character, Apply the byte stuffing on the single frame data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	five apples and four pears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   </a:t>
            </a:r>
            <a:r>
              <a:rPr lang="en-US" dirty="0" err="1" smtClean="0">
                <a:solidFill>
                  <a:srgbClr val="002060"/>
                </a:solidFill>
              </a:rPr>
              <a:t>fefivee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applees</a:t>
            </a:r>
            <a:r>
              <a:rPr lang="en-US" dirty="0" smtClean="0">
                <a:solidFill>
                  <a:srgbClr val="002060"/>
                </a:solidFill>
              </a:rPr>
              <a:t> and </a:t>
            </a:r>
            <a:r>
              <a:rPr lang="en-US" dirty="0" err="1" smtClean="0">
                <a:solidFill>
                  <a:srgbClr val="002060"/>
                </a:solidFill>
              </a:rPr>
              <a:t>efour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peearsf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Bit-Oriented Protocols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Consider a frame as a sequence of bits.</a:t>
            </a:r>
          </a:p>
          <a:p>
            <a:r>
              <a:rPr lang="en-US" sz="2400" dirty="0" smtClean="0"/>
              <a:t>Add special bit-pattern (e.g. 01111110) at the beginning and the end of a frame.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11.</a:t>
            </a:r>
            <a:fld id="{4E9079DA-E90E-49A3-BC7B-2B129356A30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429000"/>
            <a:ext cx="7315200" cy="158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Bit-Oriented Protocols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The data may contain THE special bit-pattern from the upper layer. </a:t>
            </a:r>
          </a:p>
          <a:p>
            <a:pPr algn="just"/>
            <a:r>
              <a:rPr lang="en-US" sz="2400" b="1" u="sng" dirty="0" smtClean="0"/>
              <a:t>Bit stuffing</a:t>
            </a:r>
            <a:r>
              <a:rPr lang="en-US" sz="2400" dirty="0" smtClean="0"/>
              <a:t> is the process of adding one extra 0 whenever five(5) consecutive 1’s follow a 0 in the data, so that the receiver does not mistake the pattern 0111110 for a flag.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11.</a:t>
            </a:r>
            <a:fld id="{4E9079DA-E90E-49A3-BC7B-2B129356A30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429000"/>
            <a:ext cx="7467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Bit-Oriented Protocols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11.</a:t>
            </a:r>
            <a:fld id="{4E9079DA-E90E-49A3-BC7B-2B129356A30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381000" y="1066800"/>
            <a:ext cx="8077200" cy="1200329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400" b="1" baseline="0" dirty="0"/>
              <a:t>Bit stuffing is the process of adding one extra 0 whenever five consecutive 1s follow a 0 in the data, so that the receiver does not </a:t>
            </a:r>
            <a:r>
              <a:rPr lang="en-US" sz="2400" b="1" baseline="0" dirty="0" smtClean="0"/>
              <a:t>mistake the </a:t>
            </a:r>
            <a:r>
              <a:rPr lang="en-US" sz="2400" b="1" baseline="0" dirty="0"/>
              <a:t>pattern 0111110 for a flag.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362200"/>
            <a:ext cx="8001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11.</a:t>
            </a:r>
            <a:fld id="{B51046C0-D7AE-4B07-91EA-263C24958E2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685800"/>
            <a:ext cx="7239000" cy="217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200400"/>
            <a:ext cx="7162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838200" y="304800"/>
            <a:ext cx="1574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Question 1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2819400"/>
            <a:ext cx="1574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Question 2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Text and Reference Books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Text Books: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smtClean="0"/>
              <a:t>Fourouzan B. A. (2004), “Data Communication and Networking”, 4th Edition, McGraw-Hill.</a:t>
            </a:r>
          </a:p>
          <a:p>
            <a:pPr algn="just"/>
            <a:endParaRPr lang="en-US" sz="2400" dirty="0" smtClean="0"/>
          </a:p>
          <a:p>
            <a:pPr algn="just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References: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smtClean="0"/>
              <a:t>Kurose, J. F. and Ross K. W. (2005), “Computer Networking: A Top-Down Approach Featuring the Internet”, 3rd Edition, Addison-Wesley.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smtClean="0"/>
              <a:t>A. S. Tanenbaum (2006), “Computer Networks”, 2nd Edition, Prentice Hall India.</a:t>
            </a:r>
            <a:endParaRPr lang="en-US" sz="2800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67818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Lecture Presented by: Prof. Diwakar Bharadwaj, Mr. Saurabh Anand, Mr. Akhilesh Kumar Singh </a:t>
            </a:r>
            <a:endParaRPr lang="en-US" altLang="zh-TW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11.</a:t>
            </a:r>
            <a:fld id="{B51046C0-D7AE-4B07-91EA-263C24958E2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09600"/>
            <a:ext cx="7848599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191000"/>
            <a:ext cx="79248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62000" y="228600"/>
            <a:ext cx="1473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Solution 1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3733800"/>
            <a:ext cx="1473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Solution 2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Previous discussed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opics</a:t>
            </a:r>
            <a:r>
              <a:rPr lang="en-US" dirty="0" smtClean="0"/>
              <a:t>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600" b="1" u="sng" dirty="0" smtClean="0"/>
              <a:t>OSI Model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600" b="1" u="sng" dirty="0" smtClean="0"/>
              <a:t>TCP/IP Model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600" b="1" u="sng" dirty="0" smtClean="0"/>
              <a:t>Addressing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600" b="1" u="sng" dirty="0" smtClean="0"/>
              <a:t>Data &amp; Signals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600" b="1" u="sng" dirty="0" smtClean="0"/>
              <a:t>Transmission Media &amp; Line Encoding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600" b="1" u="sng" dirty="0" smtClean="0"/>
              <a:t>Switching &amp; Multiplexing</a:t>
            </a:r>
          </a:p>
          <a:p>
            <a:pPr marL="857250" lvl="1" indent="-457200">
              <a:buFont typeface="+mj-lt"/>
              <a:buAutoNum type="arabicPeriod"/>
            </a:pPr>
            <a:endParaRPr lang="en-US" sz="2600" b="1" u="sng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Now we will discuss</a:t>
            </a:r>
            <a:r>
              <a:rPr lang="en-US" dirty="0" smtClean="0"/>
              <a:t>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600" b="1" u="sng" dirty="0" smtClean="0"/>
              <a:t>Data Link Layer - FRAMING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11.</a:t>
            </a:r>
            <a:fld id="{9D9593EE-C3AD-4E96-BD94-90F8F3C4FBF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78274" name="Picture 2"/>
          <p:cNvPicPr>
            <a:picLocks noGrp="1" noChangeAspect="1" noChangeArrowheads="1"/>
          </p:cNvPicPr>
          <p:nvPr>
            <p:ph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"/>
            <a:ext cx="7620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11.</a:t>
            </a:r>
            <a:fld id="{9D9593EE-C3AD-4E96-BD94-90F8F3C4FBF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79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1"/>
            <a:ext cx="8077200" cy="57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11.</a:t>
            </a:r>
            <a:fld id="{9D9593EE-C3AD-4E96-BD94-90F8F3C4FBF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80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533400"/>
            <a:ext cx="7086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03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505200"/>
            <a:ext cx="7010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11.</a:t>
            </a:r>
            <a:fld id="{A89FC553-3311-4441-9113-D8AE2B5E7E74}" type="slidenum">
              <a:rPr lang="en-US"/>
              <a:pPr/>
              <a:t>7</a:t>
            </a:fld>
            <a:endParaRPr lang="en-US"/>
          </a:p>
        </p:txBody>
      </p:sp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aseline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198644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baseline="0" dirty="0" smtClean="0">
                <a:latin typeface="Times" pitchFamily="18" charset="0"/>
              </a:rPr>
              <a:t>FRAMING</a:t>
            </a:r>
            <a:endParaRPr lang="en-US" sz="3200" b="1" baseline="0" dirty="0">
              <a:latin typeface="Times" pitchFamily="18" charset="0"/>
            </a:endParaRPr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baseline="0">
              <a:latin typeface="Times New Roman" pitchFamily="18" charset="0"/>
            </a:endParaRPr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304800" y="1752600"/>
            <a:ext cx="822960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800" baseline="0" dirty="0">
                <a:latin typeface="Times New Roman" pitchFamily="18" charset="0"/>
              </a:rPr>
              <a:t>The data link layer needs to pack bits into </a:t>
            </a:r>
            <a:r>
              <a:rPr lang="en-US" sz="2800" baseline="0" dirty="0">
                <a:solidFill>
                  <a:schemeClr val="hlink"/>
                </a:solidFill>
                <a:latin typeface="Times New Roman" pitchFamily="18" charset="0"/>
              </a:rPr>
              <a:t>frames</a:t>
            </a:r>
            <a:r>
              <a:rPr lang="en-US" sz="2800" baseline="0" dirty="0">
                <a:latin typeface="Times New Roman" pitchFamily="18" charset="0"/>
              </a:rPr>
              <a:t>, so that each frame is distinguishable from another. Our postal system practices a type of framing. The simple act of inserting a letter into an envelope separates one piece of information from another; the envelope serves as the delimiter. </a:t>
            </a:r>
          </a:p>
        </p:txBody>
      </p:sp>
      <p:pic>
        <p:nvPicPr>
          <p:cNvPr id="565279" name="Picture 3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5029200"/>
            <a:ext cx="71628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11.</a:t>
            </a:r>
            <a:fld id="{A89FC553-3311-4441-9113-D8AE2B5E7E74}" type="slidenum">
              <a:rPr lang="en-US"/>
              <a:pPr/>
              <a:t>8</a:t>
            </a:fld>
            <a:endParaRPr lang="en-US"/>
          </a:p>
        </p:txBody>
      </p:sp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aseline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198644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baseline="0" dirty="0" smtClean="0">
                <a:latin typeface="Times" pitchFamily="18" charset="0"/>
              </a:rPr>
              <a:t>FRAMING</a:t>
            </a:r>
            <a:endParaRPr lang="en-US" sz="3200" b="1" baseline="0" dirty="0">
              <a:latin typeface="Times" pitchFamily="18" charset="0"/>
            </a:endParaRPr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baseline="0">
              <a:latin typeface="Times New Roman" pitchFamily="18" charset="0"/>
            </a:endParaRPr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304800" y="1752600"/>
            <a:ext cx="82296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en-US" sz="2800" dirty="0" smtClean="0"/>
              <a:t>To define boundaries of messages for distinguishing from other messages and signal.  </a:t>
            </a:r>
          </a:p>
          <a:p>
            <a:pPr algn="just"/>
            <a:r>
              <a:rPr lang="en-US" sz="2800" dirty="0" smtClean="0"/>
              <a:t>Classification of FRAMING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800" dirty="0" smtClean="0"/>
              <a:t>Fixed-size framing: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800" dirty="0" smtClean="0"/>
              <a:t>Variable-size framing:</a:t>
            </a:r>
          </a:p>
          <a:p>
            <a:pPr lvl="2" algn="just">
              <a:buFont typeface="Arial" pitchFamily="34" charset="0"/>
              <a:buChar char="•"/>
            </a:pPr>
            <a:r>
              <a:rPr lang="en-US" sz="2800" dirty="0" smtClean="0"/>
              <a:t>Character-oriented protocols</a:t>
            </a:r>
          </a:p>
          <a:p>
            <a:pPr lvl="2" algn="just">
              <a:buFont typeface="Arial" pitchFamily="34" charset="0"/>
              <a:buChar char="•"/>
            </a:pPr>
            <a:r>
              <a:rPr lang="en-US" sz="2800" dirty="0" smtClean="0"/>
              <a:t>Bit-oriented protocols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11.</a:t>
            </a:r>
            <a:fld id="{A89FC553-3311-4441-9113-D8AE2B5E7E74}" type="slidenum">
              <a:rPr lang="en-US"/>
              <a:pPr/>
              <a:t>9</a:t>
            </a:fld>
            <a:endParaRPr lang="en-US"/>
          </a:p>
        </p:txBody>
      </p:sp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aseline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198644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baseline="0" dirty="0" smtClean="0">
                <a:latin typeface="Times" pitchFamily="18" charset="0"/>
              </a:rPr>
              <a:t>FRAMING</a:t>
            </a:r>
            <a:endParaRPr lang="en-US" sz="3200" b="1" baseline="0" dirty="0">
              <a:latin typeface="Times" pitchFamily="18" charset="0"/>
            </a:endParaRPr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baseline="0">
              <a:latin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981200"/>
            <a:ext cx="8610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569</Words>
  <Application>Microsoft Office PowerPoint</Application>
  <PresentationFormat>On-screen Show (4:3)</PresentationFormat>
  <Paragraphs>91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新細明體</vt:lpstr>
      <vt:lpstr>Times</vt:lpstr>
      <vt:lpstr>Times New Roman</vt:lpstr>
      <vt:lpstr>Wingdings</vt:lpstr>
      <vt:lpstr>Office Theme</vt:lpstr>
      <vt:lpstr>COMPUTER NETWORKS (BCSC 0008)</vt:lpstr>
      <vt:lpstr> Text and Reference Books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FRAMING – CHARACTER COUNT ( Character Oriented)</vt:lpstr>
      <vt:lpstr>PowerPoint Presentation</vt:lpstr>
      <vt:lpstr>Character-Oriented Protocols</vt:lpstr>
      <vt:lpstr>Character-Oriented Protocols</vt:lpstr>
      <vt:lpstr>Character-Oriented Protocols</vt:lpstr>
      <vt:lpstr>Question 1:</vt:lpstr>
      <vt:lpstr>Bit-Oriented Protocols</vt:lpstr>
      <vt:lpstr>Bit-Oriented Protocols</vt:lpstr>
      <vt:lpstr>Bit-Oriented Protocols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 (BCSC 0008)</dc:title>
  <dc:creator>Windows User</dc:creator>
  <cp:lastModifiedBy>RG</cp:lastModifiedBy>
  <cp:revision>73</cp:revision>
  <dcterms:created xsi:type="dcterms:W3CDTF">2020-06-29T04:13:42Z</dcterms:created>
  <dcterms:modified xsi:type="dcterms:W3CDTF">2021-11-08T02:46:08Z</dcterms:modified>
</cp:coreProperties>
</file>