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embeddedFontLst>
    <p:embeddedFont>
      <p:font typeface="Helvetica Neue" panose="020B0604020202020204" pitchFamily="34" charset="0"/>
      <p:regular r:id="rId23"/>
      <p:bold r:id="rId24"/>
      <p:italic r:id="rId25"/>
      <p:boldItalic r:id="rId26"/>
    </p:embeddedFont>
    <p:embeddedFont>
      <p:font typeface="Proxima Nova" panose="020005060300000200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uPBLFcx45gkCHOyjuwa9etAg6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4320"/>
        <p:guide pos="76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customschemas.google.com/relationships/presentationmetadata" Target="meta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3.fntdata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2.fntdata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1.fntdata" /><Relationship Id="rId28" Type="http://schemas.openxmlformats.org/officeDocument/2006/relationships/font" Target="fonts/font6.fntdata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Relationship Id="rId27" Type="http://schemas.openxmlformats.org/officeDocument/2006/relationships/font" Target="fonts/font5.fntdata" /><Relationship Id="rId30" Type="http://schemas.openxmlformats.org/officeDocument/2006/relationships/font" Target="fonts/font8.fntdata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/>
          <p:nvPr/>
        </p:nvSpPr>
        <p:spPr>
          <a:xfrm>
            <a:off x="1008907" y="1064171"/>
            <a:ext cx="22378886" cy="11587658"/>
          </a:xfrm>
          <a:prstGeom prst="rect">
            <a:avLst/>
          </a:prstGeom>
          <a:solidFill>
            <a:srgbClr val="D3B9B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5737745" y="5549900"/>
            <a:ext cx="1290851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sz="7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sz="7000"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sz="7000"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sz="7000"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sz="700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2"/>
          </p:nvPr>
        </p:nvSpPr>
        <p:spPr>
          <a:xfrm>
            <a:off x="6100233" y="9999201"/>
            <a:ext cx="12546022" cy="5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None/>
              <a:defRPr sz="2700"/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3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>
            <a:spLocks noGrp="1"/>
          </p:cNvSpPr>
          <p:nvPr>
            <p:ph type="pic" idx="4"/>
          </p:nvPr>
        </p:nvSpPr>
        <p:spPr>
          <a:xfrm>
            <a:off x="1003300" y="1344083"/>
            <a:ext cx="11201400" cy="1680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sldNum" idx="12"/>
          </p:nvPr>
        </p:nvSpPr>
        <p:spPr>
          <a:xfrm>
            <a:off x="12043207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800100" y="253554"/>
            <a:ext cx="22783801" cy="1523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rgbClr val="EEE6E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Bullets">
  <p:cSld name="Title &amp; Bulle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rgbClr val="EEE6E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2057400" y="1060698"/>
            <a:ext cx="20269200" cy="227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sz="8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2"/>
          </p:nvPr>
        </p:nvSpPr>
        <p:spPr>
          <a:xfrm>
            <a:off x="2056037" y="4647009"/>
            <a:ext cx="20271925" cy="69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>
            <a:spLocks noGrp="1"/>
          </p:cNvSpPr>
          <p:nvPr>
            <p:ph type="pic" idx="2"/>
          </p:nvPr>
        </p:nvSpPr>
        <p:spPr>
          <a:xfrm>
            <a:off x="11700889" y="-1027620"/>
            <a:ext cx="12288856" cy="150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rgbClr val="EEE6E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25"/>
          <p:cNvSpPr txBox="1">
            <a:spLocks noGrp="1"/>
          </p:cNvSpPr>
          <p:nvPr>
            <p:ph type="body" idx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sz="8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3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8260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Char char="•"/>
              <a:defRPr sz="4000" b="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/>
          <p:nvPr/>
        </p:nvSpPr>
        <p:spPr>
          <a:xfrm>
            <a:off x="1002557" y="1068834"/>
            <a:ext cx="22378886" cy="11578332"/>
          </a:xfrm>
          <a:prstGeom prst="rect">
            <a:avLst/>
          </a:prstGeom>
          <a:solidFill>
            <a:srgbClr val="7CA0B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2057400" y="4196048"/>
            <a:ext cx="20269200" cy="521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rgbClr val="EEE6E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2057400" y="1060698"/>
            <a:ext cx="20269200" cy="227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sz="8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/>
          <p:nvPr/>
        </p:nvSpPr>
        <p:spPr>
          <a:xfrm>
            <a:off x="12197605" y="1065312"/>
            <a:ext cx="11184585" cy="11585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" name="Google Shape;43;p28"/>
          <p:cNvSpPr/>
          <p:nvPr/>
        </p:nvSpPr>
        <p:spPr>
          <a:xfrm>
            <a:off x="1003299" y="2076549"/>
            <a:ext cx="11194307" cy="9556552"/>
          </a:xfrm>
          <a:prstGeom prst="rect">
            <a:avLst/>
          </a:prstGeom>
          <a:solidFill>
            <a:srgbClr val="DDD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13496600" y="4331487"/>
            <a:ext cx="9049076" cy="5492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sz="4000"/>
            </a:lvl1pPr>
            <a:lvl2pPr marL="914400" lvl="1" indent="-228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sz="4000"/>
            </a:lvl2pPr>
            <a:lvl3pPr marL="1371600" lvl="2" indent="-228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sz="4000"/>
            </a:lvl3pPr>
            <a:lvl4pPr marL="1828800" lvl="3" indent="-228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sz="4000"/>
            </a:lvl4pPr>
            <a:lvl5pPr marL="2286000" lvl="4" indent="-228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  <a:defRPr sz="4000"/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1676400" y="5865318"/>
            <a:ext cx="9829800" cy="173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  <a:defRPr sz="8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">
  <p:cSld name="Statem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/>
          <p:nvPr/>
        </p:nvSpPr>
        <p:spPr>
          <a:xfrm>
            <a:off x="999500" y="1067048"/>
            <a:ext cx="22378886" cy="11581904"/>
          </a:xfrm>
          <a:prstGeom prst="rect">
            <a:avLst/>
          </a:prstGeom>
          <a:solidFill>
            <a:srgbClr val="EEE6E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Fact">
  <p:cSld name="Big Fa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/>
          <p:nvPr/>
        </p:nvSpPr>
        <p:spPr>
          <a:xfrm>
            <a:off x="1008907" y="1066849"/>
            <a:ext cx="22378886" cy="11582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1"/>
          </p:nvPr>
        </p:nvSpPr>
        <p:spPr>
          <a:xfrm>
            <a:off x="2057400" y="8113450"/>
            <a:ext cx="20269200" cy="8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2"/>
          </p:nvPr>
        </p:nvSpPr>
        <p:spPr>
          <a:xfrm>
            <a:off x="2057400" y="3498790"/>
            <a:ext cx="20269200" cy="481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  <a:defRPr sz="25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  <a:defRPr sz="25000"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  <a:defRPr sz="25000"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  <a:defRPr sz="25000"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  <a:defRPr sz="2500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D3B9B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  <a:defRPr sz="1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  <a:defRPr sz="1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  <a:defRPr sz="1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  <a:defRPr sz="1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  <a:defRPr sz="1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  <a:defRPr sz="1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  <a:defRPr sz="1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  <a:defRPr sz="1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0"/>
              <a:buFont typeface="Arial"/>
              <a:buNone/>
              <a:defRPr sz="1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body" idx="1"/>
          </p:nvPr>
        </p:nvSpPr>
        <p:spPr>
          <a:xfrm>
            <a:off x="2057400" y="7814975"/>
            <a:ext cx="20269200" cy="148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  <a:defRPr sz="39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sldNum" idx="1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 sz="1600" b="0" i="0" u="none" strike="noStrike" cap="none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 sz="1600" b="0" i="0" u="none" strike="noStrike" cap="none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 sz="1600" b="0" i="0" u="none" strike="noStrike" cap="none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 sz="1600" b="0" i="0" u="none" strike="noStrike" cap="none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 sz="1600" b="0" i="0" u="none" strike="noStrike" cap="none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 sz="1600" b="0" i="0" u="none" strike="noStrike" cap="none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 sz="1600" b="0" i="0" u="none" strike="noStrike" cap="none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 sz="1600" b="0" i="0" u="none" strike="noStrike" cap="none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Proxima Nova"/>
              <a:buNone/>
              <a:defRPr sz="1600" b="0" i="0" u="none" strike="noStrike" cap="none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</a:pPr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ctrTitle" idx="4294967295"/>
          </p:nvPr>
        </p:nvSpPr>
        <p:spPr>
          <a:xfrm>
            <a:off x="2057400" y="1066800"/>
            <a:ext cx="202692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Times New Roman"/>
              <a:buNone/>
            </a:pPr>
            <a:r>
              <a:rPr lang="en-US" sz="3959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B.Tech. II Year</a:t>
            </a:r>
            <a:br>
              <a:rPr lang="en-US" sz="3959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4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(BELH 0003) </a:t>
            </a:r>
            <a:br>
              <a:rPr lang="en-US" sz="3959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For Professional Purposes</a:t>
            </a:r>
            <a:br>
              <a:rPr lang="en-US" sz="3959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959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7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Discussion</a:t>
            </a:r>
            <a:endParaRPr sz="7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1"/>
          <p:cNvGrpSpPr/>
          <p:nvPr/>
        </p:nvGrpSpPr>
        <p:grpSpPr>
          <a:xfrm>
            <a:off x="2056239" y="5191206"/>
            <a:ext cx="20271523" cy="7153194"/>
            <a:chOff x="0" y="0"/>
            <a:chExt cx="20271521" cy="6889375"/>
          </a:xfrm>
        </p:grpSpPr>
        <p:pic>
          <p:nvPicPr>
            <p:cNvPr id="78" name="Google Shape;78;p1" descr="4146A4F3-6496-49E3-8E52-7989403AA6C4-L0-001.jpe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50338" y="0"/>
              <a:ext cx="10747922" cy="6742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"/>
            <p:cNvSpPr/>
            <p:nvPr/>
          </p:nvSpPr>
          <p:spPr>
            <a:xfrm>
              <a:off x="0" y="6292474"/>
              <a:ext cx="20271521" cy="596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Proxima Nova"/>
                <a:buNone/>
              </a:pPr>
              <a:r>
                <a:rPr lang="en-US" sz="29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Type to enter</a:t>
              </a:r>
              <a:endParaRPr/>
            </a:p>
          </p:txBody>
        </p:sp>
      </p:grpSp>
      <p:pic>
        <p:nvPicPr>
          <p:cNvPr id="80" name="Google Shape;80;p1" descr="exterior-images-826aa44ea3c3634da029593d2ca3064b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07400" y="0"/>
            <a:ext cx="2895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 descr="exterior-images-826aa44ea3c3634da029593d2ca3064b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59800" y="152400"/>
            <a:ext cx="2895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 descr="exterior-images-826aa44ea3c3634da029593d2ca3064b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88400" y="0"/>
            <a:ext cx="28956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2057400" y="1143000"/>
            <a:ext cx="20269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Do’s of Group Discussion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2"/>
          </p:nvPr>
        </p:nvSpPr>
        <p:spPr>
          <a:xfrm>
            <a:off x="1219200" y="3048000"/>
            <a:ext cx="21869401" cy="9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Be relaxed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Sit properly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Dress formally  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Keep track of time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Speak at the earliest opportunity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Share time fairly                                                                                                        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Encourage the reticent ones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Allow supporters to back your ideas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Maintain eye contact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If derailed, bring it back to right track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Show Emotional Intelligence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Connect to the ideas of others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Avoid Skirmishes and heated debates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Be alert at all times and listen attentively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Transcend personal choice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Take mental notes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Be polite</a:t>
            </a:r>
            <a:endParaRPr/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397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</a:pP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body" idx="1"/>
          </p:nvPr>
        </p:nvSpPr>
        <p:spPr>
          <a:xfrm>
            <a:off x="2057400" y="990600"/>
            <a:ext cx="20269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Don’ts of Group Discussion</a:t>
            </a:r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2"/>
          </p:nvPr>
        </p:nvSpPr>
        <p:spPr>
          <a:xfrm>
            <a:off x="1219200" y="3048000"/>
            <a:ext cx="22097999" cy="855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Be in hurry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Dominate vocally /Physically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Lose your temper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Monopolize or hijack the discussion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Interrupt the conversation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Brag about your past experience or academic qualification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Talk loudly to draw attention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Be excessively expressive with gestures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Jump into on conclusion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Provoke any conflict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Snub the participants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Look at evaluators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Speak fast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Use slang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Start GD with decisive, firm stand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Throw all ideas at one slot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2057400" y="1219200"/>
            <a:ext cx="20269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Negative Roles to Avoid</a:t>
            </a:r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2"/>
          </p:nvPr>
        </p:nvSpPr>
        <p:spPr>
          <a:xfrm>
            <a:off x="2056037" y="3429000"/>
            <a:ext cx="20271925" cy="817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Char char="•"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Non-Participant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Char char="•"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Attacker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Char char="•"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Dominator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Char char="•"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Clown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20269200" cy="8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Lexical Bundles used in Group Discussion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2"/>
          </p:nvPr>
        </p:nvSpPr>
        <p:spPr>
          <a:xfrm>
            <a:off x="2056037" y="2362200"/>
            <a:ext cx="20271925" cy="92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None/>
            </a:pP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Initiating :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Good morning/ afternoon friends. My name is ......... I take the privilege of initiating the group discussion on the topic...................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Motivating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None/>
            </a:pPr>
            <a:r>
              <a:rPr lang="en-US" sz="3600"/>
              <a:t>   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This is a wonderful topic for discussion.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The topic is quite relevant for the current scenario.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•"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Inviting opinion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What do you think about ......Mr Sharma?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We would like to know the opinion of Mr. Sharma regarding this issue. </a:t>
            </a:r>
            <a:endParaRPr/>
          </a:p>
          <a:p>
            <a:pPr marL="444500" lvl="0" indent="-2159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None/>
            </a:pP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body" idx="2"/>
          </p:nvPr>
        </p:nvSpPr>
        <p:spPr>
          <a:xfrm>
            <a:off x="2056037" y="2362200"/>
            <a:ext cx="20271925" cy="92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Giving opinion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In my opinion,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As far as I am concerned,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I would like to add..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As per my belief....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Agreeing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I totally agree with Mr Sharma,.....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Mr. Sharma made a wonderful point that.... but I would like to add.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The opinion of Mr. Sharma seems valid but we should also consider the other aspect....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</a:pPr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2057400" y="1066800"/>
            <a:ext cx="2026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Times New Roman"/>
              <a:buNone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Lexical Bundles Used in Group Discussion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2057400" y="838200"/>
            <a:ext cx="20269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Lexical Bundles Used in Group Discussion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oxima Nova"/>
              <a:buNone/>
            </a:pP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2"/>
          </p:nvPr>
        </p:nvSpPr>
        <p:spPr>
          <a:xfrm>
            <a:off x="2056037" y="2362200"/>
            <a:ext cx="20271925" cy="10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4445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Char char="•"/>
            </a:pPr>
            <a:r>
              <a:rPr lang="en-US" sz="3700" b="1">
                <a:latin typeface="Times New Roman"/>
                <a:ea typeface="Times New Roman"/>
                <a:cs typeface="Times New Roman"/>
                <a:sym typeface="Times New Roman"/>
              </a:rPr>
              <a:t>Disagreeing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   I beg to differ from .....on the point.....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   I have certain reservations regarding.......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   I have a slightly different opinion....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   I would like to present a completely different aspect of the issue....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Char char="•"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700" b="1">
                <a:latin typeface="Times New Roman"/>
                <a:ea typeface="Times New Roman"/>
                <a:cs typeface="Times New Roman"/>
                <a:sym typeface="Times New Roman"/>
              </a:rPr>
              <a:t>Praising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   Mr. Sharma made a really wonderful point.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   The opinion/suggestion of Mr. Sharma is valid  and .....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Char char="•"/>
            </a:pPr>
            <a:r>
              <a:rPr lang="en-US" sz="3700" b="1">
                <a:latin typeface="Times New Roman"/>
                <a:ea typeface="Times New Roman"/>
                <a:cs typeface="Times New Roman"/>
                <a:sym typeface="Times New Roman"/>
              </a:rPr>
              <a:t>Adding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   I would like to add that.....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   My humble submission is that...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   One more aspect needs to be considered....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</a:pPr>
            <a:endParaRPr sz="3700"/>
          </a:p>
          <a:p>
            <a:pPr marL="444500" lvl="0" indent="-20955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</a:pPr>
            <a:endParaRPr sz="3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body" idx="2"/>
          </p:nvPr>
        </p:nvSpPr>
        <p:spPr>
          <a:xfrm>
            <a:off x="2056037" y="2133600"/>
            <a:ext cx="20271925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20955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Proxima Nova"/>
              <a:buNone/>
            </a:pPr>
            <a:endParaRPr sz="3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Char char="•"/>
            </a:pPr>
            <a:r>
              <a:rPr lang="en-US" sz="3607" b="1">
                <a:latin typeface="Times New Roman"/>
                <a:ea typeface="Times New Roman"/>
                <a:cs typeface="Times New Roman"/>
                <a:sym typeface="Times New Roman"/>
              </a:rPr>
              <a:t>Seeking clarification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None/>
            </a:pPr>
            <a:r>
              <a:rPr lang="en-US" sz="3607">
                <a:latin typeface="Times New Roman"/>
                <a:ea typeface="Times New Roman"/>
                <a:cs typeface="Times New Roman"/>
                <a:sym typeface="Times New Roman"/>
              </a:rPr>
              <a:t>    Can you please explain what you mean by.....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None/>
            </a:pPr>
            <a:r>
              <a:rPr lang="en-US" sz="3607">
                <a:latin typeface="Times New Roman"/>
                <a:ea typeface="Times New Roman"/>
                <a:cs typeface="Times New Roman"/>
                <a:sym typeface="Times New Roman"/>
              </a:rPr>
              <a:t>    Do you mean to say........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Char char="•"/>
            </a:pPr>
            <a:r>
              <a:rPr lang="en-US" sz="3607" b="1">
                <a:latin typeface="Times New Roman"/>
                <a:ea typeface="Times New Roman"/>
                <a:cs typeface="Times New Roman"/>
                <a:sym typeface="Times New Roman"/>
              </a:rPr>
              <a:t>Bringing GD on track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None/>
            </a:pPr>
            <a:r>
              <a:rPr lang="en-US" sz="3607">
                <a:latin typeface="Times New Roman"/>
                <a:ea typeface="Times New Roman"/>
                <a:cs typeface="Times New Roman"/>
                <a:sym typeface="Times New Roman"/>
              </a:rPr>
              <a:t>    Let us return to the centre of our topic....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None/>
            </a:pPr>
            <a:r>
              <a:rPr lang="en-US" sz="3607">
                <a:latin typeface="Times New Roman"/>
                <a:ea typeface="Times New Roman"/>
                <a:cs typeface="Times New Roman"/>
                <a:sym typeface="Times New Roman"/>
              </a:rPr>
              <a:t>   Can we now talk about......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None/>
            </a:pPr>
            <a:r>
              <a:rPr lang="en-US" sz="3607">
                <a:latin typeface="Times New Roman"/>
                <a:ea typeface="Times New Roman"/>
                <a:cs typeface="Times New Roman"/>
                <a:sym typeface="Times New Roman"/>
              </a:rPr>
              <a:t>    Let us return to the issue.....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Char char="•"/>
            </a:pPr>
            <a:r>
              <a:rPr lang="en-US" sz="3607" b="1">
                <a:latin typeface="Times New Roman"/>
                <a:ea typeface="Times New Roman"/>
                <a:cs typeface="Times New Roman"/>
                <a:sym typeface="Times New Roman"/>
              </a:rPr>
              <a:t>Summarizing 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None/>
            </a:pPr>
            <a:r>
              <a:rPr lang="en-US" sz="3607">
                <a:latin typeface="Times New Roman"/>
                <a:ea typeface="Times New Roman"/>
                <a:cs typeface="Times New Roman"/>
                <a:sym typeface="Times New Roman"/>
              </a:rPr>
              <a:t>    To sum up.........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None/>
            </a:pPr>
            <a:r>
              <a:rPr lang="en-US" sz="3607">
                <a:latin typeface="Times New Roman"/>
                <a:ea typeface="Times New Roman"/>
                <a:cs typeface="Times New Roman"/>
                <a:sym typeface="Times New Roman"/>
              </a:rPr>
              <a:t>    Having considered various aspects, we can reach the conclusion that....</a:t>
            </a:r>
            <a:endParaRPr/>
          </a:p>
          <a:p>
            <a:pPr marL="444500" lvl="0" indent="-444500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Times New Roman"/>
              <a:buNone/>
            </a:pPr>
            <a:r>
              <a:rPr lang="en-US" sz="3607">
                <a:latin typeface="Times New Roman"/>
                <a:ea typeface="Times New Roman"/>
                <a:cs typeface="Times New Roman"/>
                <a:sym typeface="Times New Roman"/>
              </a:rPr>
              <a:t>    On the basis of this discussion, we can conclude that.....</a:t>
            </a:r>
            <a:endParaRPr/>
          </a:p>
          <a:p>
            <a:pPr marL="444500" lvl="0" indent="-215455" algn="l" rtl="0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7"/>
              <a:buFont typeface="Proxima Nova"/>
              <a:buNone/>
            </a:pPr>
            <a:endParaRPr sz="360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2057400" y="1143000"/>
            <a:ext cx="2026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Proxima Nova"/>
              <a:buNone/>
            </a:pP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Lexical Bundles Used in Group Discussion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17"/>
              <a:buFont typeface="Proxima Nova"/>
              <a:buNone/>
            </a:pPr>
            <a:endParaRPr sz="3217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2057400" y="1143000"/>
            <a:ext cx="2026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Effective Intervention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2"/>
          </p:nvPr>
        </p:nvSpPr>
        <p:spPr>
          <a:xfrm>
            <a:off x="1066801" y="2590800"/>
            <a:ext cx="204216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Char char="•"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Reasons for Intervention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    Correction of error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Controlling reckless or unruly behaviour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    Adding some details to the discussion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    Asking questions for clarification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2057400" y="1143000"/>
            <a:ext cx="20269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Effective Intervention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2056037" y="2514600"/>
            <a:ext cx="20271925" cy="908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Intervention should be very polite as it is not desirable.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appropriate phrases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Expressions such as-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Excuse me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Sorry to interrupt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May I say something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Can I add something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Sorry to barge in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can be used.</a:t>
            </a:r>
            <a:endParaRPr/>
          </a:p>
          <a:p>
            <a:pPr marL="444500" lvl="0" indent="-190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2057400" y="914400"/>
            <a:ext cx="20269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Interruptions and Overlap</a:t>
            </a:r>
            <a:r>
              <a:rPr lang="en-US" sz="4800"/>
              <a:t> 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2"/>
          </p:nvPr>
        </p:nvSpPr>
        <p:spPr>
          <a:xfrm>
            <a:off x="2056037" y="2590800"/>
            <a:ext cx="20271925" cy="901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During Group Discussion Speaker’s discourse has natural points for others to begin their turn. These points are called </a:t>
            </a:r>
            <a:r>
              <a:rPr lang="en-US" sz="3200" i="1">
                <a:latin typeface="Times New Roman"/>
                <a:ea typeface="Times New Roman"/>
                <a:cs typeface="Times New Roman"/>
                <a:sym typeface="Times New Roman"/>
              </a:rPr>
              <a:t>transition  relevance places or TRPs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. Anyone can select a free TRP to speak.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But there are 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interruptions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also. When someone starts to talk in the middle of the speaker’s turn between TRP.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Interruptions may happen because-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the interrupter has misjudged the location of TRP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he has anticipated what the speaker will say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he wants to cut the speaker short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it may be that he is not listening 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he may understand it free-for-all situation and enters into it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This results in 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overlap.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 an overlapped transition, the speaker talks simultaneously with the new speaker who takes the subsequent turn.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976835" y="1066800"/>
            <a:ext cx="22111766" cy="1174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/>
              <a:t>A number of people, gathered together or classed together</a:t>
            </a:r>
            <a:r>
              <a:rPr lang="en-US" sz="5400"/>
              <a:t>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Discussion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/>
              <a:t>derived from the Latin root ‘discutere’ means to shake or strike.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/>
              <a:t> stands for an activity in which a theme/subject-matter is thoroughly inquired or examined to  reach a conclusion or decide upon a course of action.   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/>
          </a:p>
          <a:p>
            <a:pPr marL="0" lvl="0" indent="0" algn="just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/>
          </a:p>
          <a:p>
            <a:pPr marL="0" lvl="0" indent="0" algn="just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/>
          </a:p>
          <a:p>
            <a:pPr marL="0" lvl="0" indent="0" algn="just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/>
              <a:t>Definition-</a:t>
            </a:r>
            <a:endParaRPr sz="4400"/>
          </a:p>
          <a:p>
            <a:pPr marL="0" lvl="0" indent="0" algn="just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/>
              <a:t>The term ‘Group discussion’ is used to refer to a situation in which a small number of persons meet to discuss a topic, issue, or a problem to arrive at a </a:t>
            </a:r>
            <a:r>
              <a:rPr lang="en-US" sz="4400" u="sng"/>
              <a:t>consensus.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/>
              <a:t>The number of participants in a group discussion may range from five to ten.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2"/>
          </p:nvPr>
        </p:nvSpPr>
        <p:spPr>
          <a:xfrm>
            <a:off x="2056037" y="4647009"/>
            <a:ext cx="20271925" cy="69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                     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1297429" y="792473"/>
            <a:ext cx="20269200" cy="227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1">
                <a:latin typeface="Times New Roman"/>
                <a:ea typeface="Times New Roman"/>
                <a:cs typeface="Times New Roman"/>
                <a:sym typeface="Times New Roman"/>
              </a:rPr>
              <a:t>          Group Discussion: Purposes</a:t>
            </a:r>
            <a:endParaRPr sz="6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1958217" y="4052169"/>
            <a:ext cx="20369747" cy="755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506395" lvl="0" indent="-50639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/>
              <a:t>An instrument to judge the suitability of candidates for job</a:t>
            </a:r>
            <a:endParaRPr/>
          </a:p>
          <a:p>
            <a:pPr marL="506395" lvl="0" indent="-50639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/>
              <a:t>A method to develop one’s creative approaches to knowledge</a:t>
            </a:r>
            <a:endParaRPr/>
          </a:p>
          <a:p>
            <a:pPr marL="506395" lvl="0" indent="-50639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/>
              <a:t>A process of reflective thinking</a:t>
            </a:r>
            <a:endParaRPr/>
          </a:p>
          <a:p>
            <a:pPr marL="506395" lvl="0" indent="-50639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/>
              <a:t>An effective tool to exchange information and views to solve complicated problems</a:t>
            </a:r>
            <a:endParaRPr/>
          </a:p>
          <a:p>
            <a:pPr marL="506395" lvl="0" indent="-50639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/>
              <a:t>A platform for group learning</a:t>
            </a:r>
            <a:endParaRPr/>
          </a:p>
          <a:p>
            <a:pPr marL="506395" lvl="0" indent="-50639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/>
              <a:t>A medium to test variety of skills</a:t>
            </a:r>
            <a:endParaRPr/>
          </a:p>
          <a:p>
            <a:pPr marL="506395" lvl="0" indent="-12539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6000"/>
          </a:p>
          <a:p>
            <a:pPr marL="506395" lvl="0" indent="-25239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endParaRPr/>
          </a:p>
          <a:p>
            <a:pPr marL="506395" lvl="0" indent="-252395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endParaRPr/>
          </a:p>
          <a:p>
            <a:pPr marL="217804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</a:pPr>
            <a:endParaRPr/>
          </a:p>
          <a:p>
            <a:pPr marL="217804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1066800" y="1066800"/>
            <a:ext cx="2247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Essentials skills  for Group Discussion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2"/>
          </p:nvPr>
        </p:nvSpPr>
        <p:spPr>
          <a:xfrm>
            <a:off x="1066800" y="2514600"/>
            <a:ext cx="22174200" cy="10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101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Proxima Nova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444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Team Spirit</a:t>
            </a:r>
            <a:endParaRPr/>
          </a:p>
          <a:p>
            <a:pPr marL="444500" lvl="0" indent="-444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Communication skills</a:t>
            </a:r>
            <a:endParaRPr/>
          </a:p>
          <a:p>
            <a:pPr marL="444500" lvl="0" indent="-444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Lateral Thinking</a:t>
            </a:r>
            <a:endParaRPr/>
          </a:p>
          <a:p>
            <a:pPr marL="444500" lvl="0" indent="-444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Flexibility</a:t>
            </a:r>
            <a:endParaRPr/>
          </a:p>
          <a:p>
            <a:pPr marL="444500" lvl="0" indent="-444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Reasoning</a:t>
            </a:r>
            <a:endParaRPr/>
          </a:p>
          <a:p>
            <a:pPr marL="444500" lvl="0" indent="-444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Leadership and Assertiveness</a:t>
            </a:r>
            <a:endParaRPr/>
          </a:p>
          <a:p>
            <a:pPr marL="444500" lvl="0" indent="-444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Presentation Skill</a:t>
            </a:r>
            <a:endParaRPr/>
          </a:p>
          <a:p>
            <a:pPr marL="444500" lvl="0" indent="-444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Time Management</a:t>
            </a:r>
            <a:endParaRPr/>
          </a:p>
          <a:p>
            <a:pPr marL="444500" lvl="0" indent="-1016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Proxima Nova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016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Proxima Nova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016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Proxima Nova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016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Proxima Nova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016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Proxima Nova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0" indent="-190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</a:pPr>
            <a:endParaRPr/>
          </a:p>
          <a:p>
            <a:pPr marL="444500" lvl="0" indent="-190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</a:pPr>
            <a:endParaRPr/>
          </a:p>
          <a:p>
            <a:pPr marL="444500" lvl="0" indent="-190500" algn="l" rtl="0">
              <a:lnSpc>
                <a:spcPct val="7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2057400" y="2971800"/>
            <a:ext cx="20269200" cy="110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is divided into three parts</a:t>
            </a:r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2057400" y="1060698"/>
            <a:ext cx="20269200" cy="114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Discussion- Process</a:t>
            </a:r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2"/>
          </p:nvPr>
        </p:nvSpPr>
        <p:spPr>
          <a:xfrm>
            <a:off x="2056037" y="4647009"/>
            <a:ext cx="20271925" cy="69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4450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Pre-session (Preparation phase)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During Session (Delivery phase)</a:t>
            </a:r>
            <a:endParaRPr/>
          </a:p>
          <a:p>
            <a:pPr marL="444500" lvl="0" indent="-44450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Post-session (Evaluation phase)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body" idx="1"/>
          </p:nvPr>
        </p:nvSpPr>
        <p:spPr>
          <a:xfrm>
            <a:off x="2057400" y="2667000"/>
            <a:ext cx="2026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</a:t>
            </a: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2057400" y="914399"/>
            <a:ext cx="20269200" cy="117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Pre-session</a:t>
            </a: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2"/>
          </p:nvPr>
        </p:nvSpPr>
        <p:spPr>
          <a:xfrm>
            <a:off x="2056037" y="4647009"/>
            <a:ext cx="20271925" cy="69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577850" lvl="0" indent="-577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Read newspapers, a number of books,  visit websites, magazines and publications</a:t>
            </a:r>
            <a:endParaRPr sz="4800"/>
          </a:p>
          <a:p>
            <a:pPr marL="577850" lvl="0" indent="-5778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Keep reading, bbc.com, guardian</a:t>
            </a:r>
            <a:endParaRPr sz="4800"/>
          </a:p>
          <a:p>
            <a:pPr marL="577850" lvl="0" indent="-5778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Prepare facts and figures and go through current affairs.</a:t>
            </a:r>
            <a:endParaRPr/>
          </a:p>
          <a:p>
            <a:pPr marL="577850" lvl="0" indent="-5778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Find out your strengths and weaknesses both at the personal and professional level and try to overcome the weaknesses.</a:t>
            </a:r>
            <a:endParaRPr/>
          </a:p>
          <a:p>
            <a:pPr marL="577850" lvl="0" indent="-5778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Conduct mock GD 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2057400" y="2057401"/>
            <a:ext cx="20269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</a:t>
            </a:r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2057400" y="685800"/>
            <a:ext cx="20269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Session 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2"/>
          </p:nvPr>
        </p:nvSpPr>
        <p:spPr>
          <a:xfrm>
            <a:off x="1633929" y="3200400"/>
            <a:ext cx="20271927" cy="1005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01173" lvl="0" indent="-50117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Speak clearly, audibly and politely.</a:t>
            </a:r>
            <a:endParaRPr/>
          </a:p>
          <a:p>
            <a:pPr marL="501173" lvl="0" indent="-501173" algn="l" rtl="0">
              <a:lnSpc>
                <a:spcPct val="8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Initiate the discussion if you’re confident of the topic, else wait for opportune moment </a:t>
            </a:r>
            <a:endParaRPr sz="4800"/>
          </a:p>
          <a:p>
            <a:pPr marL="501173" lvl="0" indent="-501173" algn="l" rtl="0">
              <a:lnSpc>
                <a:spcPct val="8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Don’t look at the moderator</a:t>
            </a:r>
            <a:endParaRPr/>
          </a:p>
          <a:p>
            <a:pPr marL="501173" lvl="0" indent="-501173" algn="l" rtl="0">
              <a:lnSpc>
                <a:spcPct val="8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Never get sidetracked from the given topic</a:t>
            </a:r>
            <a:endParaRPr/>
          </a:p>
          <a:p>
            <a:pPr marL="501173" lvl="0" indent="-501173" algn="l" rtl="0">
              <a:lnSpc>
                <a:spcPct val="8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Organise your ideas</a:t>
            </a:r>
            <a:endParaRPr/>
          </a:p>
          <a:p>
            <a:pPr marL="501173" lvl="0" indent="-501173" algn="l" rtl="0">
              <a:lnSpc>
                <a:spcPct val="8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Demonstrate conceptual skills, interpersonal skills, critical skills, analytical skills,  hard skills and soft skills throughout the session</a:t>
            </a:r>
            <a:endParaRPr/>
          </a:p>
          <a:p>
            <a:pPr marL="501173" lvl="0" indent="-501173" algn="l" rtl="0">
              <a:lnSpc>
                <a:spcPct val="8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Support and substantiate your views with facts and figures.</a:t>
            </a:r>
            <a:endParaRPr/>
          </a:p>
          <a:p>
            <a:pPr marL="501173" lvl="0" indent="-501173" algn="l" rtl="0">
              <a:lnSpc>
                <a:spcPct val="8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Be open to the ideas of others.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2057400" y="680254"/>
            <a:ext cx="20269200" cy="136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10"/>
              <a:buFont typeface="Times New Roman"/>
              <a:buNone/>
            </a:pPr>
            <a:endParaRPr sz="561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10"/>
              <a:buFont typeface="Times New Roman"/>
              <a:buNone/>
            </a:pPr>
            <a:r>
              <a:rPr lang="en-US" sz="561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Session 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2"/>
          </p:nvPr>
        </p:nvSpPr>
        <p:spPr>
          <a:xfrm>
            <a:off x="2056037" y="4038600"/>
            <a:ext cx="20271925" cy="756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844550" lvl="0" indent="-539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endParaRPr sz="4800"/>
          </a:p>
          <a:p>
            <a:pPr marL="844550" lvl="0" indent="-8445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Write down your experience.</a:t>
            </a:r>
            <a:endParaRPr/>
          </a:p>
          <a:p>
            <a:pPr marL="844550" lvl="0" indent="-8445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Look back where you have done well and where you have gone wrong.</a:t>
            </a:r>
            <a:endParaRPr/>
          </a:p>
          <a:p>
            <a:pPr marL="844550" lvl="0" indent="-8445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Do constructive and creative self analysis.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2057400" y="1219200"/>
            <a:ext cx="20269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Etiquette and Mannerism for GD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2"/>
          </p:nvPr>
        </p:nvSpPr>
        <p:spPr>
          <a:xfrm>
            <a:off x="2056037" y="3200400"/>
            <a:ext cx="20271925" cy="840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755650" lvl="0" indent="-450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endParaRPr sz="4800"/>
          </a:p>
          <a:p>
            <a:pPr marL="755650" lvl="0" indent="-7556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Be friendly and approachable.</a:t>
            </a:r>
            <a:endParaRPr/>
          </a:p>
          <a:p>
            <a:pPr marL="755650" lvl="0" indent="-7556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Encourage participation from co-participants.</a:t>
            </a:r>
            <a:endParaRPr/>
          </a:p>
          <a:p>
            <a:pPr marL="755650" lvl="0" indent="-7556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Show presence of mind, humility, tranquility, tolerance, and ability to adapt and respond to impromptu situations.</a:t>
            </a:r>
            <a:endParaRPr/>
          </a:p>
          <a:p>
            <a:pPr marL="755650" lvl="0" indent="-7556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It is not desirable to overplay your emotions. Stay calm.</a:t>
            </a:r>
            <a:endParaRPr/>
          </a:p>
          <a:p>
            <a:pPr marL="755650" lvl="0" indent="-7556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Avoid crosstalk.</a:t>
            </a:r>
            <a:endParaRPr/>
          </a:p>
          <a:p>
            <a:pPr marL="755650" lvl="0" indent="-755650" algn="l" rtl="0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/>
              <a:t>Don’t try to convince anyone forcefully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6F7F2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9_Lookbook">
  <a:themeElements>
    <a:clrScheme name="29_Lookbook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29_Lookbook</vt:lpstr>
      <vt:lpstr>B.Tech. II Year  (BELH 0003)  English For Professional Purposes  Group Discussion</vt:lpstr>
      <vt:lpstr>PowerPoint Presentation</vt:lpstr>
      <vt:lpstr>          Group Discussion: Purposes   </vt:lpstr>
      <vt:lpstr>PowerPoint Presentation</vt:lpstr>
      <vt:lpstr>Group Discussion- Process</vt:lpstr>
      <vt:lpstr>Pre-session</vt:lpstr>
      <vt:lpstr>During Session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B.Tech. II Year  (BELH 0003)  English For Professional Purposes  Group Discussion</dc:title>
  <dc:creator>DELL</dc:creator>
  <cp:lastModifiedBy>Akash Dutta</cp:lastModifiedBy>
  <cp:revision>1</cp:revision>
  <dcterms:modified xsi:type="dcterms:W3CDTF">2021-11-08T13:56:52Z</dcterms:modified>
</cp:coreProperties>
</file>