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707" autoAdjust="0"/>
  </p:normalViewPr>
  <p:slideViewPr>
    <p:cSldViewPr>
      <p:cViewPr varScale="1">
        <p:scale>
          <a:sx n="81" d="100"/>
          <a:sy n="81" d="100"/>
        </p:scale>
        <p:origin x="36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1CFDE-3036-4227-865C-3CE7F3D155D9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2FB12-54D7-465D-A261-E8C6DBC8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580BB-A221-4494-9868-A1987E72533A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A6B01-72D9-4590-AE68-F0600F135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D70C-4535-45AF-A239-7F6BA949F52E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4ED8E-6C1D-491B-9EF9-437C23F97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C35F6-E073-45B7-87E8-8A166FE46B4A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F774-42AF-4F34-906D-3E1545E25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6C0C1-B429-41B8-BE31-C29584FCEF5E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3932B-240B-45AE-92C2-9B114F85B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A181E-6A8C-489D-886F-7664616C8509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5F023-AA2D-4E89-936B-A8A8B3E11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98A07-C135-46A1-8BB1-BE0CEEE32687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2EE17-08AA-43E6-9E28-47F9CCAA6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981AF-7F87-42B1-95C8-0879FBEA5823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BB079-C193-4F82-BAE9-BE63D6C6D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1920-A44C-4E4B-9F3E-6769A452C620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793DA-A176-4679-B1D8-6DB5DE263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C2F89-D344-4317-B961-B957D6A661AB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99312-49F3-42D3-817D-FF33787E2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5416-4347-4EB3-A460-9C2C20AC054B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F2877-FBE8-4F7E-812A-AF345DDBB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D0FB3-724B-42A2-85CE-F97A1C946DD6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7C8254-348A-4B3D-A02D-D46518767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Syllable and Word Stress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/>
              <a:t>There are many two-syllable words in English whose meaning and class change with a change in stress: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67000"/>
          <a:ext cx="6781800" cy="3962400"/>
        </p:xfrm>
        <a:graphic>
          <a:graphicData uri="http://schemas.openxmlformats.org/drawingml/2006/table">
            <a:tbl>
              <a:tblPr/>
              <a:tblGrid>
                <a:gridCol w="247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Word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Noun/Adjective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Verb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absent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ˈæb.sᵊnt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æb|ˈsent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conduct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ˈkɒn.dʌkt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kənˈdʌkt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present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ˈprez.ᵊnt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prɪ|ˈzent,  prə-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content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ˈkɒn.tent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kənˈtent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desert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ea typeface="Calibri" pitchFamily="34" charset="0"/>
                          <a:cs typeface="Times New Roman" pitchFamily="18" charset="0"/>
                        </a:rPr>
                        <a:t>ˈdez.ət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dɪ|ˈzɜːt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perfect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ˈpɜː.fɪk|t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pəˈfekt, pɜː-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conflict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ˈkɒn.flɪkt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kənˈflɪkt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600200"/>
            <a:ext cx="8305800" cy="2438400"/>
          </a:xfrm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91000"/>
            <a:ext cx="845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09800"/>
            <a:ext cx="8305800" cy="3810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Syllable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None/>
            </a:pPr>
            <a:r>
              <a:rPr lang="en-US" dirty="0"/>
              <a:t>	A </a:t>
            </a:r>
            <a:r>
              <a:rPr lang="en-US" b="1" dirty="0"/>
              <a:t>syllable</a:t>
            </a:r>
            <a:r>
              <a:rPr lang="en-US" dirty="0"/>
              <a:t> is a basic unit of spoken language, that comprises uninterrupted sounds. For example, the word </a:t>
            </a:r>
            <a:r>
              <a:rPr lang="en-US" i="1" dirty="0"/>
              <a:t>hotel</a:t>
            </a:r>
            <a:r>
              <a:rPr lang="en-US" dirty="0"/>
              <a:t> has two syllables: </a:t>
            </a:r>
            <a:r>
              <a:rPr lang="en-US" i="1" dirty="0"/>
              <a:t>ho</a:t>
            </a:r>
            <a:r>
              <a:rPr lang="en-US" dirty="0"/>
              <a:t> + </a:t>
            </a:r>
            <a:r>
              <a:rPr lang="en-US" i="1" dirty="0"/>
              <a:t>tel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Counting Syllables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To find the number of syllables in a word, use the following steps: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Count the vowels in the word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Subtract any silent vowels, (like the silent </a:t>
            </a:r>
            <a:r>
              <a:rPr lang="en-US" i="1" dirty="0"/>
              <a:t>e</a:t>
            </a:r>
            <a:r>
              <a:rPr lang="en-US" dirty="0"/>
              <a:t> at the end of a word, or the second vowel when two vowels are together in a syllable)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Subtract one vowel from every diphthong (diphthongs only count as one vowel sound.)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number of vowels sounds left is the same as the number of syllables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The number of syllables that you hear when you pronounce a word is the same as the number of vowel sounds heard. For example: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word </a:t>
            </a:r>
            <a:r>
              <a:rPr lang="en-US" i="1" dirty="0"/>
              <a:t>came</a:t>
            </a:r>
            <a:r>
              <a:rPr lang="en-US" dirty="0"/>
              <a:t> has 2 vowels, but the </a:t>
            </a:r>
            <a:r>
              <a:rPr lang="en-US" i="1" dirty="0"/>
              <a:t>e</a:t>
            </a:r>
            <a:r>
              <a:rPr lang="en-US" dirty="0"/>
              <a:t> is silent, leaving one vowel sound and one syllable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word </a:t>
            </a:r>
            <a:r>
              <a:rPr lang="en-US" i="1" dirty="0"/>
              <a:t>outside</a:t>
            </a:r>
            <a:r>
              <a:rPr lang="en-US" dirty="0"/>
              <a:t> has 4 vowels, but the </a:t>
            </a:r>
            <a:r>
              <a:rPr lang="en-US" i="1" dirty="0"/>
              <a:t>e</a:t>
            </a:r>
            <a:r>
              <a:rPr lang="en-US" dirty="0"/>
              <a:t> is silent and the </a:t>
            </a:r>
            <a:r>
              <a:rPr lang="en-US" i="1" dirty="0" err="1"/>
              <a:t>ou</a:t>
            </a:r>
            <a:r>
              <a:rPr lang="en-US" dirty="0"/>
              <a:t> is a diphthong which counts as only one sound, so this word has only two vowel sounds and therefore, two syllables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DA62-F128-44F5-ADED-C7270210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1FB646-AD49-4CE1-ABB8-FFA0061F1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418361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083024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449289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279879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Syllables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8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9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Qui-et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1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Ta-</a:t>
                      </a:r>
                      <a:r>
                        <a:rPr lang="en-IN" dirty="0" err="1"/>
                        <a:t>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3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Com-</a:t>
                      </a:r>
                      <a:r>
                        <a:rPr lang="en-IN" dirty="0" err="1"/>
                        <a:t>pu</a:t>
                      </a:r>
                      <a:r>
                        <a:rPr lang="en-IN" dirty="0"/>
                        <a:t>-</a:t>
                      </a:r>
                      <a:r>
                        <a:rPr lang="en-IN" dirty="0" err="1"/>
                        <a:t>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8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Cancellation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Can-</a:t>
                      </a:r>
                      <a:r>
                        <a:rPr lang="en-IN" dirty="0" err="1"/>
                        <a:t>ce</a:t>
                      </a:r>
                      <a:r>
                        <a:rPr lang="en-IN" dirty="0"/>
                        <a:t>-la-</a:t>
                      </a:r>
                      <a:r>
                        <a:rPr lang="en-IN" dirty="0" err="1"/>
                        <a:t>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6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Syllabification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Sy-</a:t>
                      </a:r>
                      <a:r>
                        <a:rPr lang="en-IN" dirty="0" err="1"/>
                        <a:t>lla</a:t>
                      </a:r>
                      <a:r>
                        <a:rPr lang="en-IN" dirty="0"/>
                        <a:t>-bi-fi-ca-</a:t>
                      </a:r>
                      <a:r>
                        <a:rPr lang="en-IN" dirty="0" err="1"/>
                        <a:t>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9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What is Word Stress?</a:t>
            </a:r>
            <a:br>
              <a:rPr lang="en-US" b="1" dirty="0"/>
            </a:b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algn="just" eaLnBrk="1" hangingPunct="1"/>
            <a:r>
              <a:rPr lang="en-US" sz="2400" dirty="0"/>
              <a:t>In English, we do not say each syllable with the same force or strength. In one word, we accentuate ONE syllable. We say </a:t>
            </a:r>
            <a:r>
              <a:rPr lang="en-US" sz="2400" b="1" dirty="0"/>
              <a:t>one</a:t>
            </a:r>
            <a:r>
              <a:rPr lang="en-US" sz="2400" dirty="0"/>
              <a:t> syllable very </a:t>
            </a:r>
            <a:r>
              <a:rPr lang="en-US" sz="2400" b="1" dirty="0"/>
              <a:t>loudly</a:t>
            </a:r>
            <a:r>
              <a:rPr lang="en-US" sz="2400" dirty="0"/>
              <a:t> (big, strong, important) and </a:t>
            </a:r>
            <a:r>
              <a:rPr lang="en-US" sz="2400" b="1" dirty="0"/>
              <a:t>all the other syllables</a:t>
            </a:r>
            <a:r>
              <a:rPr lang="en-US" sz="2400" dirty="0"/>
              <a:t> very pronounced </a:t>
            </a:r>
            <a:r>
              <a:rPr lang="en-US" sz="2400" b="1" dirty="0"/>
              <a:t>quietly.</a:t>
            </a:r>
            <a:endParaRPr lang="en-US" sz="2400" dirty="0"/>
          </a:p>
          <a:p>
            <a:pPr algn="just" eaLnBrk="1" hangingPunct="1"/>
            <a:r>
              <a:rPr lang="en-US" sz="2800" b="1" dirty="0"/>
              <a:t>photograph</a:t>
            </a:r>
            <a:r>
              <a:rPr lang="en-US" sz="2800" dirty="0"/>
              <a:t>, </a:t>
            </a:r>
            <a:r>
              <a:rPr lang="en-US" sz="2800" b="1" dirty="0"/>
              <a:t>photographer, photographic</a:t>
            </a:r>
            <a:r>
              <a:rPr lang="en-US" sz="2800" dirty="0"/>
              <a:t> </a:t>
            </a:r>
          </a:p>
          <a:p>
            <a:pPr algn="just" eaLnBrk="1" hangingPunct="1"/>
            <a:endParaRPr lang="en-US" dirty="0"/>
          </a:p>
          <a:p>
            <a:pPr algn="just" eaLnBrk="1" hangingPunct="1"/>
            <a:endParaRPr lang="en-US" dirty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191000"/>
            <a:ext cx="701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Examples</a:t>
            </a:r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/>
              <a:t>		</a:t>
            </a:r>
            <a:r>
              <a:rPr lang="en-US" sz="2400" dirty="0" err="1"/>
              <a:t>TEACHer</a:t>
            </a:r>
            <a:r>
              <a:rPr lang="en-US" sz="2400" dirty="0"/>
              <a:t>, 			</a:t>
            </a:r>
            <a:r>
              <a:rPr lang="en-US" sz="2400" dirty="0" err="1"/>
              <a:t>JaPAN</a:t>
            </a:r>
            <a:r>
              <a:rPr lang="en-US" sz="2400" dirty="0"/>
              <a:t>, 	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sz="2400" dirty="0"/>
              <a:t>	   </a:t>
            </a:r>
            <a:r>
              <a:rPr lang="en-US" sz="2400" dirty="0" err="1"/>
              <a:t>aBOVE</a:t>
            </a:r>
            <a:r>
              <a:rPr lang="en-US" sz="2400" dirty="0"/>
              <a:t>, 			</a:t>
            </a:r>
            <a:r>
              <a:rPr lang="en-US" sz="2400" dirty="0" err="1"/>
              <a:t>converSAtion</a:t>
            </a:r>
            <a:r>
              <a:rPr lang="en-US" sz="2400" dirty="0"/>
              <a:t>,	   	</a:t>
            </a:r>
            <a:r>
              <a:rPr lang="en-US" sz="2400" dirty="0" err="1"/>
              <a:t>INteresting</a:t>
            </a:r>
            <a:r>
              <a:rPr lang="en-US" sz="2400" dirty="0"/>
              <a:t>, 			</a:t>
            </a:r>
            <a:r>
              <a:rPr lang="en-US" sz="2400" dirty="0" err="1"/>
              <a:t>imPORtant</a:t>
            </a:r>
            <a:r>
              <a:rPr lang="en-US" sz="2400" dirty="0"/>
              <a:t>, 	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		</a:t>
            </a:r>
            <a:r>
              <a:rPr lang="en-US" sz="2400" dirty="0" err="1"/>
              <a:t>deMAND</a:t>
            </a:r>
            <a:r>
              <a:rPr lang="en-US" sz="2400" dirty="0"/>
              <a:t>, 			</a:t>
            </a:r>
            <a:r>
              <a:rPr lang="en-US" sz="2400" dirty="0" err="1"/>
              <a:t>etCETera</a:t>
            </a:r>
            <a:r>
              <a:rPr lang="en-US" sz="2400" dirty="0"/>
              <a:t>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/>
              <a:t>		 </a:t>
            </a:r>
            <a:r>
              <a:rPr lang="en-US" sz="2400" dirty="0" err="1"/>
              <a:t>CHINa</a:t>
            </a:r>
            <a:endParaRPr lang="en-US" sz="2400" dirty="0"/>
          </a:p>
          <a:p>
            <a:pPr eaLnBrk="1" hangingPunct="1"/>
            <a:r>
              <a:rPr lang="en-US" dirty="0"/>
              <a:t>The syllables that are not stressed are </a:t>
            </a:r>
            <a:r>
              <a:rPr lang="en-US" b="1" dirty="0"/>
              <a:t>weak</a:t>
            </a:r>
            <a:endParaRPr lang="en-US" dirty="0"/>
          </a:p>
          <a:p>
            <a:pPr eaLnBrk="1" hangingPunct="1"/>
            <a:r>
              <a:rPr lang="en-US" dirty="0"/>
              <a:t>The syllables that are stressed are </a:t>
            </a:r>
            <a:r>
              <a:rPr lang="en-US" b="1" dirty="0"/>
              <a:t>strong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Where do I Put Word Stress?</a:t>
            </a:r>
            <a:br>
              <a:rPr lang="en-US" b="1" dirty="0"/>
            </a:b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/>
              <a:t>	The dictionaries giving the phonetic spelling of a word show which syllable is stressed, usually with an apostrophe (') just </a:t>
            </a:r>
            <a:r>
              <a:rPr lang="en-US" b="1"/>
              <a:t>before</a:t>
            </a:r>
            <a:r>
              <a:rPr lang="en-US"/>
              <a:t> the stressed syllable. Look at the example for the word </a:t>
            </a:r>
            <a:r>
              <a:rPr lang="en-US" b="1"/>
              <a:t>plastic</a:t>
            </a:r>
            <a:r>
              <a:rPr lang="en-US"/>
              <a:t>. There are 2 syllables. Syllable #1 is stressed.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48200"/>
            <a:ext cx="586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Rules of Word Stress in English</a:t>
            </a:r>
            <a:br>
              <a:rPr lang="en-US" b="1" dirty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pPr eaLnBrk="1" hangingPunct="1"/>
            <a:r>
              <a:rPr lang="en-US"/>
              <a:t>One word has only one primary stress</a:t>
            </a:r>
          </a:p>
          <a:p>
            <a:pPr eaLnBrk="1" hangingPunct="1">
              <a:buFont typeface="Arial" pitchFamily="34" charset="0"/>
              <a:buNone/>
            </a:pPr>
            <a:endParaRPr lang="en-US"/>
          </a:p>
          <a:p>
            <a:pPr eaLnBrk="1" hangingPunct="1"/>
            <a:r>
              <a:rPr lang="en-US"/>
              <a:t>We can only stress  vowels, not consonants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581400" y="1524000"/>
            <a:ext cx="5562600" cy="5105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527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Doulos SIL</vt:lpstr>
      <vt:lpstr>Office Theme</vt:lpstr>
      <vt:lpstr>Syllable and Word Stress</vt:lpstr>
      <vt:lpstr>Syllable</vt:lpstr>
      <vt:lpstr>Counting Syllables </vt:lpstr>
      <vt:lpstr>Cont…</vt:lpstr>
      <vt:lpstr>Example</vt:lpstr>
      <vt:lpstr>What is Word Stress? </vt:lpstr>
      <vt:lpstr>Other Examples</vt:lpstr>
      <vt:lpstr>Where do I Put Word Stress? </vt:lpstr>
      <vt:lpstr>Rules of Word Stress in English </vt:lpstr>
      <vt:lpstr>Cont..</vt:lpstr>
      <vt:lpstr>Cont…</vt:lpstr>
      <vt:lpstr>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Syllable and Word Stress</dc:title>
  <dc:creator>p14commni</dc:creator>
  <cp:lastModifiedBy>Akash Dutta</cp:lastModifiedBy>
  <cp:revision>40</cp:revision>
  <dcterms:created xsi:type="dcterms:W3CDTF">2012-10-27T05:08:29Z</dcterms:created>
  <dcterms:modified xsi:type="dcterms:W3CDTF">2020-12-02T03:07:40Z</dcterms:modified>
</cp:coreProperties>
</file>