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7559675" cx="10080625"/>
  <p:notesSz cx="7559675" cy="10691800"/>
  <p:embeddedFontLs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34" roundtripDataSignature="AMtx7miSlptecHo+LLS2UvF3N5SlMTbS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B040DA4-A836-4A2C-BF2F-0017AACF1DF5}">
  <a:tblStyle styleId="{5B040DA4-A836-4A2C-BF2F-0017AACF1DF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5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32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3" type="hdr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0" type="dt"/>
          </p:nvPr>
        </p:nvSpPr>
        <p:spPr>
          <a:xfrm>
            <a:off x="4278312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sldNum"/>
          </p:nvPr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ac7b439da7_0_0:notes"/>
          <p:cNvSpPr txBox="1"/>
          <p:nvPr>
            <p:ph idx="12" type="sldNum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30" name="Google Shape;30;gac7b439da7_0_0:notes"/>
          <p:cNvSpPr/>
          <p:nvPr>
            <p:ph idx="2" type="sldImg"/>
          </p:nvPr>
        </p:nvSpPr>
        <p:spPr>
          <a:xfrm>
            <a:off x="1106487" y="812800"/>
            <a:ext cx="5343600" cy="400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" name="Google Shape;31;gac7b439da7_0_0:notes"/>
          <p:cNvSpPr txBox="1"/>
          <p:nvPr>
            <p:ph idx="1" type="body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" name="Google Shape;32;gac7b439da7_0_0:notes"/>
          <p:cNvSpPr txBox="1"/>
          <p:nvPr>
            <p:ph idx="3" type="sldNum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4" name="Google Shape;94;p9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1" name="Google Shape;101;p10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8" name="Google Shape;108;p11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5" name="Google Shape;115;p12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2" name="Google Shape;122;p13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9" name="Google Shape;129;p14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7" name="Google Shape;137;p15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ce11f262e_1_15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4" name="Google Shape;144;gace11f262e_1_15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ce11f262e_1_3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1" name="Google Shape;151;gace11f262e_1_3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ce11f262e_1_9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8" name="Google Shape;158;gace11f262e_1_9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ce11f262e_1_21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5" name="Google Shape;165;gace11f262e_1_21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ce11f262e_1_27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2" name="Google Shape;172;gace11f262e_1_27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ce11f262e_1_33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9" name="Google Shape;179;gace11f262e_1_33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ce11f262e_1_39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6" name="Google Shape;186;gace11f262e_1_39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" name="Google Shape;45;p2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9" name="Google Shape;59;p4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6" name="Google Shape;66;p5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3" name="Google Shape;73;p6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0" name="Google Shape;80;p7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7" name="Google Shape;87;p8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9"/>
          <p:cNvSpPr txBox="1"/>
          <p:nvPr>
            <p:ph idx="10" type="dt"/>
          </p:nvPr>
        </p:nvSpPr>
        <p:spPr>
          <a:xfrm>
            <a:off x="50323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9"/>
          <p:cNvSpPr txBox="1"/>
          <p:nvPr>
            <p:ph idx="11" type="ftr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9"/>
          <p:cNvSpPr txBox="1"/>
          <p:nvPr>
            <p:ph idx="12" type="sldNum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0"/>
          <p:cNvSpPr txBox="1"/>
          <p:nvPr>
            <p:ph type="title"/>
          </p:nvPr>
        </p:nvSpPr>
        <p:spPr>
          <a:xfrm>
            <a:off x="503237" y="301625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0"/>
          <p:cNvSpPr txBox="1"/>
          <p:nvPr>
            <p:ph idx="1" type="body"/>
          </p:nvPr>
        </p:nvSpPr>
        <p:spPr>
          <a:xfrm>
            <a:off x="503237" y="1768475"/>
            <a:ext cx="9069387" cy="4987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0"/>
          <p:cNvSpPr txBox="1"/>
          <p:nvPr>
            <p:ph idx="10" type="dt"/>
          </p:nvPr>
        </p:nvSpPr>
        <p:spPr>
          <a:xfrm>
            <a:off x="50323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0"/>
          <p:cNvSpPr txBox="1"/>
          <p:nvPr>
            <p:ph idx="11" type="ftr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0"/>
          <p:cNvSpPr txBox="1"/>
          <p:nvPr>
            <p:ph idx="12" type="sldNum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8"/>
          <p:cNvSpPr txBox="1"/>
          <p:nvPr>
            <p:ph type="title"/>
          </p:nvPr>
        </p:nvSpPr>
        <p:spPr>
          <a:xfrm>
            <a:off x="503237" y="301625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8"/>
          <p:cNvSpPr txBox="1"/>
          <p:nvPr>
            <p:ph idx="1" type="body"/>
          </p:nvPr>
        </p:nvSpPr>
        <p:spPr>
          <a:xfrm>
            <a:off x="503237" y="1768475"/>
            <a:ext cx="9069387" cy="4987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8"/>
          <p:cNvSpPr txBox="1"/>
          <p:nvPr>
            <p:ph idx="10" type="dt"/>
          </p:nvPr>
        </p:nvSpPr>
        <p:spPr>
          <a:xfrm>
            <a:off x="50323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8"/>
          <p:cNvSpPr txBox="1"/>
          <p:nvPr>
            <p:ph idx="11" type="ftr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8"/>
          <p:cNvSpPr txBox="1"/>
          <p:nvPr>
            <p:ph idx="12" type="sldNum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ac7b439da7_0_0"/>
          <p:cNvSpPr txBox="1"/>
          <p:nvPr>
            <p:ph type="ctrTitle"/>
          </p:nvPr>
        </p:nvSpPr>
        <p:spPr>
          <a:xfrm>
            <a:off x="1143000" y="3273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/>
              <a:t>Wrapper Classes</a:t>
            </a:r>
            <a:endParaRPr b="1"/>
          </a:p>
        </p:txBody>
      </p:sp>
      <p:pic>
        <p:nvPicPr>
          <p:cNvPr descr="Related image" id="35" name="Google Shape;35;gac7b439da7_0_0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3286116" y="500042"/>
            <a:ext cx="2286016" cy="1143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/>
          <p:nvPr>
            <p:ph idx="1" type="body"/>
          </p:nvPr>
        </p:nvSpPr>
        <p:spPr>
          <a:xfrm>
            <a:off x="503237" y="1393825"/>
            <a:ext cx="9288600" cy="6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How do we represent the number 10, as an unsigned integer in base 2? This is same as asking, how do we represent 10 as a binary number?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In Binary Number System,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10 is represented as 00001010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&amp;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123 is represented as 01111011.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So, when we invoke this method by passing the integer argument 10, </a:t>
            </a:r>
            <a:r>
              <a:rPr b="1" lang="en-US" sz="2400">
                <a:solidFill>
                  <a:schemeClr val="dk1"/>
                </a:solidFill>
              </a:rPr>
              <a:t>Integer.toBinaryString(10)</a:t>
            </a:r>
            <a:r>
              <a:rPr lang="en-US" sz="2400">
                <a:solidFill>
                  <a:schemeClr val="dk1"/>
                </a:solidFill>
              </a:rPr>
              <a:t>, it will return a String containing the value “1010”(leading zeroes are automatically removed) and if we invoke this method with the integer 123 as an argument, it should return the String “1111011”</a:t>
            </a:r>
            <a:endParaRPr sz="1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descr="Related image" id="97" name="Google Shape;97;p9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9"/>
          <p:cNvSpPr txBox="1"/>
          <p:nvPr>
            <p:ph type="title"/>
          </p:nvPr>
        </p:nvSpPr>
        <p:spPr>
          <a:xfrm>
            <a:off x="884237" y="2254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Integer.toBinaryString(int) continues..</a:t>
            </a:r>
            <a:endParaRPr b="1" sz="4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/>
          <p:nvPr>
            <p:ph type="title"/>
          </p:nvPr>
        </p:nvSpPr>
        <p:spPr>
          <a:xfrm>
            <a:off x="808037" y="1492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Demo – Integer.toBinaryString(int)</a:t>
            </a:r>
            <a:endParaRPr b="1" sz="4000"/>
          </a:p>
        </p:txBody>
      </p:sp>
      <p:sp>
        <p:nvSpPr>
          <p:cNvPr id="104" name="Google Shape;104;p10"/>
          <p:cNvSpPr txBox="1"/>
          <p:nvPr>
            <p:ph idx="1" type="body"/>
          </p:nvPr>
        </p:nvSpPr>
        <p:spPr>
          <a:xfrm>
            <a:off x="214275" y="1768475"/>
            <a:ext cx="9664800" cy="60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import java.util.Scanner;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class DemoBinaryString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{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 		public static void main(String[] args)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 		{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 			Scanner x = new Scanner(System.in);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 			System.out.println("Enter any integer between 1 and 255");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 			int i = x.nextInt();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 			String s = Integer.toBinaryString(i);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 			System.out.println("The unsigned integer in base 2 of "+i+ " is : "+s);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 		}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 }</a:t>
            </a:r>
            <a:endParaRPr sz="1400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</p:txBody>
      </p:sp>
      <p:pic>
        <p:nvPicPr>
          <p:cNvPr descr="Related image" id="105" name="Google Shape;105;p10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Integer.toOctalString(int) method</a:t>
            </a:r>
            <a:endParaRPr b="1" sz="4000"/>
          </a:p>
        </p:txBody>
      </p:sp>
      <p:sp>
        <p:nvSpPr>
          <p:cNvPr id="111" name="Google Shape;111;p11"/>
          <p:cNvSpPr txBox="1"/>
          <p:nvPr>
            <p:ph idx="1" type="body"/>
          </p:nvPr>
        </p:nvSpPr>
        <p:spPr>
          <a:xfrm>
            <a:off x="2873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i="1" lang="en-US" sz="2200">
                <a:solidFill>
                  <a:schemeClr val="dk1"/>
                </a:solidFill>
              </a:rPr>
              <a:t>Prototype 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</a:rPr>
              <a:t>public static </a:t>
            </a:r>
            <a:r>
              <a:rPr b="1" lang="en-US" sz="2800">
                <a:solidFill>
                  <a:srgbClr val="0B5AB2"/>
                </a:solidFill>
              </a:rPr>
              <a:t>String </a:t>
            </a:r>
            <a:r>
              <a:rPr b="1" lang="en-US" sz="2800">
                <a:solidFill>
                  <a:schemeClr val="dk1"/>
                </a:solidFill>
              </a:rPr>
              <a:t>toOctalString(</a:t>
            </a:r>
            <a:r>
              <a:rPr b="1" lang="en-US" sz="2800">
                <a:solidFill>
                  <a:srgbClr val="FB0007"/>
                </a:solidFill>
              </a:rPr>
              <a:t>int i</a:t>
            </a:r>
            <a:r>
              <a:rPr b="1" lang="en-US" sz="2800">
                <a:solidFill>
                  <a:schemeClr val="dk1"/>
                </a:solidFill>
              </a:rPr>
              <a:t>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This method is used to create a String representation of the integer argument passed, as an unsigned integer in base 8. The integer value passed to this method is converted to a String of ASCII digits in Octal, i.e. base 8 with no extra leading 0s(zeros).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In short, this method will convert an integer into an octal number and return it as a string.</a:t>
            </a:r>
            <a:endParaRPr sz="1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400"/>
          </a:p>
        </p:txBody>
      </p:sp>
      <p:pic>
        <p:nvPicPr>
          <p:cNvPr descr="Related image" id="112" name="Google Shape;112;p11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Integer.toHexString(int) method</a:t>
            </a:r>
            <a:endParaRPr b="1" sz="3900"/>
          </a:p>
        </p:txBody>
      </p:sp>
      <p:sp>
        <p:nvSpPr>
          <p:cNvPr id="118" name="Google Shape;118;p12"/>
          <p:cNvSpPr txBox="1"/>
          <p:nvPr/>
        </p:nvSpPr>
        <p:spPr>
          <a:xfrm>
            <a:off x="720725" y="1547812"/>
            <a:ext cx="859790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500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i="1" lang="en-US" sz="2200">
                <a:solidFill>
                  <a:schemeClr val="dk1"/>
                </a:solidFill>
              </a:rPr>
              <a:t>Prototype 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i="1"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1" lang="en-US" sz="2600">
                <a:solidFill>
                  <a:schemeClr val="dk1"/>
                </a:solidFill>
              </a:rPr>
              <a:t>public static </a:t>
            </a:r>
            <a:r>
              <a:rPr b="1" lang="en-US" sz="2600">
                <a:solidFill>
                  <a:srgbClr val="0B5AB2"/>
                </a:solidFill>
              </a:rPr>
              <a:t>String </a:t>
            </a:r>
            <a:r>
              <a:rPr b="1" lang="en-US" sz="2600">
                <a:solidFill>
                  <a:schemeClr val="dk1"/>
                </a:solidFill>
              </a:rPr>
              <a:t>toHexString(</a:t>
            </a:r>
            <a:r>
              <a:rPr b="1" lang="en-US" sz="2600">
                <a:solidFill>
                  <a:srgbClr val="FB0007"/>
                </a:solidFill>
              </a:rPr>
              <a:t>int I</a:t>
            </a:r>
            <a:r>
              <a:rPr b="1" lang="en-US" sz="2600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This method is used to create a String representation of the argument passed, as an unsigned integer in base 16. The integer value passed to this method is converted to a String of ASCII digits in hexadecimal, i.e. base 16 with no extra leading 0s(zeros).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In short, this method is used to return a String representation of an integer in its hexadecimal form.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00006D"/>
              </a:solidFill>
            </a:endParaRPr>
          </a:p>
        </p:txBody>
      </p:sp>
      <p:pic>
        <p:nvPicPr>
          <p:cNvPr descr="Related image" id="119" name="Google Shape;119;p12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idx="1" type="body"/>
          </p:nvPr>
        </p:nvSpPr>
        <p:spPr>
          <a:xfrm>
            <a:off x="503225" y="1590675"/>
            <a:ext cx="9071100" cy="43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Java 5.0 introduced automatic conversion between a primitive type and the corresponding wrapper class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• During assignment , the automatic transformation of primitive type to corresponding wrapper type is known as </a:t>
            </a:r>
            <a:r>
              <a:rPr b="1" lang="en-US" sz="2200">
                <a:solidFill>
                  <a:schemeClr val="dk1"/>
                </a:solidFill>
              </a:rPr>
              <a:t>autoboxing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• Primitive types ---------------------------&gt;wrapper type </a:t>
            </a:r>
            <a:r>
              <a:rPr b="1" lang="en-US" sz="2200">
                <a:solidFill>
                  <a:srgbClr val="01154D"/>
                </a:solidFill>
              </a:rPr>
              <a:t>(autoboxing)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• E. g</a:t>
            </a:r>
            <a:r>
              <a:rPr lang="en-US" sz="2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 Integer i1=10;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• During assignment , the automatic transformation of wrapper type into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their primitive equivalent is known as </a:t>
            </a:r>
            <a:r>
              <a:rPr b="1" lang="en-US" sz="2200">
                <a:solidFill>
                  <a:schemeClr val="dk1"/>
                </a:solidFill>
              </a:rPr>
              <a:t>Unboxing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• wrapper type ---------------------------</a:t>
            </a: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&gt;</a:t>
            </a:r>
            <a:r>
              <a:rPr lang="en-US" sz="2200">
                <a:solidFill>
                  <a:schemeClr val="dk1"/>
                </a:solidFill>
              </a:rPr>
              <a:t>primitive type </a:t>
            </a:r>
            <a:r>
              <a:rPr b="1" lang="en-US" sz="2200">
                <a:solidFill>
                  <a:srgbClr val="01154D"/>
                </a:solidFill>
              </a:rPr>
              <a:t>(unboxing)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• E. g</a:t>
            </a:r>
            <a:r>
              <a:rPr lang="en-US" sz="2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 int i=0;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"/>
              <a:buNone/>
            </a:pPr>
            <a:r>
              <a:rPr lang="en-US" sz="2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i=new Integer(10);</a:t>
            </a:r>
            <a:endParaRPr sz="1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descr="Related image" id="125" name="Google Shape;125;p13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3"/>
          <p:cNvSpPr txBox="1"/>
          <p:nvPr/>
        </p:nvSpPr>
        <p:spPr>
          <a:xfrm>
            <a:off x="1676400" y="381000"/>
            <a:ext cx="59199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AutoBoxing &amp; UnBoxing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/>
          <p:nvPr/>
        </p:nvSpPr>
        <p:spPr>
          <a:xfrm>
            <a:off x="547675" y="1506525"/>
            <a:ext cx="8889900" cy="46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58600">
            <a:noAutofit/>
          </a:bodyPr>
          <a:lstStyle/>
          <a:p>
            <a:pPr indent="0" lvl="0" marL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</a:rPr>
              <a:t>Boxing conversion converts values of primitive type to corresponding values of reference type. But the primitive types can not be widened/ Narrowed to the Wrapper classes and vice versa.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pic>
        <p:nvPicPr>
          <p:cNvPr descr="Related image" id="132" name="Google Shape;132;p14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4"/>
          <p:cNvSpPr txBox="1"/>
          <p:nvPr>
            <p:ph type="title"/>
          </p:nvPr>
        </p:nvSpPr>
        <p:spPr>
          <a:xfrm>
            <a:off x="503237" y="2254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AutoBoxing &amp; UnBoxing (Contd.).</a:t>
            </a:r>
            <a:endParaRPr b="1" sz="3200"/>
          </a:p>
        </p:txBody>
      </p:sp>
      <p:graphicFrame>
        <p:nvGraphicFramePr>
          <p:cNvPr id="134" name="Google Shape;134;p14"/>
          <p:cNvGraphicFramePr/>
          <p:nvPr/>
        </p:nvGraphicFramePr>
        <p:xfrm>
          <a:off x="1535112" y="396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{5B040DA4-A836-4A2C-BF2F-0017AACF1DF5}</a:tableStyleId>
              </a:tblPr>
              <a:tblGrid>
                <a:gridCol w="1692275"/>
                <a:gridCol w="2646350"/>
                <a:gridCol w="259397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Wrong!!!</a:t>
                      </a:r>
                      <a:endParaRPr/>
                    </a:p>
                  </a:txBody>
                  <a:tcPr marT="921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Wrong!!!</a:t>
                      </a:r>
                      <a:endParaRPr/>
                    </a:p>
                  </a:txBody>
                  <a:tcPr marT="921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Right!!!</a:t>
                      </a:r>
                      <a:endParaRPr/>
                    </a:p>
                  </a:txBody>
                  <a:tcPr marT="921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CC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Byte b = 12;</a:t>
                      </a:r>
                      <a:endParaRPr/>
                    </a:p>
                  </a:txBody>
                  <a:tcPr marT="921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Byte b = 12;</a:t>
                      </a:r>
                      <a:endParaRPr/>
                    </a:p>
                  </a:txBody>
                  <a:tcPr marT="921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Byte b = 12;</a:t>
                      </a:r>
                      <a:endParaRPr/>
                    </a:p>
                  </a:txBody>
                  <a:tcPr marT="921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F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Integer i1 = b;</a:t>
                      </a:r>
                      <a:endParaRPr/>
                    </a:p>
                  </a:txBody>
                  <a:tcPr marT="921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Integer i1= (Integer)b</a:t>
                      </a:r>
                      <a:endParaRPr/>
                    </a:p>
                  </a:txBody>
                  <a:tcPr marT="921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Integer i1 = (int) b</a:t>
                      </a:r>
                      <a:endParaRPr/>
                    </a:p>
                  </a:txBody>
                  <a:tcPr marT="921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000"/>
              <a:t>Quiz</a:t>
            </a:r>
            <a:endParaRPr b="1" sz="4000"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Which of the following is not a Wrapper Class?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Byte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Short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Integer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Long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String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Float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Double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Character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Boolean</a:t>
            </a:r>
            <a:endParaRPr sz="1400">
              <a:solidFill>
                <a:schemeClr val="dk1"/>
              </a:solidFill>
            </a:endParaRPr>
          </a:p>
          <a:p>
            <a:pPr indent="-32385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t/>
            </a:r>
            <a:endParaRPr sz="2400"/>
          </a:p>
        </p:txBody>
      </p:sp>
      <p:pic>
        <p:nvPicPr>
          <p:cNvPr descr="Related image" id="141" name="Google Shape;141;p15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ce11f262e_1_15"/>
          <p:cNvSpPr txBox="1"/>
          <p:nvPr>
            <p:ph type="title"/>
          </p:nvPr>
        </p:nvSpPr>
        <p:spPr>
          <a:xfrm>
            <a:off x="503237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000"/>
              <a:t>Quiz</a:t>
            </a:r>
            <a:endParaRPr b="1" sz="4000"/>
          </a:p>
        </p:txBody>
      </p:sp>
      <p:sp>
        <p:nvSpPr>
          <p:cNvPr id="147" name="Google Shape;147;gace11f262e_1_15"/>
          <p:cNvSpPr txBox="1"/>
          <p:nvPr>
            <p:ph idx="1" type="body"/>
          </p:nvPr>
        </p:nvSpPr>
        <p:spPr>
          <a:xfrm>
            <a:off x="503237" y="1768475"/>
            <a:ext cx="9071100" cy="49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What is the output of the following code?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474747"/>
                </a:solidFill>
              </a:rPr>
              <a:t>class Test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474747"/>
                </a:solidFill>
              </a:rPr>
              <a:t>{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474747"/>
                </a:solidFill>
              </a:rPr>
              <a:t> 	public static void main(String ar[])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474747"/>
                </a:solidFill>
              </a:rPr>
              <a:t> 	{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474747"/>
                </a:solidFill>
              </a:rPr>
              <a:t> 		int x = 10;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474747"/>
                </a:solidFill>
              </a:rPr>
              <a:t> 		Integer y = new Integer(10);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474747"/>
                </a:solidFill>
              </a:rPr>
              <a:t> 		System.</a:t>
            </a:r>
            <a:r>
              <a:rPr i="1" lang="en-US" sz="2000">
                <a:solidFill>
                  <a:srgbClr val="474747"/>
                </a:solidFill>
              </a:rPr>
              <a:t>out.println(x == y);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474747"/>
                </a:solidFill>
              </a:rPr>
              <a:t> 	}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474747"/>
                </a:solidFill>
              </a:rPr>
              <a:t> }</a:t>
            </a:r>
            <a:endParaRPr sz="1400">
              <a:solidFill>
                <a:schemeClr val="dk1"/>
              </a:solidFill>
            </a:endParaRPr>
          </a:p>
          <a:p>
            <a:pPr indent="-32385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descr="Related image" id="148" name="Google Shape;148;gace11f262e_1_15"/>
          <p:cNvPicPr preferRelativeResize="0"/>
          <p:nvPr/>
        </p:nvPicPr>
        <p:blipFill rotWithShape="1">
          <a:blip r:embed="rId3">
            <a:alphaModFix/>
          </a:blip>
          <a:srcRect b="23455" l="3789" r="3780" t="21971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ce11f262e_1_3"/>
          <p:cNvSpPr txBox="1"/>
          <p:nvPr>
            <p:ph type="title"/>
          </p:nvPr>
        </p:nvSpPr>
        <p:spPr>
          <a:xfrm>
            <a:off x="503237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000"/>
              <a:t>Quiz</a:t>
            </a:r>
            <a:endParaRPr b="1" sz="4000"/>
          </a:p>
        </p:txBody>
      </p:sp>
      <p:sp>
        <p:nvSpPr>
          <p:cNvPr id="154" name="Google Shape;154;gace11f262e_1_3"/>
          <p:cNvSpPr txBox="1"/>
          <p:nvPr>
            <p:ph idx="1" type="body"/>
          </p:nvPr>
        </p:nvSpPr>
        <p:spPr>
          <a:xfrm>
            <a:off x="503237" y="1768475"/>
            <a:ext cx="9071100" cy="49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What is the output of the following code?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class Test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{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static Integer I;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public static void main(String args[])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{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int m = I ;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System.out.println(m);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}}</a:t>
            </a:r>
            <a:endParaRPr sz="2400">
              <a:solidFill>
                <a:schemeClr val="dk1"/>
              </a:solidFill>
            </a:endParaRPr>
          </a:p>
          <a:p>
            <a:pPr indent="-32385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descr="Related image" id="155" name="Google Shape;155;gace11f262e_1_3"/>
          <p:cNvPicPr preferRelativeResize="0"/>
          <p:nvPr/>
        </p:nvPicPr>
        <p:blipFill rotWithShape="1">
          <a:blip r:embed="rId3">
            <a:alphaModFix/>
          </a:blip>
          <a:srcRect b="23455" l="3789" r="3780" t="21971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ce11f262e_1_9"/>
          <p:cNvSpPr txBox="1"/>
          <p:nvPr>
            <p:ph type="title"/>
          </p:nvPr>
        </p:nvSpPr>
        <p:spPr>
          <a:xfrm>
            <a:off x="503237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000"/>
              <a:t>Quiz</a:t>
            </a:r>
            <a:endParaRPr b="1" sz="4000"/>
          </a:p>
        </p:txBody>
      </p:sp>
      <p:sp>
        <p:nvSpPr>
          <p:cNvPr id="161" name="Google Shape;161;gace11f262e_1_9"/>
          <p:cNvSpPr txBox="1"/>
          <p:nvPr>
            <p:ph idx="1" type="body"/>
          </p:nvPr>
        </p:nvSpPr>
        <p:spPr>
          <a:xfrm>
            <a:off x="503225" y="1398650"/>
            <a:ext cx="9071100" cy="59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What is the output of the following code?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class Test{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public static void main(String args[]){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	Integer X = 10;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	Integer Y= X;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	X++;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	System.out.println(X);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	System.out.println(Y);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	System.out.println(X==Y);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}}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2385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descr="Related image" id="162" name="Google Shape;162;gace11f262e_1_9"/>
          <p:cNvPicPr preferRelativeResize="0"/>
          <p:nvPr/>
        </p:nvPicPr>
        <p:blipFill rotWithShape="1">
          <a:blip r:embed="rId3">
            <a:alphaModFix/>
          </a:blip>
          <a:srcRect b="23455" l="3789" r="3780" t="21971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"/>
          <p:cNvSpPr txBox="1"/>
          <p:nvPr>
            <p:ph idx="4294967295"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/>
              <a:t>Objective</a:t>
            </a:r>
            <a:endParaRPr/>
          </a:p>
        </p:txBody>
      </p:sp>
      <p:sp>
        <p:nvSpPr>
          <p:cNvPr id="41" name="Google Shape;41;p1"/>
          <p:cNvSpPr txBox="1"/>
          <p:nvPr/>
        </p:nvSpPr>
        <p:spPr>
          <a:xfrm>
            <a:off x="576262" y="1789112"/>
            <a:ext cx="9144000" cy="55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73200">
            <a:noAutofit/>
          </a:bodyPr>
          <a:lstStyle/>
          <a:p>
            <a:pPr indent="-322262" lvl="0" marL="4318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At the end of this session, you will be able to:</a:t>
            </a:r>
            <a:endParaRPr sz="2400">
              <a:solidFill>
                <a:schemeClr val="dk1"/>
              </a:solidFill>
            </a:endParaRPr>
          </a:p>
          <a:p>
            <a:pPr indent="-592137" lvl="1" marL="1725612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Noto Sans Symbols"/>
              <a:buChar char="−"/>
            </a:pPr>
            <a:r>
              <a:rPr lang="en-US" sz="2400">
                <a:solidFill>
                  <a:schemeClr val="dk1"/>
                </a:solidFill>
              </a:rPr>
              <a:t>Describe the need for wrapper classes</a:t>
            </a:r>
            <a:endParaRPr sz="2400">
              <a:solidFill>
                <a:schemeClr val="dk1"/>
              </a:solidFill>
            </a:endParaRPr>
          </a:p>
          <a:p>
            <a:pPr indent="-592137" lvl="1" marL="1725612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Noto Sans Symbols"/>
              <a:buChar char="−"/>
            </a:pPr>
            <a:r>
              <a:rPr lang="en-US" sz="2400">
                <a:solidFill>
                  <a:schemeClr val="dk1"/>
                </a:solidFill>
              </a:rPr>
              <a:t>Define wrapper classes</a:t>
            </a:r>
            <a:endParaRPr sz="2400">
              <a:solidFill>
                <a:schemeClr val="dk1"/>
              </a:solidFill>
            </a:endParaRPr>
          </a:p>
          <a:p>
            <a:pPr indent="-592137" lvl="1" marL="1725612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Noto Sans Symbols"/>
              <a:buChar char="−"/>
            </a:pPr>
            <a:r>
              <a:rPr lang="en-US" sz="2400">
                <a:solidFill>
                  <a:schemeClr val="dk1"/>
                </a:solidFill>
              </a:rPr>
              <a:t>Understanding Autoboxing &amp; Unboxing</a:t>
            </a:r>
            <a:endParaRPr sz="2400"/>
          </a:p>
        </p:txBody>
      </p:sp>
      <p:pic>
        <p:nvPicPr>
          <p:cNvPr descr="Related image" id="42" name="Google Shape;42;p1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ce11f262e_1_21"/>
          <p:cNvSpPr txBox="1"/>
          <p:nvPr>
            <p:ph type="title"/>
          </p:nvPr>
        </p:nvSpPr>
        <p:spPr>
          <a:xfrm>
            <a:off x="503237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000"/>
              <a:t>Quiz</a:t>
            </a:r>
            <a:endParaRPr b="1" sz="4000"/>
          </a:p>
        </p:txBody>
      </p:sp>
      <p:sp>
        <p:nvSpPr>
          <p:cNvPr id="168" name="Google Shape;168;gace11f262e_1_21"/>
          <p:cNvSpPr txBox="1"/>
          <p:nvPr>
            <p:ph idx="1" type="body"/>
          </p:nvPr>
        </p:nvSpPr>
        <p:spPr>
          <a:xfrm>
            <a:off x="503225" y="1398650"/>
            <a:ext cx="9071100" cy="59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What is the output of the following code?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class Test {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static void function1(int i) { System.</a:t>
            </a:r>
            <a:r>
              <a:rPr i="1" lang="en-US" sz="2000">
                <a:solidFill>
                  <a:schemeClr val="dk1"/>
                </a:solidFill>
              </a:rPr>
              <a:t>out.println("int"); </a:t>
            </a:r>
            <a:r>
              <a:rPr lang="en-US" sz="2000">
                <a:solidFill>
                  <a:schemeClr val="dk1"/>
                </a:solidFill>
              </a:rPr>
              <a:t>}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static void function2(Integer i) { System.</a:t>
            </a:r>
            <a:r>
              <a:rPr i="1" lang="en-US" sz="2000">
                <a:solidFill>
                  <a:schemeClr val="dk1"/>
                </a:solidFill>
              </a:rPr>
              <a:t>out.println("Integer"); </a:t>
            </a:r>
            <a:r>
              <a:rPr lang="en-US" sz="2000">
                <a:solidFill>
                  <a:schemeClr val="dk1"/>
                </a:solidFill>
              </a:rPr>
              <a:t>}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public static void main(String args[]) { byte b = 10;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1" lang="en-US" sz="2000">
                <a:solidFill>
                  <a:schemeClr val="dk1"/>
                </a:solidFill>
              </a:rPr>
              <a:t>function(b);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}}</a:t>
            </a:r>
            <a:endParaRPr sz="1400">
              <a:solidFill>
                <a:schemeClr val="dk1"/>
              </a:solidFill>
            </a:endParaRPr>
          </a:p>
          <a:p>
            <a:pPr indent="-32385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descr="Related image" id="169" name="Google Shape;169;gace11f262e_1_21"/>
          <p:cNvPicPr preferRelativeResize="0"/>
          <p:nvPr/>
        </p:nvPicPr>
        <p:blipFill rotWithShape="1">
          <a:blip r:embed="rId3">
            <a:alphaModFix/>
          </a:blip>
          <a:srcRect b="23455" l="3789" r="3780" t="21971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ce11f262e_1_27"/>
          <p:cNvSpPr txBox="1"/>
          <p:nvPr>
            <p:ph type="title"/>
          </p:nvPr>
        </p:nvSpPr>
        <p:spPr>
          <a:xfrm>
            <a:off x="503237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4400"/>
              <a:buFont typeface="Arial"/>
              <a:buNone/>
            </a:pPr>
            <a:r>
              <a:rPr b="1" lang="en-US"/>
              <a:t>Questions</a:t>
            </a:r>
            <a:endParaRPr b="1" sz="4000"/>
          </a:p>
        </p:txBody>
      </p:sp>
      <p:sp>
        <p:nvSpPr>
          <p:cNvPr id="175" name="Google Shape;175;gace11f262e_1_27"/>
          <p:cNvSpPr txBox="1"/>
          <p:nvPr>
            <p:ph idx="1" type="body"/>
          </p:nvPr>
        </p:nvSpPr>
        <p:spPr>
          <a:xfrm>
            <a:off x="503225" y="1932050"/>
            <a:ext cx="9071100" cy="3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-323850" lvl="0" marL="430212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080"/>
              <a:buFont typeface="Noto Sans Symbols"/>
              <a:buChar char="●"/>
            </a:pPr>
            <a:r>
              <a:rPr b="1" lang="en-US" sz="2400">
                <a:solidFill>
                  <a:srgbClr val="282828"/>
                </a:solidFill>
                <a:latin typeface="Open Sans"/>
                <a:ea typeface="Open Sans"/>
                <a:cs typeface="Open Sans"/>
                <a:sym typeface="Open Sans"/>
              </a:rPr>
              <a:t>What are wrapper classes? Describe the wrapper classes in Java?</a:t>
            </a:r>
            <a:endParaRPr sz="1400">
              <a:solidFill>
                <a:schemeClr val="dk1"/>
              </a:solidFill>
            </a:endParaRPr>
          </a:p>
          <a:p>
            <a:pPr indent="-323850" lvl="0" marL="430212" rtl="0" algn="l">
              <a:spcBef>
                <a:spcPts val="1400"/>
              </a:spcBef>
              <a:spcAft>
                <a:spcPts val="0"/>
              </a:spcAft>
              <a:buClr>
                <a:srgbClr val="800000"/>
              </a:buClr>
              <a:buSzPts val="1080"/>
              <a:buFont typeface="Noto Sans Symbols"/>
              <a:buChar char="●"/>
            </a:pPr>
            <a:r>
              <a:rPr b="1" lang="en-US" sz="2400">
                <a:solidFill>
                  <a:srgbClr val="282828"/>
                </a:solidFill>
                <a:latin typeface="Open Sans"/>
                <a:ea typeface="Open Sans"/>
                <a:cs typeface="Open Sans"/>
                <a:sym typeface="Open Sans"/>
              </a:rPr>
              <a:t> What do you mean by Boxing and Unboxing in Java?</a:t>
            </a:r>
            <a:endParaRPr sz="1400">
              <a:solidFill>
                <a:schemeClr val="dk1"/>
              </a:solidFill>
            </a:endParaRPr>
          </a:p>
          <a:p>
            <a:pPr indent="-323850" lvl="0" marL="430212" rtl="0" algn="l">
              <a:spcBef>
                <a:spcPts val="1400"/>
              </a:spcBef>
              <a:spcAft>
                <a:spcPts val="0"/>
              </a:spcAft>
              <a:buClr>
                <a:srgbClr val="800000"/>
              </a:buClr>
              <a:buSzPts val="1080"/>
              <a:buFont typeface="Noto Sans Symbols"/>
              <a:buChar char="●"/>
            </a:pPr>
            <a:r>
              <a:rPr b="1" lang="en-US" sz="2400">
                <a:solidFill>
                  <a:srgbClr val="282828"/>
                </a:solidFill>
                <a:latin typeface="Open Sans"/>
                <a:ea typeface="Open Sans"/>
                <a:cs typeface="Open Sans"/>
                <a:sym typeface="Open Sans"/>
              </a:rPr>
              <a:t> Why do we need Wrapper Classes?</a:t>
            </a:r>
            <a:endParaRPr sz="1400">
              <a:solidFill>
                <a:schemeClr val="dk1"/>
              </a:solidFill>
            </a:endParaRPr>
          </a:p>
          <a:p>
            <a:pPr indent="-323850" lvl="0" marL="430212" rtl="0" algn="l">
              <a:spcBef>
                <a:spcPts val="1400"/>
              </a:spcBef>
              <a:spcAft>
                <a:spcPts val="0"/>
              </a:spcAft>
              <a:buClr>
                <a:srgbClr val="800000"/>
              </a:buClr>
              <a:buSzPts val="1080"/>
              <a:buFont typeface="Noto Sans Symbols"/>
              <a:buChar char="●"/>
            </a:pPr>
            <a:r>
              <a:rPr b="1" lang="en-US" sz="2400">
                <a:solidFill>
                  <a:srgbClr val="282828"/>
                </a:solidFill>
                <a:latin typeface="Open Sans"/>
                <a:ea typeface="Open Sans"/>
                <a:cs typeface="Open Sans"/>
                <a:sym typeface="Open Sans"/>
              </a:rPr>
              <a:t> In which Package are all Wrapper Classes in Java found?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rgbClr val="28282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  <p:pic>
        <p:nvPicPr>
          <p:cNvPr descr="Related image" id="176" name="Google Shape;176;gace11f262e_1_27"/>
          <p:cNvPicPr preferRelativeResize="0"/>
          <p:nvPr/>
        </p:nvPicPr>
        <p:blipFill rotWithShape="1">
          <a:blip r:embed="rId3">
            <a:alphaModFix/>
          </a:blip>
          <a:srcRect b="23455" l="3789" r="3780" t="21971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ce11f262e_1_33"/>
          <p:cNvSpPr txBox="1"/>
          <p:nvPr>
            <p:ph type="title"/>
          </p:nvPr>
        </p:nvSpPr>
        <p:spPr>
          <a:xfrm>
            <a:off x="503237" y="730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4400"/>
              <a:buFont typeface="Arial"/>
              <a:buNone/>
            </a:pPr>
            <a:r>
              <a:rPr b="1" lang="en-US"/>
              <a:t>Assignment 1</a:t>
            </a:r>
            <a:endParaRPr b="1"/>
          </a:p>
        </p:txBody>
      </p:sp>
      <p:sp>
        <p:nvSpPr>
          <p:cNvPr id="182" name="Google Shape;182;gace11f262e_1_33"/>
          <p:cNvSpPr txBox="1"/>
          <p:nvPr>
            <p:ph idx="1" type="body"/>
          </p:nvPr>
        </p:nvSpPr>
        <p:spPr>
          <a:xfrm>
            <a:off x="503225" y="1224350"/>
            <a:ext cx="9282900" cy="61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800"/>
              <a:buFont typeface="Arial"/>
              <a:buNone/>
            </a:pPr>
            <a:r>
              <a:rPr b="1" lang="en-US" sz="1900">
                <a:solidFill>
                  <a:srgbClr val="282828"/>
                </a:solidFill>
              </a:rPr>
              <a:t>Write a java program which generates the minimum and maximum value for each of the Numeric Wrapper classes (Byte, Short, Integer, Long, Float, Double)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2000"/>
              </a:lnSpc>
              <a:spcBef>
                <a:spcPts val="140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/>
              <a:buNone/>
            </a:pPr>
            <a:r>
              <a:rPr b="1" lang="en-US" sz="1500">
                <a:solidFill>
                  <a:srgbClr val="282828"/>
                </a:solidFill>
              </a:rPr>
              <a:t>Sample Output: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2000"/>
              </a:lnSpc>
              <a:spcBef>
                <a:spcPts val="140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/>
              <a:buNone/>
            </a:pPr>
            <a:r>
              <a:rPr b="1" lang="en-US" sz="1500">
                <a:solidFill>
                  <a:srgbClr val="282828"/>
                </a:solidFill>
              </a:rPr>
              <a:t>Integer range: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2000"/>
              </a:lnSpc>
              <a:spcBef>
                <a:spcPts val="140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/>
              <a:buNone/>
            </a:pPr>
            <a:r>
              <a:rPr b="1" lang="en-US" sz="1500">
                <a:solidFill>
                  <a:srgbClr val="282828"/>
                </a:solidFill>
              </a:rPr>
              <a:t>min: -2147483648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2000"/>
              </a:lnSpc>
              <a:spcBef>
                <a:spcPts val="140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/>
              <a:buNone/>
            </a:pPr>
            <a:r>
              <a:rPr b="1" lang="en-US" sz="1500">
                <a:solidFill>
                  <a:srgbClr val="282828"/>
                </a:solidFill>
              </a:rPr>
              <a:t>max: 2147483647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2000"/>
              </a:lnSpc>
              <a:spcBef>
                <a:spcPts val="140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/>
              <a:buNone/>
            </a:pPr>
            <a:r>
              <a:rPr b="1" lang="en-US" sz="1500">
                <a:solidFill>
                  <a:srgbClr val="282828"/>
                </a:solidFill>
              </a:rPr>
              <a:t>Double range: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2000"/>
              </a:lnSpc>
              <a:spcBef>
                <a:spcPts val="140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/>
              <a:buNone/>
            </a:pPr>
            <a:r>
              <a:rPr b="1" lang="en-US" sz="1500">
                <a:solidFill>
                  <a:srgbClr val="282828"/>
                </a:solidFill>
              </a:rPr>
              <a:t>min: 4.9E-324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2000"/>
              </a:lnSpc>
              <a:spcBef>
                <a:spcPts val="140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/>
              <a:buNone/>
            </a:pPr>
            <a:r>
              <a:rPr b="1" lang="en-US" sz="1500">
                <a:solidFill>
                  <a:srgbClr val="282828"/>
                </a:solidFill>
              </a:rPr>
              <a:t>max: 1.7976931348623157E308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2000"/>
              </a:lnSpc>
              <a:spcBef>
                <a:spcPts val="140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/>
              <a:buNone/>
            </a:pPr>
            <a:r>
              <a:rPr b="1" lang="en-US" sz="1500">
                <a:solidFill>
                  <a:srgbClr val="282828"/>
                </a:solidFill>
              </a:rPr>
              <a:t>Long range: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2000"/>
              </a:lnSpc>
              <a:spcBef>
                <a:spcPts val="140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/>
              <a:buNone/>
            </a:pPr>
            <a:r>
              <a:rPr b="1" lang="en-US" sz="1500">
                <a:solidFill>
                  <a:srgbClr val="282828"/>
                </a:solidFill>
              </a:rPr>
              <a:t>min: -9223372036854775808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2000"/>
              </a:lnSpc>
              <a:spcBef>
                <a:spcPts val="140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/>
              <a:buNone/>
            </a:pPr>
            <a:r>
              <a:rPr b="1" lang="en-US" sz="1500">
                <a:solidFill>
                  <a:srgbClr val="282828"/>
                </a:solidFill>
              </a:rPr>
              <a:t>max: 9223372036854775807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2000"/>
              </a:lnSpc>
              <a:spcBef>
                <a:spcPts val="140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/>
              <a:buNone/>
            </a:pPr>
            <a:r>
              <a:rPr b="1" lang="en-US" sz="1500">
                <a:solidFill>
                  <a:srgbClr val="282828"/>
                </a:solidFill>
              </a:rPr>
              <a:t>Short range: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2000"/>
              </a:lnSpc>
              <a:spcBef>
                <a:spcPts val="140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/>
              <a:buNone/>
            </a:pPr>
            <a:r>
              <a:rPr b="1" lang="en-US" sz="1500">
                <a:solidFill>
                  <a:srgbClr val="282828"/>
                </a:solidFill>
              </a:rPr>
              <a:t>min: -32768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2000"/>
              </a:lnSpc>
              <a:spcBef>
                <a:spcPts val="140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rial"/>
              <a:buNone/>
            </a:pPr>
            <a:r>
              <a:rPr b="1" lang="en-US" sz="1500">
                <a:solidFill>
                  <a:srgbClr val="282828"/>
                </a:solidFill>
              </a:rPr>
              <a:t>max: 32767 </a:t>
            </a:r>
            <a:endParaRPr sz="1600">
              <a:solidFill>
                <a:schemeClr val="dk1"/>
              </a:solidFill>
            </a:endParaRPr>
          </a:p>
          <a:p>
            <a:pPr indent="-32385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t/>
            </a:r>
            <a:endParaRPr b="1" sz="2500">
              <a:solidFill>
                <a:srgbClr val="28282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Related image" id="183" name="Google Shape;183;gace11f262e_1_33"/>
          <p:cNvPicPr preferRelativeResize="0"/>
          <p:nvPr/>
        </p:nvPicPr>
        <p:blipFill rotWithShape="1">
          <a:blip r:embed="rId3">
            <a:alphaModFix/>
          </a:blip>
          <a:srcRect b="23455" l="3789" r="3780" t="21971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ce11f262e_1_39"/>
          <p:cNvSpPr txBox="1"/>
          <p:nvPr>
            <p:ph type="title"/>
          </p:nvPr>
        </p:nvSpPr>
        <p:spPr>
          <a:xfrm>
            <a:off x="503237" y="730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4400"/>
              <a:buFont typeface="Arial"/>
              <a:buNone/>
            </a:pPr>
            <a:r>
              <a:rPr b="1" lang="en-US"/>
              <a:t>Assignment 2</a:t>
            </a:r>
            <a:endParaRPr b="1"/>
          </a:p>
        </p:txBody>
      </p:sp>
      <p:sp>
        <p:nvSpPr>
          <p:cNvPr id="189" name="Google Shape;189;gace11f262e_1_39"/>
          <p:cNvSpPr txBox="1"/>
          <p:nvPr>
            <p:ph idx="1" type="body"/>
          </p:nvPr>
        </p:nvSpPr>
        <p:spPr>
          <a:xfrm>
            <a:off x="503225" y="1224350"/>
            <a:ext cx="9282900" cy="61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282828"/>
                </a:solidFill>
              </a:rPr>
              <a:t>Accept a integer number as Command line argument from the program and when the program is executed print the binary, octal and hexadecimal equivalent of the given number.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2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sz="2200">
              <a:solidFill>
                <a:srgbClr val="282828"/>
              </a:solidFill>
            </a:endParaRPr>
          </a:p>
          <a:p>
            <a:pPr indent="0" lvl="0" marL="0" rtl="0" algn="l">
              <a:lnSpc>
                <a:spcPct val="112000"/>
              </a:lnSpc>
              <a:spcBef>
                <a:spcPts val="1400"/>
              </a:spcBef>
              <a:spcAft>
                <a:spcPts val="0"/>
              </a:spcAft>
              <a:buClr>
                <a:srgbClr val="282828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282828"/>
                </a:solidFill>
              </a:rPr>
              <a:t>Sample Output: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2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sz="2200">
              <a:solidFill>
                <a:srgbClr val="282828"/>
              </a:solidFill>
            </a:endParaRPr>
          </a:p>
          <a:p>
            <a:pPr indent="0" lvl="0" marL="0" rtl="0" algn="l">
              <a:lnSpc>
                <a:spcPct val="112000"/>
              </a:lnSpc>
              <a:spcBef>
                <a:spcPts val="1400"/>
              </a:spcBef>
              <a:spcAft>
                <a:spcPts val="0"/>
              </a:spcAft>
              <a:buClr>
                <a:srgbClr val="282828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282828"/>
                </a:solidFill>
              </a:rPr>
              <a:t>java  Test 20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2000"/>
              </a:lnSpc>
              <a:spcBef>
                <a:spcPts val="1400"/>
              </a:spcBef>
              <a:spcAft>
                <a:spcPts val="0"/>
              </a:spcAft>
              <a:buClr>
                <a:srgbClr val="282828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282828"/>
                </a:solidFill>
              </a:rPr>
              <a:t>Given Number :20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2000"/>
              </a:lnSpc>
              <a:spcBef>
                <a:spcPts val="1400"/>
              </a:spcBef>
              <a:spcAft>
                <a:spcPts val="0"/>
              </a:spcAft>
              <a:buClr>
                <a:srgbClr val="282828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282828"/>
                </a:solidFill>
              </a:rPr>
              <a:t>Binary equivalent :10100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2000"/>
              </a:lnSpc>
              <a:spcBef>
                <a:spcPts val="1400"/>
              </a:spcBef>
              <a:spcAft>
                <a:spcPts val="0"/>
              </a:spcAft>
              <a:buClr>
                <a:srgbClr val="282828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282828"/>
                </a:solidFill>
              </a:rPr>
              <a:t>Octal equivalent :24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2000"/>
              </a:lnSpc>
              <a:spcBef>
                <a:spcPts val="1400"/>
              </a:spcBef>
              <a:spcAft>
                <a:spcPts val="0"/>
              </a:spcAft>
              <a:buClr>
                <a:srgbClr val="282828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282828"/>
                </a:solidFill>
              </a:rPr>
              <a:t>Hexadecimal equivalent :14</a:t>
            </a:r>
            <a:endParaRPr sz="1400">
              <a:solidFill>
                <a:schemeClr val="dk1"/>
              </a:solidFill>
            </a:endParaRPr>
          </a:p>
          <a:p>
            <a:pPr indent="-32385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t/>
            </a:r>
            <a:endParaRPr b="1" sz="1900">
              <a:solidFill>
                <a:srgbClr val="282828"/>
              </a:solidFill>
            </a:endParaRPr>
          </a:p>
        </p:txBody>
      </p:sp>
      <p:pic>
        <p:nvPicPr>
          <p:cNvPr descr="Related image" id="190" name="Google Shape;190;gace11f262e_1_39"/>
          <p:cNvPicPr preferRelativeResize="0"/>
          <p:nvPr/>
        </p:nvPicPr>
        <p:blipFill rotWithShape="1">
          <a:blip r:embed="rId3">
            <a:alphaModFix/>
          </a:blip>
          <a:srcRect b="23455" l="3789" r="3780" t="21971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/>
          <p:nvPr>
            <p:ph idx="4294967295"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4400"/>
              <a:buFont typeface="Arial"/>
              <a:buNone/>
            </a:pPr>
            <a:r>
              <a:rPr b="1" lang="en-US" sz="4000"/>
              <a:t>Wrapper Classes</a:t>
            </a:r>
            <a:endParaRPr b="1" sz="4000"/>
          </a:p>
        </p:txBody>
      </p:sp>
      <p:sp>
        <p:nvSpPr>
          <p:cNvPr id="48" name="Google Shape;48;p2"/>
          <p:cNvSpPr txBox="1"/>
          <p:nvPr/>
        </p:nvSpPr>
        <p:spPr>
          <a:xfrm>
            <a:off x="468325" y="1691788"/>
            <a:ext cx="9144000" cy="56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73200">
            <a:noAutofit/>
          </a:bodyPr>
          <a:lstStyle/>
          <a:p>
            <a:pPr indent="-396240" lvl="0" marL="430212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●"/>
            </a:pPr>
            <a:r>
              <a:rPr lang="en-US" sz="2400">
                <a:solidFill>
                  <a:schemeClr val="dk1"/>
                </a:solidFill>
              </a:rPr>
              <a:t>For all the primitive data types available in java, there is a corresponding Object representation available which is known as Wrapper Classes</a:t>
            </a:r>
            <a:endParaRPr sz="2400">
              <a:solidFill>
                <a:schemeClr val="dk1"/>
              </a:solidFill>
            </a:endParaRPr>
          </a:p>
          <a:p>
            <a:pPr indent="-323850" lvl="0" marL="430212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801900"/>
              </a:buClr>
              <a:buSzPts val="2800"/>
              <a:buFont typeface="Arial"/>
              <a:buNone/>
            </a:pPr>
            <a:r>
              <a:rPr i="1" lang="en-US" sz="2400">
                <a:solidFill>
                  <a:srgbClr val="801900"/>
                </a:solidFill>
              </a:rPr>
              <a:t>Need for Wrapper classes</a:t>
            </a:r>
            <a:endParaRPr sz="2400">
              <a:solidFill>
                <a:schemeClr val="dk1"/>
              </a:solidFill>
            </a:endParaRPr>
          </a:p>
          <a:p>
            <a:pPr indent="-592137" lvl="1" marL="1725612" rtl="0" algn="just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Noto Sans Symbols"/>
              <a:buChar char="−"/>
            </a:pPr>
            <a:r>
              <a:rPr lang="en-US" sz="2400">
                <a:solidFill>
                  <a:schemeClr val="dk1"/>
                </a:solidFill>
              </a:rPr>
              <a:t>All Collection classes in java can store only Objects</a:t>
            </a:r>
            <a:endParaRPr sz="2400">
              <a:solidFill>
                <a:schemeClr val="dk1"/>
              </a:solidFill>
            </a:endParaRPr>
          </a:p>
          <a:p>
            <a:pPr indent="-592137" lvl="1" marL="1725612" rtl="0" algn="just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Noto Sans Symbols"/>
              <a:buChar char="−"/>
            </a:pPr>
            <a:r>
              <a:rPr lang="en-US" sz="2400">
                <a:solidFill>
                  <a:schemeClr val="dk1"/>
                </a:solidFill>
              </a:rPr>
              <a:t>Primitive data types cannot be stored directly in these classes and hence the primitive values needs to be converted to objects</a:t>
            </a:r>
            <a:endParaRPr sz="2400">
              <a:solidFill>
                <a:schemeClr val="dk1"/>
              </a:solidFill>
            </a:endParaRPr>
          </a:p>
          <a:p>
            <a:pPr indent="-592137" lvl="1" marL="1725612" rtl="0" algn="just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Noto Sans Symbols"/>
              <a:buChar char="−"/>
            </a:pPr>
            <a:r>
              <a:rPr lang="en-US" sz="2400">
                <a:solidFill>
                  <a:schemeClr val="dk1"/>
                </a:solidFill>
              </a:rPr>
              <a:t>We have to wrap the primitive data types in a corresponding object, and give them an object representation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pic>
        <p:nvPicPr>
          <p:cNvPr descr="Related image" id="49" name="Google Shape;49;p2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"/>
          <p:cNvSpPr txBox="1"/>
          <p:nvPr>
            <p:ph idx="4294967295" type="title"/>
          </p:nvPr>
        </p:nvSpPr>
        <p:spPr>
          <a:xfrm>
            <a:off x="1189026" y="301625"/>
            <a:ext cx="853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4400"/>
              <a:buFont typeface="Arial"/>
              <a:buNone/>
            </a:pPr>
            <a:r>
              <a:rPr b="1" lang="en-US" sz="4000"/>
              <a:t>Wrapper Classes (Contd.)</a:t>
            </a:r>
            <a:endParaRPr b="1" sz="4000"/>
          </a:p>
        </p:txBody>
      </p:sp>
      <p:sp>
        <p:nvSpPr>
          <p:cNvPr id="55" name="Google Shape;55;p3"/>
          <p:cNvSpPr txBox="1"/>
          <p:nvPr/>
        </p:nvSpPr>
        <p:spPr>
          <a:xfrm>
            <a:off x="576250" y="1636696"/>
            <a:ext cx="9144000" cy="50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73200">
            <a:noAutofit/>
          </a:bodyPr>
          <a:lstStyle/>
          <a:p>
            <a:pPr indent="-396240" lvl="0" marL="430212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●"/>
            </a:pPr>
            <a:r>
              <a:rPr lang="en-US" sz="2400">
                <a:solidFill>
                  <a:schemeClr val="dk1"/>
                </a:solidFill>
              </a:rPr>
              <a:t>Definition: The process of converting the primitive data types into objects is called </a:t>
            </a:r>
            <a:r>
              <a:rPr b="1" i="1" lang="en-US" sz="2400">
                <a:solidFill>
                  <a:schemeClr val="dk1"/>
                </a:solidFill>
              </a:rPr>
              <a:t>Wrapping</a:t>
            </a:r>
            <a:endParaRPr sz="2400">
              <a:solidFill>
                <a:schemeClr val="dk1"/>
              </a:solidFill>
            </a:endParaRPr>
          </a:p>
          <a:p>
            <a:pPr indent="-396240" lvl="0" marL="430212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●"/>
            </a:pPr>
            <a:r>
              <a:rPr lang="en-US" sz="2400">
                <a:solidFill>
                  <a:schemeClr val="dk1"/>
                </a:solidFill>
              </a:rPr>
              <a:t>To declare an integer 'i' holding the value 10, you write </a:t>
            </a:r>
            <a:endParaRPr sz="2400">
              <a:solidFill>
                <a:schemeClr val="dk1"/>
              </a:solidFill>
            </a:endParaRPr>
          </a:p>
          <a:p>
            <a:pPr indent="-592137" lvl="1" marL="1725612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Noto Sans Symbols"/>
              <a:buChar char="−"/>
            </a:pPr>
            <a:r>
              <a:rPr lang="en-US" sz="2400">
                <a:solidFill>
                  <a:schemeClr val="dk1"/>
                </a:solidFill>
              </a:rPr>
              <a:t>Int i = 10;</a:t>
            </a:r>
            <a:endParaRPr sz="2400">
              <a:solidFill>
                <a:schemeClr val="dk1"/>
              </a:solidFill>
            </a:endParaRPr>
          </a:p>
          <a:p>
            <a:pPr indent="-396240" lvl="0" marL="430212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●"/>
            </a:pPr>
            <a:r>
              <a:rPr lang="en-US" sz="2400">
                <a:solidFill>
                  <a:schemeClr val="dk1"/>
                </a:solidFill>
              </a:rPr>
              <a:t>The object representation of integer 'I' holding the value 10 will be :</a:t>
            </a:r>
            <a:endParaRPr sz="2400">
              <a:solidFill>
                <a:schemeClr val="dk1"/>
              </a:solidFill>
            </a:endParaRPr>
          </a:p>
          <a:p>
            <a:pPr indent="-592137" lvl="1" marL="1725612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Noto Sans Symbols"/>
              <a:buChar char="−"/>
            </a:pPr>
            <a:r>
              <a:rPr lang="en-US" sz="2400">
                <a:solidFill>
                  <a:schemeClr val="dk1"/>
                </a:solidFill>
              </a:rPr>
              <a:t>Integer iref = new Integer(i);</a:t>
            </a:r>
            <a:endParaRPr sz="2400">
              <a:solidFill>
                <a:schemeClr val="dk1"/>
              </a:solidFill>
            </a:endParaRPr>
          </a:p>
          <a:p>
            <a:pPr indent="-323850" lvl="0" marL="430212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Here , class Integer is the wrapper class wrapping a primitive data type i</a:t>
            </a:r>
            <a:endParaRPr sz="2400">
              <a:solidFill>
                <a:schemeClr val="dk1"/>
              </a:solidFill>
            </a:endParaRPr>
          </a:p>
          <a:p>
            <a:pPr indent="-323850" lvl="0" marL="430212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pic>
        <p:nvPicPr>
          <p:cNvPr descr="Related image" id="56" name="Google Shape;56;p3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 txBox="1"/>
          <p:nvPr>
            <p:ph type="title"/>
          </p:nvPr>
        </p:nvSpPr>
        <p:spPr>
          <a:xfrm>
            <a:off x="1189037" y="1492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4400"/>
              <a:buFont typeface="Arial"/>
              <a:buNone/>
            </a:pPr>
            <a:r>
              <a:rPr b="1" lang="en-US" sz="4000"/>
              <a:t>Wrapper Classes (Contd.)</a:t>
            </a:r>
            <a:endParaRPr b="1" sz="4000"/>
          </a:p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503237" y="1638300"/>
            <a:ext cx="9288600" cy="58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-302895" lvl="0" marL="457200" rtl="0" algn="just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170"/>
              <a:buFont typeface="Noto Sans Symbols"/>
              <a:buChar char="●"/>
            </a:pPr>
            <a:r>
              <a:rPr lang="en-US" sz="2600">
                <a:solidFill>
                  <a:schemeClr val="dk1"/>
                </a:solidFill>
              </a:rPr>
              <a:t>The java API has provided a set of classes that make the process of wrapping easier. Such classes are called wrapper classes.</a:t>
            </a:r>
            <a:endParaRPr sz="1400">
              <a:solidFill>
                <a:schemeClr val="dk1"/>
              </a:solidFill>
            </a:endParaRPr>
          </a:p>
          <a:p>
            <a:pPr indent="-302895" lvl="0" marL="457200" rtl="0" algn="just">
              <a:spcBef>
                <a:spcPts val="1400"/>
              </a:spcBef>
              <a:spcAft>
                <a:spcPts val="0"/>
              </a:spcAft>
              <a:buClr>
                <a:srgbClr val="800000"/>
              </a:buClr>
              <a:buSzPts val="1170"/>
              <a:buFont typeface="Noto Sans Symbols"/>
              <a:buChar char="●"/>
            </a:pPr>
            <a:r>
              <a:rPr lang="en-US" sz="2600">
                <a:solidFill>
                  <a:schemeClr val="dk1"/>
                </a:solidFill>
              </a:rPr>
              <a:t>For all the primitive data types, there are corresponding wrapper classes. Storing primitive types in the form of objects </a:t>
            </a:r>
            <a:r>
              <a:rPr lang="en-US" sz="2600">
                <a:solidFill>
                  <a:schemeClr val="dk1"/>
                </a:solidFill>
              </a:rPr>
              <a:t>affects</a:t>
            </a:r>
            <a:r>
              <a:rPr lang="en-US" sz="2600">
                <a:solidFill>
                  <a:schemeClr val="dk1"/>
                </a:solidFill>
              </a:rPr>
              <a:t> the performance in terms of memory and speed.</a:t>
            </a:r>
            <a:endParaRPr sz="1400">
              <a:solidFill>
                <a:schemeClr val="dk1"/>
              </a:solidFill>
            </a:endParaRPr>
          </a:p>
          <a:p>
            <a:pPr indent="-302895" lvl="0" marL="457200" rtl="0" algn="just">
              <a:spcBef>
                <a:spcPts val="1400"/>
              </a:spcBef>
              <a:spcAft>
                <a:spcPts val="0"/>
              </a:spcAft>
              <a:buClr>
                <a:srgbClr val="800000"/>
              </a:buClr>
              <a:buSzPts val="1170"/>
              <a:buFont typeface="Noto Sans Symbols"/>
              <a:buChar char="●"/>
            </a:pPr>
            <a:r>
              <a:rPr lang="en-US" sz="2600">
                <a:solidFill>
                  <a:schemeClr val="dk1"/>
                </a:solidFill>
              </a:rPr>
              <a:t>Representing an integer via a wrapper takes about 12-16 bytes, compared to 4 in an actual integer. Also, retrieving the value of an integer uses the method </a:t>
            </a:r>
            <a:r>
              <a:rPr b="1" lang="en-US" sz="2600">
                <a:solidFill>
                  <a:schemeClr val="dk1"/>
                </a:solidFill>
              </a:rPr>
              <a:t>Integer.intValue()</a:t>
            </a:r>
            <a:r>
              <a:rPr lang="en-US" sz="26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-302895" lvl="0" marL="457200" rtl="0" algn="just">
              <a:spcBef>
                <a:spcPts val="1400"/>
              </a:spcBef>
              <a:spcAft>
                <a:spcPts val="0"/>
              </a:spcAft>
              <a:buClr>
                <a:srgbClr val="800000"/>
              </a:buClr>
              <a:buSzPts val="1170"/>
              <a:buFont typeface="Noto Sans Symbols"/>
              <a:buChar char="●"/>
            </a:pPr>
            <a:r>
              <a:rPr lang="en-US" sz="2600">
                <a:solidFill>
                  <a:schemeClr val="dk1"/>
                </a:solidFill>
              </a:rPr>
              <a:t>The wrapper classes are very useful as they enable you to manipulate primitive data types.</a:t>
            </a:r>
            <a:endParaRPr sz="1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descr="Related image" id="63" name="Google Shape;63;p4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 txBox="1"/>
          <p:nvPr>
            <p:ph type="title"/>
          </p:nvPr>
        </p:nvSpPr>
        <p:spPr>
          <a:xfrm>
            <a:off x="1189037" y="730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4400"/>
              <a:buFont typeface="Arial"/>
              <a:buNone/>
            </a:pPr>
            <a:r>
              <a:rPr b="1" lang="en-US" sz="4000"/>
              <a:t>Wrapper Classes (Contd.)</a:t>
            </a:r>
            <a:endParaRPr b="1" sz="4000"/>
          </a:p>
        </p:txBody>
      </p:sp>
      <p:sp>
        <p:nvSpPr>
          <p:cNvPr id="69" name="Google Shape;69;p5"/>
          <p:cNvSpPr txBox="1"/>
          <p:nvPr>
            <p:ph idx="1" type="body"/>
          </p:nvPr>
        </p:nvSpPr>
        <p:spPr>
          <a:xfrm>
            <a:off x="503237" y="1562100"/>
            <a:ext cx="9288600" cy="58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For example, you can take the integer input from the user in the form of a </a:t>
            </a:r>
            <a:r>
              <a:rPr b="1" lang="en-US" sz="2200">
                <a:solidFill>
                  <a:schemeClr val="dk1"/>
                </a:solidFill>
              </a:rPr>
              <a:t>String</a:t>
            </a:r>
            <a:r>
              <a:rPr lang="en-US" sz="2200">
                <a:solidFill>
                  <a:schemeClr val="dk1"/>
                </a:solidFill>
              </a:rPr>
              <a:t>, and convert it into integer type using the following statements: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rgbClr val="0B5AB2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0B5AB2"/>
                </a:solidFill>
              </a:rPr>
              <a:t>• </a:t>
            </a:r>
            <a:r>
              <a:rPr b="1"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String str = “100”;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rgbClr val="0B5AB2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0B5AB2"/>
                </a:solidFill>
              </a:rPr>
              <a:t>• </a:t>
            </a:r>
            <a:r>
              <a:rPr b="1"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 j = Integer.parseInt(str);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rgbClr val="0B5AB2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0B5AB2"/>
                </a:solidFill>
              </a:rPr>
              <a:t>• </a:t>
            </a:r>
            <a:r>
              <a:rPr lang="en-US" sz="2200">
                <a:solidFill>
                  <a:schemeClr val="dk1"/>
                </a:solidFill>
              </a:rPr>
              <a:t>There are many more methods in the wrapper classes that help you do several operations with the data types.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rgbClr val="0B5AB2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0B5AB2"/>
                </a:solidFill>
              </a:rPr>
              <a:t>• </a:t>
            </a:r>
            <a:r>
              <a:rPr lang="en-US" sz="2200">
                <a:solidFill>
                  <a:schemeClr val="dk1"/>
                </a:solidFill>
              </a:rPr>
              <a:t>The wrapper classes also have constants like 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rgbClr val="0B5AB2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0B5AB2"/>
                </a:solidFill>
              </a:rPr>
              <a:t>• </a:t>
            </a:r>
            <a:r>
              <a:rPr b="1"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MAX_VALUE, MIN_VALUE, NaN </a:t>
            </a:r>
            <a:r>
              <a:rPr lang="en-US" sz="2200">
                <a:solidFill>
                  <a:schemeClr val="dk1"/>
                </a:solidFill>
              </a:rPr>
              <a:t>(Not a Number),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2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None/>
            </a:pPr>
            <a:r>
              <a:rPr b="1"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POSITIVE_INFINITY</a:t>
            </a:r>
            <a:r>
              <a:rPr lang="en-US" sz="2200">
                <a:solidFill>
                  <a:schemeClr val="dk1"/>
                </a:solidFill>
              </a:rPr>
              <a:t>, and </a:t>
            </a:r>
            <a:r>
              <a:rPr b="1"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NEGATIVE_INFINITY</a:t>
            </a:r>
            <a:r>
              <a:rPr lang="en-US" sz="22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descr="Related image" id="70" name="Google Shape;70;p5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/>
          <p:nvPr>
            <p:ph idx="1" type="body"/>
          </p:nvPr>
        </p:nvSpPr>
        <p:spPr>
          <a:xfrm>
            <a:off x="503237" y="1409700"/>
            <a:ext cx="9288462" cy="5827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-323850" lvl="0" marL="430212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900"/>
              <a:buFont typeface="Noto Sans Symbols"/>
              <a:buChar char="●"/>
            </a:pPr>
            <a:r>
              <a:rPr lang="en-US" sz="2000">
                <a:solidFill>
                  <a:schemeClr val="dk1"/>
                </a:solidFill>
              </a:rPr>
              <a:t>Class </a:t>
            </a:r>
            <a:r>
              <a:rPr b="1" lang="en-US" sz="2000">
                <a:solidFill>
                  <a:schemeClr val="dk1"/>
                </a:solidFill>
              </a:rPr>
              <a:t>Integer </a:t>
            </a:r>
            <a:r>
              <a:rPr lang="en-US" sz="2000">
                <a:solidFill>
                  <a:schemeClr val="dk1"/>
                </a:solidFill>
              </a:rPr>
              <a:t>is a wrapper for values of type </a:t>
            </a:r>
            <a:r>
              <a:rPr b="1" lang="en-US" sz="2000">
                <a:solidFill>
                  <a:schemeClr val="dk1"/>
                </a:solidFill>
              </a:rPr>
              <a:t>int</a:t>
            </a:r>
            <a:endParaRPr sz="1400">
              <a:solidFill>
                <a:schemeClr val="dk1"/>
              </a:solidFill>
            </a:endParaRPr>
          </a:p>
          <a:p>
            <a:pPr indent="-323850" lvl="0" marL="430212" rtl="0" algn="l">
              <a:spcBef>
                <a:spcPts val="1400"/>
              </a:spcBef>
              <a:spcAft>
                <a:spcPts val="0"/>
              </a:spcAft>
              <a:buClr>
                <a:srgbClr val="800000"/>
              </a:buClr>
              <a:buSzPts val="900"/>
              <a:buFont typeface="Noto Sans Symbols"/>
              <a:buChar char="●"/>
            </a:pPr>
            <a:r>
              <a:rPr b="1" lang="en-US" sz="2000">
                <a:solidFill>
                  <a:schemeClr val="dk1"/>
                </a:solidFill>
              </a:rPr>
              <a:t>Integer </a:t>
            </a:r>
            <a:r>
              <a:rPr lang="en-US" sz="2000">
                <a:solidFill>
                  <a:schemeClr val="dk1"/>
                </a:solidFill>
              </a:rPr>
              <a:t>objects can be constructed with a </a:t>
            </a:r>
            <a:r>
              <a:rPr b="1" lang="en-US" sz="2000">
                <a:solidFill>
                  <a:schemeClr val="dk1"/>
                </a:solidFill>
              </a:rPr>
              <a:t>int </a:t>
            </a:r>
            <a:r>
              <a:rPr lang="en-US" sz="2000">
                <a:solidFill>
                  <a:schemeClr val="dk1"/>
                </a:solidFill>
              </a:rPr>
              <a:t>value, or a string containing</a:t>
            </a:r>
            <a:endParaRPr sz="1400">
              <a:solidFill>
                <a:schemeClr val="dk1"/>
              </a:solidFill>
            </a:endParaRPr>
          </a:p>
          <a:p>
            <a:pPr indent="-323850" lvl="0" marL="430212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a int value</a:t>
            </a:r>
            <a:endParaRPr sz="1400">
              <a:solidFill>
                <a:schemeClr val="dk1"/>
              </a:solidFill>
            </a:endParaRPr>
          </a:p>
          <a:p>
            <a:pPr indent="-323850" lvl="0" marL="430212" rtl="0" algn="l">
              <a:spcBef>
                <a:spcPts val="1400"/>
              </a:spcBef>
              <a:spcAft>
                <a:spcPts val="0"/>
              </a:spcAft>
              <a:buClr>
                <a:srgbClr val="800000"/>
              </a:buClr>
              <a:buSzPts val="900"/>
              <a:buFont typeface="Noto Sans Symbols"/>
              <a:buChar char="●"/>
            </a:pPr>
            <a:r>
              <a:rPr lang="en-US" sz="2000">
                <a:solidFill>
                  <a:schemeClr val="dk1"/>
                </a:solidFill>
              </a:rPr>
              <a:t>The constructors for Integer are shown here:</a:t>
            </a:r>
            <a:endParaRPr sz="1400">
              <a:solidFill>
                <a:schemeClr val="dk1"/>
              </a:solidFill>
            </a:endParaRPr>
          </a:p>
          <a:p>
            <a:pPr indent="-573087" lvl="1" marL="1725612" rtl="0" algn="l">
              <a:spcBef>
                <a:spcPts val="1400"/>
              </a:spcBef>
              <a:spcAft>
                <a:spcPts val="0"/>
              </a:spcAft>
              <a:buClr>
                <a:srgbClr val="000080"/>
              </a:buClr>
              <a:buSzPts val="1500"/>
              <a:buFont typeface="Noto Sans Symbols"/>
              <a:buChar char="−"/>
            </a:pPr>
            <a:r>
              <a:rPr lang="en-US" sz="2000">
                <a:solidFill>
                  <a:schemeClr val="dk1"/>
                </a:solidFill>
              </a:rPr>
              <a:t>Integer( int num)</a:t>
            </a:r>
            <a:endParaRPr sz="1400">
              <a:solidFill>
                <a:schemeClr val="dk1"/>
              </a:solidFill>
            </a:endParaRPr>
          </a:p>
          <a:p>
            <a:pPr indent="-573087" lvl="1" marL="1725612" rtl="0" algn="l">
              <a:spcBef>
                <a:spcPts val="1100"/>
              </a:spcBef>
              <a:spcAft>
                <a:spcPts val="0"/>
              </a:spcAft>
              <a:buClr>
                <a:srgbClr val="000080"/>
              </a:buClr>
              <a:buSzPts val="1500"/>
              <a:buFont typeface="Noto Sans Symbols"/>
              <a:buChar char="−"/>
            </a:pPr>
            <a:r>
              <a:rPr b="1" lang="en-US" sz="2000">
                <a:solidFill>
                  <a:schemeClr val="dk1"/>
                </a:solidFill>
              </a:rPr>
              <a:t>Integer(String str) </a:t>
            </a:r>
            <a:r>
              <a:rPr lang="en-US" sz="2000">
                <a:solidFill>
                  <a:schemeClr val="dk1"/>
                </a:solidFill>
              </a:rPr>
              <a:t>throws NumberFormatException</a:t>
            </a:r>
            <a:endParaRPr sz="1400">
              <a:solidFill>
                <a:schemeClr val="dk1"/>
              </a:solidFill>
            </a:endParaRPr>
          </a:p>
          <a:p>
            <a:pPr indent="-323850" lvl="0" marL="430212" rtl="0" algn="l">
              <a:spcBef>
                <a:spcPts val="1100"/>
              </a:spcBef>
              <a:spcAft>
                <a:spcPts val="0"/>
              </a:spcAft>
              <a:buClr>
                <a:srgbClr val="800000"/>
              </a:buClr>
              <a:buSzPts val="900"/>
              <a:buFont typeface="Noto Sans Symbols"/>
              <a:buChar char="●"/>
            </a:pPr>
            <a:r>
              <a:rPr lang="en-US" sz="2000">
                <a:solidFill>
                  <a:schemeClr val="dk1"/>
                </a:solidFill>
              </a:rPr>
              <a:t>Some methods of the </a:t>
            </a:r>
            <a:r>
              <a:rPr b="1" lang="en-US" sz="2000">
                <a:solidFill>
                  <a:schemeClr val="dk1"/>
                </a:solidFill>
              </a:rPr>
              <a:t>Integer </a:t>
            </a:r>
            <a:r>
              <a:rPr lang="en-US" sz="2000">
                <a:solidFill>
                  <a:schemeClr val="dk1"/>
                </a:solidFill>
              </a:rPr>
              <a:t>class:</a:t>
            </a:r>
            <a:endParaRPr sz="1400">
              <a:solidFill>
                <a:schemeClr val="dk1"/>
              </a:solidFill>
            </a:endParaRPr>
          </a:p>
          <a:p>
            <a:pPr indent="-573087" lvl="1" marL="1725612" rtl="0" algn="l">
              <a:spcBef>
                <a:spcPts val="1400"/>
              </a:spcBef>
              <a:spcAft>
                <a:spcPts val="0"/>
              </a:spcAft>
              <a:buClr>
                <a:srgbClr val="000080"/>
              </a:buClr>
              <a:buSzPts val="1500"/>
              <a:buFont typeface="Noto Sans Symbols"/>
              <a:buChar char="−"/>
            </a:pPr>
            <a:r>
              <a:rPr b="1" lang="en-US" sz="2000">
                <a:solidFill>
                  <a:schemeClr val="dk1"/>
                </a:solidFill>
              </a:rPr>
              <a:t>static int parseInt(String str) </a:t>
            </a:r>
            <a:r>
              <a:rPr lang="en-US" sz="2000">
                <a:solidFill>
                  <a:schemeClr val="dk1"/>
                </a:solidFill>
              </a:rPr>
              <a:t>throws NumberFormatException</a:t>
            </a:r>
            <a:endParaRPr sz="1400">
              <a:solidFill>
                <a:schemeClr val="dk1"/>
              </a:solidFill>
            </a:endParaRPr>
          </a:p>
          <a:p>
            <a:pPr indent="-573087" lvl="1" marL="1725612" rtl="0" algn="l">
              <a:spcBef>
                <a:spcPts val="1100"/>
              </a:spcBef>
              <a:spcAft>
                <a:spcPts val="0"/>
              </a:spcAft>
              <a:buClr>
                <a:srgbClr val="000080"/>
              </a:buClr>
              <a:buSzPts val="1500"/>
              <a:buFont typeface="Noto Sans Symbols"/>
              <a:buChar char="−"/>
            </a:pPr>
            <a:r>
              <a:rPr b="1" lang="en-US" sz="2000">
                <a:solidFill>
                  <a:schemeClr val="dk1"/>
                </a:solidFill>
              </a:rPr>
              <a:t>int intValue( ) </a:t>
            </a:r>
            <a:r>
              <a:rPr lang="en-US" sz="2000">
                <a:solidFill>
                  <a:schemeClr val="dk1"/>
                </a:solidFill>
              </a:rPr>
              <a:t>returns the value of the invoking object as a </a:t>
            </a:r>
            <a:r>
              <a:rPr b="1" lang="en-US" sz="2000">
                <a:solidFill>
                  <a:schemeClr val="dk1"/>
                </a:solidFill>
              </a:rPr>
              <a:t>int </a:t>
            </a:r>
            <a:r>
              <a:rPr lang="en-US" sz="2000">
                <a:solidFill>
                  <a:schemeClr val="dk1"/>
                </a:solidFill>
              </a:rPr>
              <a:t>value</a:t>
            </a:r>
            <a:endParaRPr sz="1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descr="Related image" id="76" name="Google Shape;76;p6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6"/>
          <p:cNvSpPr txBox="1"/>
          <p:nvPr>
            <p:ph type="title"/>
          </p:nvPr>
        </p:nvSpPr>
        <p:spPr>
          <a:xfrm>
            <a:off x="1189037" y="730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4400"/>
              <a:buFont typeface="Arial"/>
              <a:buNone/>
            </a:pPr>
            <a:r>
              <a:rPr b="1" lang="en-US" sz="4000"/>
              <a:t>The Integer Class</a:t>
            </a:r>
            <a:endParaRPr b="1"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/>
          <p:nvPr>
            <p:ph idx="4294967295" type="title"/>
          </p:nvPr>
        </p:nvSpPr>
        <p:spPr>
          <a:xfrm>
            <a:off x="503237" y="1492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Arial"/>
              <a:buNone/>
            </a:pPr>
            <a:r>
              <a:rPr b="1" lang="en-US" sz="3200"/>
              <a:t>The Integer Class</a:t>
            </a:r>
            <a:endParaRPr b="1" sz="4000"/>
          </a:p>
        </p:txBody>
      </p:sp>
      <p:sp>
        <p:nvSpPr>
          <p:cNvPr id="83" name="Google Shape;83;p7"/>
          <p:cNvSpPr txBox="1"/>
          <p:nvPr/>
        </p:nvSpPr>
        <p:spPr>
          <a:xfrm>
            <a:off x="576250" y="1636698"/>
            <a:ext cx="9144000" cy="57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73200">
            <a:noAutofit/>
          </a:bodyPr>
          <a:lstStyle/>
          <a:p>
            <a:pPr indent="10795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</a:rPr>
              <a:t>Integer i1=new Integer(100); </a:t>
            </a:r>
            <a:endParaRPr>
              <a:solidFill>
                <a:schemeClr val="dk1"/>
              </a:solidFill>
            </a:endParaRPr>
          </a:p>
          <a:p>
            <a:pPr indent="107950" lvl="0" marL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</a:rPr>
              <a:t>Integer i2=new Integer(“100”);</a:t>
            </a:r>
            <a:endParaRPr>
              <a:solidFill>
                <a:schemeClr val="dk1"/>
              </a:solidFill>
            </a:endParaRPr>
          </a:p>
          <a:p>
            <a:pPr indent="107950" lvl="0" marL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Few more method of Integer class (These methods also available in Long, Short, Byte, Float, Double wrapper class)</a:t>
            </a:r>
            <a:endParaRPr>
              <a:solidFill>
                <a:schemeClr val="dk1"/>
              </a:solidFill>
            </a:endParaRPr>
          </a:p>
          <a:p>
            <a:pPr indent="-107950" lvl="0" marL="10795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800000"/>
              </a:buClr>
              <a:buSzPts val="990"/>
              <a:buFont typeface="Noto Sans Symbols"/>
              <a:buChar char="●"/>
            </a:pPr>
            <a:r>
              <a:rPr lang="en-US" sz="2200">
                <a:solidFill>
                  <a:schemeClr val="dk1"/>
                </a:solidFill>
              </a:rPr>
              <a:t>ByteValue() - Returns the value of the invoking object as a byte.</a:t>
            </a:r>
            <a:endParaRPr>
              <a:solidFill>
                <a:schemeClr val="dk1"/>
              </a:solidFill>
            </a:endParaRPr>
          </a:p>
          <a:p>
            <a:pPr indent="-107950" lvl="0" marL="10795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800000"/>
              </a:buClr>
              <a:buSzPts val="990"/>
              <a:buFont typeface="Noto Sans Symbols"/>
              <a:buChar char="●"/>
            </a:pPr>
            <a:r>
              <a:rPr lang="en-US" sz="2200">
                <a:solidFill>
                  <a:schemeClr val="dk1"/>
                </a:solidFill>
              </a:rPr>
              <a:t>DoubleValue() - Returns the value of the invoking object as a double.</a:t>
            </a:r>
            <a:endParaRPr>
              <a:solidFill>
                <a:schemeClr val="dk1"/>
              </a:solidFill>
            </a:endParaRPr>
          </a:p>
          <a:p>
            <a:pPr indent="-107950" lvl="0" marL="10795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800000"/>
              </a:buClr>
              <a:buSzPts val="990"/>
              <a:buFont typeface="Noto Sans Symbols"/>
              <a:buChar char="●"/>
            </a:pPr>
            <a:r>
              <a:rPr lang="en-US" sz="2200">
                <a:solidFill>
                  <a:schemeClr val="dk1"/>
                </a:solidFill>
              </a:rPr>
              <a:t>FloatValue() - Returns the value of the invoking object as a float.</a:t>
            </a:r>
            <a:endParaRPr>
              <a:solidFill>
                <a:schemeClr val="dk1"/>
              </a:solidFill>
            </a:endParaRPr>
          </a:p>
          <a:p>
            <a:pPr indent="-107950" lvl="0" marL="10795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800000"/>
              </a:buClr>
              <a:buSzPts val="990"/>
              <a:buFont typeface="Noto Sans Symbols"/>
              <a:buChar char="●"/>
            </a:pPr>
            <a:r>
              <a:rPr lang="en-US" sz="2200">
                <a:solidFill>
                  <a:schemeClr val="dk1"/>
                </a:solidFill>
              </a:rPr>
              <a:t>LongValue() - Returns the value of the invoking object as a long.</a:t>
            </a:r>
            <a:endParaRPr>
              <a:solidFill>
                <a:schemeClr val="dk1"/>
              </a:solidFill>
            </a:endParaRPr>
          </a:p>
          <a:p>
            <a:pPr indent="-107950" lvl="0" marL="10795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800000"/>
              </a:buClr>
              <a:buSzPts val="990"/>
              <a:buFont typeface="Noto Sans Symbols"/>
              <a:buChar char="●"/>
            </a:pPr>
            <a:r>
              <a:rPr lang="en-US" sz="2200">
                <a:solidFill>
                  <a:schemeClr val="dk1"/>
                </a:solidFill>
              </a:rPr>
              <a:t>ShortValue() - Returns the value of the invoking object as a short.</a:t>
            </a:r>
            <a:endParaRPr>
              <a:solidFill>
                <a:schemeClr val="dk1"/>
              </a:solidFill>
            </a:endParaRPr>
          </a:p>
          <a:p>
            <a:pPr indent="107950" lvl="0" marL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</a:rPr>
              <a:t>E.g.</a:t>
            </a:r>
            <a:endParaRPr>
              <a:solidFill>
                <a:schemeClr val="dk1"/>
              </a:solidFill>
            </a:endParaRPr>
          </a:p>
          <a:p>
            <a:pPr indent="107950" lvl="0" marL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Integer i1=new Integer(20);</a:t>
            </a:r>
            <a:endParaRPr>
              <a:solidFill>
                <a:schemeClr val="dk1"/>
              </a:solidFill>
            </a:endParaRPr>
          </a:p>
          <a:p>
            <a:pPr indent="107950" lvl="0" marL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double d1=i1.doubleValue();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pic>
        <p:nvPicPr>
          <p:cNvPr descr="Related image" id="84" name="Google Shape;84;p7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 txBox="1"/>
          <p:nvPr>
            <p:ph type="title"/>
          </p:nvPr>
        </p:nvSpPr>
        <p:spPr>
          <a:xfrm>
            <a:off x="1417637" y="2254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-US" sz="2900">
                <a:solidFill>
                  <a:schemeClr val="dk1"/>
                </a:solidFill>
              </a:rPr>
              <a:t>The Integer Class – The Conversion Methods</a:t>
            </a:r>
            <a:endParaRPr b="1" sz="2900"/>
          </a:p>
        </p:txBody>
      </p:sp>
      <p:sp>
        <p:nvSpPr>
          <p:cNvPr id="90" name="Google Shape;90;p8"/>
          <p:cNvSpPr txBox="1"/>
          <p:nvPr>
            <p:ph idx="1" type="body"/>
          </p:nvPr>
        </p:nvSpPr>
        <p:spPr>
          <a:xfrm>
            <a:off x="503237" y="1485900"/>
            <a:ext cx="9288600" cy="61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Integer.toBinaryString(int) method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Prototype 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</a:rPr>
              <a:t>public static </a:t>
            </a:r>
            <a:r>
              <a:rPr b="1" lang="en-US" sz="2200">
                <a:solidFill>
                  <a:srgbClr val="0B5AB2"/>
                </a:solidFill>
              </a:rPr>
              <a:t>String </a:t>
            </a:r>
            <a:r>
              <a:rPr b="1" lang="en-US" sz="2200">
                <a:solidFill>
                  <a:schemeClr val="dk1"/>
                </a:solidFill>
              </a:rPr>
              <a:t>toBinaryString(</a:t>
            </a:r>
            <a:r>
              <a:rPr b="1" lang="en-US" sz="2200">
                <a:solidFill>
                  <a:srgbClr val="FB0007"/>
                </a:solidFill>
              </a:rPr>
              <a:t>int i</a:t>
            </a:r>
            <a:r>
              <a:rPr b="1" lang="en-US" sz="2200">
                <a:solidFill>
                  <a:schemeClr val="dk1"/>
                </a:solidFill>
              </a:rPr>
              <a:t>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>
                <a:solidFill>
                  <a:schemeClr val="dk1"/>
                </a:solidFill>
              </a:rPr>
              <a:t>This method is used to create a String representation of the argument passed, as an unsigned integer in base 2(with no extra leading 0s (zeros)).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i="1" lang="en-US" sz="2600">
                <a:solidFill>
                  <a:schemeClr val="dk1"/>
                </a:solidFill>
              </a:rPr>
              <a:t>In other words, this method is used to return a String representation of an integer in its binary form.</a:t>
            </a:r>
            <a:endParaRPr sz="1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descr="Related image" id="91" name="Google Shape;91;p8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2018-08-19T17:18:32Z</dcterms:created>
  <dc:creator>neeraj khanna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