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5cR5HaY7y7MRWu2sQlN14+Jx0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-3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2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66c170fd4_0_7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a66c170fd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8" name="Google Shape;148;ga66c170fd4_0_7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66c170fd4_0_8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a66c170fd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7" name="Google Shape;157;ga66c170fd4_0_8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66c170fd4_0_9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a66c170fd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6" name="Google Shape;166;ga66c170fd4_0_9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32aa7e524_0_1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532aa7e5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6" name="Google Shape;176;g532aa7e524_0_1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32aa7e524_0_2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532aa7e52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1" name="Google Shape;191;g532aa7e524_0_2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66c170fd4_0_12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a66c170fd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2" name="Google Shape;202;ga66c170fd4_0_12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c170fd4_0_14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a66c170fd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1" name="Google Shape;211;ga66c170fd4_0_14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66c170fd4_0_15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a66c170fd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2" name="Google Shape;222;ga66c170fd4_0_15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66c170fd4_0_17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a66c170fd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1" name="Google Shape;231;ga66c170fd4_0_17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66c170fd4_0_18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a66c170fd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0" name="Google Shape;240;ga66c170fd4_0_18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12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66c170fd4_0_19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a66c170fd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9" name="Google Shape;249;ga66c170fd4_0_19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66c170fd4_0_20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a66c170fd4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0" name="Google Shape;260;ga66c170fd4_0_20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66c170fd4_0_21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a66c170fd4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9" name="Google Shape;269;ga66c170fd4_0_21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66c170fd4_0_22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a66c170fd4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8" name="Google Shape;278;ga66c170fd4_0_22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66c170fd4_0_23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a66c170fd4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7" name="Google Shape;287;ga66c170fd4_0_23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66c170fd4_0_24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a66c170fd4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6" name="Google Shape;296;ga66c170fd4_0_24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66c170fd4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6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66c170fd4_0_25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a66c170fd4_0_252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f23223a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6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f23223a2b_0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9f23223a2b_0_0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66c170fd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6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66c170fd4_0_26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a66c170fd4_0_261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66c170fd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6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66c170fd4_0_27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a66c170fd4_0_270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66c170fd4_0_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a66c170fd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5" name="Google Shape;85;ga66c170fd4_0_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66c170fd4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6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66c170fd4_0_28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a66c170fd4_0_289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698adf87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6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698adf87b_0_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a698adf87b_0_8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698adf8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6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698adf87b_0_1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a698adf87b_0_16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698adf8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6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698adf87b_0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a698adf87b_0_0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698adf87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6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698adf87b_0_4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a698adf87b_0_44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698adf87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6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698adf87b_0_5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a698adf87b_0_52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698adf87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6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698adf87b_0_2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a698adf87b_0_29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66c170fd4_0_1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a66c170fd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ga66c170fd4_0_1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6c170fd4_0_3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a66c170fd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3" name="Google Shape;103;ga66c170fd4_0_3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66c170fd4_0_2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a66c170f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2" name="Google Shape;112;ga66c170fd4_0_2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32aa7e524_0_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532aa7e5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1" name="Google Shape;121;g532aa7e524_0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66c170fd4_0_5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a66c170fd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0" name="Google Shape;130;ga66c170fd4_0_5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6c170fd4_0_6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a66c170fd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51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9" name="Google Shape;139;ga66c170fd4_0_6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03c97620f_0_45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903c97620f_0_45"/>
          <p:cNvSpPr txBox="1">
            <a:spLocks noGrp="1"/>
          </p:cNvSpPr>
          <p:nvPr>
            <p:ph type="dt" idx="10"/>
          </p:nvPr>
        </p:nvSpPr>
        <p:spPr>
          <a:xfrm>
            <a:off x="612775" y="6562725"/>
            <a:ext cx="23463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903c97620f_0_45"/>
          <p:cNvSpPr txBox="1">
            <a:spLocks noGrp="1"/>
          </p:cNvSpPr>
          <p:nvPr>
            <p:ph type="ftr" idx="11"/>
          </p:nvPr>
        </p:nvSpPr>
        <p:spPr>
          <a:xfrm>
            <a:off x="3556000" y="6562725"/>
            <a:ext cx="31941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g903c97620f_0_45"/>
          <p:cNvSpPr txBox="1">
            <a:spLocks noGrp="1"/>
          </p:cNvSpPr>
          <p:nvPr>
            <p:ph type="sldNum" idx="12"/>
          </p:nvPr>
        </p:nvSpPr>
        <p:spPr>
          <a:xfrm>
            <a:off x="7335837" y="6562725"/>
            <a:ext cx="23463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03c97620f_0_30"/>
          <p:cNvSpPr/>
          <p:nvPr/>
        </p:nvSpPr>
        <p:spPr>
          <a:xfrm>
            <a:off x="5040313" y="-184"/>
            <a:ext cx="5040300" cy="75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903c97620f_0_30"/>
          <p:cNvSpPr txBox="1">
            <a:spLocks noGrp="1"/>
          </p:cNvSpPr>
          <p:nvPr>
            <p:ph type="title"/>
          </p:nvPr>
        </p:nvSpPr>
        <p:spPr>
          <a:xfrm>
            <a:off x="292695" y="1812463"/>
            <a:ext cx="4459500" cy="2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53" name="Google Shape;53;g903c97620f_0_30"/>
          <p:cNvSpPr txBox="1">
            <a:spLocks noGrp="1"/>
          </p:cNvSpPr>
          <p:nvPr>
            <p:ph type="subTitle" idx="1"/>
          </p:nvPr>
        </p:nvSpPr>
        <p:spPr>
          <a:xfrm>
            <a:off x="292695" y="4119828"/>
            <a:ext cx="4459500" cy="18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4" name="Google Shape;54;g903c97620f_0_30"/>
          <p:cNvSpPr txBox="1">
            <a:spLocks noGrp="1"/>
          </p:cNvSpPr>
          <p:nvPr>
            <p:ph type="body" idx="2"/>
          </p:nvPr>
        </p:nvSpPr>
        <p:spPr>
          <a:xfrm>
            <a:off x="5445456" y="1064211"/>
            <a:ext cx="4230000" cy="5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903c97620f_0_30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3c97620f_0_36"/>
          <p:cNvSpPr txBox="1">
            <a:spLocks noGrp="1"/>
          </p:cNvSpPr>
          <p:nvPr>
            <p:ph type="body" idx="1"/>
          </p:nvPr>
        </p:nvSpPr>
        <p:spPr>
          <a:xfrm>
            <a:off x="343628" y="6217901"/>
            <a:ext cx="66132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g903c97620f_0_36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03c97620f_0_39"/>
          <p:cNvSpPr txBox="1">
            <a:spLocks noGrp="1"/>
          </p:cNvSpPr>
          <p:nvPr>
            <p:ph type="title" hasCustomPrompt="1"/>
          </p:nvPr>
        </p:nvSpPr>
        <p:spPr>
          <a:xfrm>
            <a:off x="343628" y="1625731"/>
            <a:ext cx="93933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>
            <a:r>
              <a:t>xx%</a:t>
            </a:r>
          </a:p>
        </p:txBody>
      </p:sp>
      <p:sp>
        <p:nvSpPr>
          <p:cNvPr id="61" name="Google Shape;61;g903c97620f_0_39"/>
          <p:cNvSpPr txBox="1">
            <a:spLocks noGrp="1"/>
          </p:cNvSpPr>
          <p:nvPr>
            <p:ph type="body" idx="1"/>
          </p:nvPr>
        </p:nvSpPr>
        <p:spPr>
          <a:xfrm>
            <a:off x="343628" y="4632992"/>
            <a:ext cx="9393300" cy="19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g903c97620f_0_39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03c97620f_0_43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903c97620f_0_5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903c97620f_0_50"/>
          <p:cNvSpPr txBox="1">
            <a:spLocks noGrp="1"/>
          </p:cNvSpPr>
          <p:nvPr>
            <p:ph type="body" idx="1"/>
          </p:nvPr>
        </p:nvSpPr>
        <p:spPr>
          <a:xfrm>
            <a:off x="720725" y="1979612"/>
            <a:ext cx="88536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200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7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7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7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7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903c97620f_0_50"/>
          <p:cNvSpPr txBox="1">
            <a:spLocks noGrp="1"/>
          </p:cNvSpPr>
          <p:nvPr>
            <p:ph type="dt" idx="10"/>
          </p:nvPr>
        </p:nvSpPr>
        <p:spPr>
          <a:xfrm>
            <a:off x="612775" y="6562725"/>
            <a:ext cx="23463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g903c97620f_0_50"/>
          <p:cNvSpPr txBox="1">
            <a:spLocks noGrp="1"/>
          </p:cNvSpPr>
          <p:nvPr>
            <p:ph type="ftr" idx="11"/>
          </p:nvPr>
        </p:nvSpPr>
        <p:spPr>
          <a:xfrm>
            <a:off x="3556000" y="6562725"/>
            <a:ext cx="31941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903c97620f_0_50"/>
          <p:cNvSpPr txBox="1">
            <a:spLocks noGrp="1"/>
          </p:cNvSpPr>
          <p:nvPr>
            <p:ph type="sldNum" idx="12"/>
          </p:nvPr>
        </p:nvSpPr>
        <p:spPr>
          <a:xfrm>
            <a:off x="7335837" y="6562725"/>
            <a:ext cx="23463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903c97620f_0_4"/>
          <p:cNvSpPr txBox="1">
            <a:spLocks noGrp="1"/>
          </p:cNvSpPr>
          <p:nvPr>
            <p:ph type="ctrTitle"/>
          </p:nvPr>
        </p:nvSpPr>
        <p:spPr>
          <a:xfrm>
            <a:off x="343637" y="1094341"/>
            <a:ext cx="93933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26" name="Google Shape;26;g903c97620f_0_4"/>
          <p:cNvSpPr txBox="1">
            <a:spLocks noGrp="1"/>
          </p:cNvSpPr>
          <p:nvPr>
            <p:ph type="subTitle" idx="1"/>
          </p:nvPr>
        </p:nvSpPr>
        <p:spPr>
          <a:xfrm>
            <a:off x="343628" y="4165464"/>
            <a:ext cx="93933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7" name="Google Shape;27;g903c97620f_0_4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903c97620f_0_8"/>
          <p:cNvSpPr txBox="1">
            <a:spLocks noGrp="1"/>
          </p:cNvSpPr>
          <p:nvPr>
            <p:ph type="title"/>
          </p:nvPr>
        </p:nvSpPr>
        <p:spPr>
          <a:xfrm>
            <a:off x="343628" y="3161218"/>
            <a:ext cx="93933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0" name="Google Shape;30;g903c97620f_0_8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903c97620f_0_11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903c97620f_0_11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903c97620f_0_11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03c97620f_0_15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903c97620f_0_15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44097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8" name="Google Shape;38;g903c97620f_0_15"/>
          <p:cNvSpPr txBox="1">
            <a:spLocks noGrp="1"/>
          </p:cNvSpPr>
          <p:nvPr>
            <p:ph type="body" idx="2"/>
          </p:nvPr>
        </p:nvSpPr>
        <p:spPr>
          <a:xfrm>
            <a:off x="5327385" y="1693854"/>
            <a:ext cx="44097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9" name="Google Shape;39;g903c97620f_0_15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03c97620f_0_20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903c97620f_0_20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903c97620f_0_23"/>
          <p:cNvSpPr txBox="1">
            <a:spLocks noGrp="1"/>
          </p:cNvSpPr>
          <p:nvPr>
            <p:ph type="title"/>
          </p:nvPr>
        </p:nvSpPr>
        <p:spPr>
          <a:xfrm>
            <a:off x="343628" y="816595"/>
            <a:ext cx="30957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45" name="Google Shape;45;g903c97620f_0_23"/>
          <p:cNvSpPr txBox="1">
            <a:spLocks noGrp="1"/>
          </p:cNvSpPr>
          <p:nvPr>
            <p:ph type="body" idx="1"/>
          </p:nvPr>
        </p:nvSpPr>
        <p:spPr>
          <a:xfrm>
            <a:off x="343628" y="2042369"/>
            <a:ext cx="3095700" cy="4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46" name="Google Shape;46;g903c97620f_0_23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903c97620f_0_27"/>
          <p:cNvSpPr txBox="1">
            <a:spLocks noGrp="1"/>
          </p:cNvSpPr>
          <p:nvPr>
            <p:ph type="title"/>
          </p:nvPr>
        </p:nvSpPr>
        <p:spPr>
          <a:xfrm>
            <a:off x="540467" y="661609"/>
            <a:ext cx="7020000" cy="60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49" name="Google Shape;49;g903c97620f_0_27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03c97620f_0_0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903c97620f_0_0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903c97620f_0_0"/>
          <p:cNvSpPr txBox="1">
            <a:spLocks noGrp="1"/>
          </p:cNvSpPr>
          <p:nvPr>
            <p:ph type="sldNum" idx="12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title"/>
          </p:nvPr>
        </p:nvSpPr>
        <p:spPr>
          <a:xfrm>
            <a:off x="503237" y="2894012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400" b="1">
                <a:solidFill>
                  <a:srgbClr val="280099"/>
                </a:solidFill>
              </a:rPr>
              <a:t>Exception Handling</a:t>
            </a:r>
            <a:endParaRPr sz="5500" b="1">
              <a:solidFill>
                <a:srgbClr val="280099"/>
              </a:solidFill>
            </a:endParaRPr>
          </a:p>
        </p:txBody>
      </p:sp>
      <p:pic>
        <p:nvPicPr>
          <p:cNvPr id="71" name="Google Shape;71;p1" descr="Related image"/>
          <p:cNvPicPr preferRelativeResize="0"/>
          <p:nvPr/>
        </p:nvPicPr>
        <p:blipFill rotWithShape="1">
          <a:blip r:embed="rId3">
            <a:alphaModFix/>
          </a:blip>
          <a:srcRect l="3789" t="21969" r="3780" b="23459"/>
          <a:stretch/>
        </p:blipFill>
        <p:spPr>
          <a:xfrm>
            <a:off x="3514728" y="500053"/>
            <a:ext cx="3016850" cy="15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3124200" y="70421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6c170fd4_0_77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 b="1">
                <a:solidFill>
                  <a:srgbClr val="280099"/>
                </a:solidFill>
              </a:rPr>
              <a:t>     What is Exception Handling?</a:t>
            </a:r>
            <a:endParaRPr sz="3600" b="1">
              <a:solidFill>
                <a:srgbClr val="280099"/>
              </a:solidFill>
            </a:endParaRPr>
          </a:p>
        </p:txBody>
      </p:sp>
      <p:pic>
        <p:nvPicPr>
          <p:cNvPr id="151" name="Google Shape;151;ga66c170fd4_0_77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a66c170fd4_0_77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a66c170fd4_0_77"/>
          <p:cNvSpPr txBox="1"/>
          <p:nvPr/>
        </p:nvSpPr>
        <p:spPr>
          <a:xfrm>
            <a:off x="497100" y="1793725"/>
            <a:ext cx="9071100" cy="4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dk1"/>
                </a:solidFill>
              </a:rPr>
              <a:t>The ability of a program to intercept run-time errors, take corrective measures and continue execution and terminate program normally is referred to as exception handling</a:t>
            </a:r>
            <a:endParaRPr sz="29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66c170fd4_0_88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 b="1">
                <a:solidFill>
                  <a:srgbClr val="280099"/>
                </a:solidFill>
              </a:rPr>
              <a:t>         Exception Handling Techniques</a:t>
            </a:r>
            <a:endParaRPr sz="3600" b="1">
              <a:solidFill>
                <a:srgbClr val="280099"/>
              </a:solidFill>
            </a:endParaRPr>
          </a:p>
        </p:txBody>
      </p:sp>
      <p:pic>
        <p:nvPicPr>
          <p:cNvPr id="160" name="Google Shape;160;ga66c170fd4_0_88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a66c170fd4_0_88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a66c170fd4_0_88"/>
          <p:cNvSpPr txBox="1"/>
          <p:nvPr/>
        </p:nvSpPr>
        <p:spPr>
          <a:xfrm>
            <a:off x="497100" y="1793725"/>
            <a:ext cx="9071100" cy="48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</a:rPr>
              <a:t>There are several built-in exception classes that are used to handle the very fundamental errors that may occur in your programs</a:t>
            </a: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</a:rPr>
              <a:t>You can create your own exceptions also by extending the Exception class</a:t>
            </a: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</a:rPr>
              <a:t>These are called user-defined exceptions, and will be used in situations that are unique to your applications</a:t>
            </a: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66c170fd4_0_98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 b="1">
                <a:solidFill>
                  <a:srgbClr val="280099"/>
                </a:solidFill>
              </a:rPr>
              <a:t>      Exception Handling Keywords</a:t>
            </a:r>
            <a:endParaRPr sz="3900" b="1">
              <a:solidFill>
                <a:srgbClr val="280099"/>
              </a:solidFill>
            </a:endParaRPr>
          </a:p>
        </p:txBody>
      </p:sp>
      <p:pic>
        <p:nvPicPr>
          <p:cNvPr id="169" name="Google Shape;169;ga66c170fd4_0_98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a66c170fd4_0_98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a66c170fd4_0_98"/>
          <p:cNvSpPr/>
          <p:nvPr/>
        </p:nvSpPr>
        <p:spPr>
          <a:xfrm>
            <a:off x="373375" y="2547000"/>
            <a:ext cx="8816400" cy="458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a66c170fd4_0_98"/>
          <p:cNvSpPr txBox="1"/>
          <p:nvPr/>
        </p:nvSpPr>
        <p:spPr>
          <a:xfrm>
            <a:off x="336400" y="1412725"/>
            <a:ext cx="9482100" cy="57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</a:rPr>
              <a:t>java’s exception handling is managed using the following keywords: </a:t>
            </a:r>
            <a:r>
              <a:rPr lang="en-US" sz="2600" b="1">
                <a:solidFill>
                  <a:srgbClr val="0000FF"/>
                </a:solidFill>
              </a:rPr>
              <a:t>try, catch, throw, throws &amp; finally</a:t>
            </a:r>
            <a:r>
              <a:rPr lang="en-US" sz="2600" b="1">
                <a:solidFill>
                  <a:schemeClr val="dk1"/>
                </a:solidFill>
              </a:rPr>
              <a:t>.</a:t>
            </a: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50" b="1">
                <a:solidFill>
                  <a:schemeClr val="dk1"/>
                </a:solidFill>
              </a:rPr>
              <a:t>try {</a:t>
            </a:r>
            <a:endParaRPr sz="225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50" b="1">
                <a:solidFill>
                  <a:schemeClr val="dk1"/>
                </a:solidFill>
              </a:rPr>
              <a:t>// dangerous code /  high risk code comes here</a:t>
            </a:r>
            <a:endParaRPr sz="225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50" b="1">
                <a:solidFill>
                  <a:schemeClr val="dk1"/>
                </a:solidFill>
              </a:rPr>
              <a:t> }</a:t>
            </a:r>
            <a:endParaRPr sz="225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50" b="1">
                <a:solidFill>
                  <a:schemeClr val="dk1"/>
                </a:solidFill>
              </a:rPr>
              <a:t>catch(Type_of_Exception obj) { </a:t>
            </a:r>
            <a:endParaRPr sz="225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50" b="1">
                <a:solidFill>
                  <a:schemeClr val="dk1"/>
                </a:solidFill>
              </a:rPr>
              <a:t>//handle the exception by providing alternative code  </a:t>
            </a:r>
            <a:endParaRPr sz="225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50" b="1">
                <a:solidFill>
                  <a:schemeClr val="dk1"/>
                </a:solidFill>
              </a:rPr>
              <a:t>}</a:t>
            </a:r>
            <a:endParaRPr sz="225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50" b="1">
                <a:solidFill>
                  <a:schemeClr val="dk1"/>
                </a:solidFill>
              </a:rPr>
              <a:t>finally {</a:t>
            </a:r>
            <a:endParaRPr sz="225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50" b="1">
                <a:solidFill>
                  <a:schemeClr val="dk1"/>
                </a:solidFill>
              </a:rPr>
              <a:t>//code to be executed before the program ends either exception raised or not handled or not  }</a:t>
            </a:r>
            <a:endParaRPr sz="225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32aa7e524_0_11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 b="1">
                <a:solidFill>
                  <a:srgbClr val="280099"/>
                </a:solidFill>
              </a:rPr>
              <a:t>Exception in Nutshell</a:t>
            </a:r>
            <a:endParaRPr sz="4000" b="1">
              <a:solidFill>
                <a:srgbClr val="280099"/>
              </a:solidFill>
            </a:endParaRPr>
          </a:p>
        </p:txBody>
      </p:sp>
      <p:pic>
        <p:nvPicPr>
          <p:cNvPr id="179" name="Google Shape;179;g532aa7e524_0_11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4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532aa7e524_0_11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g532aa7e524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486600"/>
            <a:ext cx="9469423" cy="5043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g532aa7e524_0_11"/>
          <p:cNvGrpSpPr/>
          <p:nvPr/>
        </p:nvGrpSpPr>
        <p:grpSpPr>
          <a:xfrm>
            <a:off x="521225" y="2366700"/>
            <a:ext cx="1626525" cy="679350"/>
            <a:chOff x="521225" y="2366700"/>
            <a:chExt cx="1626525" cy="679350"/>
          </a:xfrm>
        </p:grpSpPr>
        <p:cxnSp>
          <p:nvCxnSpPr>
            <p:cNvPr id="183" name="Google Shape;183;g532aa7e524_0_11"/>
            <p:cNvCxnSpPr/>
            <p:nvPr/>
          </p:nvCxnSpPr>
          <p:spPr>
            <a:xfrm rot="10800000">
              <a:off x="1371350" y="2657850"/>
              <a:ext cx="776400" cy="38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" name="Google Shape;184;g532aa7e524_0_11"/>
            <p:cNvSpPr txBox="1"/>
            <p:nvPr/>
          </p:nvSpPr>
          <p:spPr>
            <a:xfrm>
              <a:off x="521225" y="2366700"/>
              <a:ext cx="1622700" cy="4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Non Recoverable</a:t>
              </a:r>
              <a:endParaRPr/>
            </a:p>
          </p:txBody>
        </p:sp>
      </p:grpSp>
      <p:grpSp>
        <p:nvGrpSpPr>
          <p:cNvPr id="185" name="Google Shape;185;g532aa7e524_0_11"/>
          <p:cNvGrpSpPr/>
          <p:nvPr/>
        </p:nvGrpSpPr>
        <p:grpSpPr>
          <a:xfrm>
            <a:off x="7027350" y="2399525"/>
            <a:ext cx="1715275" cy="628050"/>
            <a:chOff x="7027350" y="2399525"/>
            <a:chExt cx="1715275" cy="628050"/>
          </a:xfrm>
        </p:grpSpPr>
        <p:cxnSp>
          <p:nvCxnSpPr>
            <p:cNvPr id="186" name="Google Shape;186;g532aa7e524_0_11"/>
            <p:cNvCxnSpPr/>
            <p:nvPr/>
          </p:nvCxnSpPr>
          <p:spPr>
            <a:xfrm rot="10800000" flipH="1">
              <a:off x="7027350" y="2713475"/>
              <a:ext cx="887100" cy="31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" name="Google Shape;187;g532aa7e524_0_11"/>
            <p:cNvSpPr txBox="1"/>
            <p:nvPr/>
          </p:nvSpPr>
          <p:spPr>
            <a:xfrm>
              <a:off x="7504225" y="2399525"/>
              <a:ext cx="12384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Recoverable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32aa7e524_0_21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 b="1">
                <a:solidFill>
                  <a:srgbClr val="280099"/>
                </a:solidFill>
              </a:rPr>
              <a:t>Java Exception Hierarchy </a:t>
            </a:r>
            <a:endParaRPr sz="4000" b="1">
              <a:solidFill>
                <a:srgbClr val="280099"/>
              </a:solidFill>
            </a:endParaRPr>
          </a:p>
        </p:txBody>
      </p:sp>
      <p:pic>
        <p:nvPicPr>
          <p:cNvPr id="194" name="Google Shape;194;g532aa7e524_0_21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4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532aa7e524_0_21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532aa7e524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125" y="1779588"/>
            <a:ext cx="7572375" cy="491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g532aa7e524_0_21"/>
          <p:cNvCxnSpPr>
            <a:endCxn id="198" idx="1"/>
          </p:cNvCxnSpPr>
          <p:nvPr/>
        </p:nvCxnSpPr>
        <p:spPr>
          <a:xfrm rot="10800000" flipH="1">
            <a:off x="4624650" y="2140400"/>
            <a:ext cx="1404600" cy="28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g532aa7e524_0_21"/>
          <p:cNvSpPr txBox="1"/>
          <p:nvPr/>
        </p:nvSpPr>
        <p:spPr>
          <a:xfrm>
            <a:off x="6029250" y="1826150"/>
            <a:ext cx="2817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Root of Java Exception Hierarchy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66c170fd4_0_12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 b="1">
                <a:solidFill>
                  <a:srgbClr val="280099"/>
                </a:solidFill>
              </a:rPr>
              <a:t>           </a:t>
            </a:r>
            <a:endParaRPr sz="3000" b="1">
              <a:solidFill>
                <a:srgbClr val="280099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 b="1">
                <a:solidFill>
                  <a:srgbClr val="280099"/>
                </a:solidFill>
              </a:rPr>
              <a:t>           </a:t>
            </a:r>
            <a:r>
              <a:rPr lang="en-US" sz="3500" b="1">
                <a:solidFill>
                  <a:srgbClr val="280099"/>
                </a:solidFill>
              </a:rPr>
              <a:t>Java Exception Hierarchy </a:t>
            </a:r>
            <a:r>
              <a:rPr lang="en-US" sz="3500" b="1">
                <a:solidFill>
                  <a:srgbClr val="000099"/>
                </a:solidFill>
              </a:rPr>
              <a:t>(Contd.)</a:t>
            </a:r>
            <a:endParaRPr sz="3500" b="1">
              <a:solidFill>
                <a:srgbClr val="00009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000" b="1">
              <a:solidFill>
                <a:srgbClr val="280099"/>
              </a:solidFill>
            </a:endParaRPr>
          </a:p>
        </p:txBody>
      </p:sp>
      <p:pic>
        <p:nvPicPr>
          <p:cNvPr id="205" name="Google Shape;205;ga66c170fd4_0_122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a66c170fd4_0_122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ga66c170fd4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1431421"/>
            <a:ext cx="7796874" cy="561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66c170fd4_0_140"/>
          <p:cNvSpPr txBox="1">
            <a:spLocks noGrp="1"/>
          </p:cNvSpPr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 b="1">
                <a:solidFill>
                  <a:srgbClr val="280099"/>
                </a:solidFill>
              </a:rPr>
              <a:t>              </a:t>
            </a:r>
            <a:r>
              <a:rPr lang="en-US" sz="3500" b="1">
                <a:solidFill>
                  <a:srgbClr val="280099"/>
                </a:solidFill>
              </a:rPr>
              <a:t>Checked and Unchecked Exception</a:t>
            </a:r>
            <a:endParaRPr sz="3500" b="1">
              <a:solidFill>
                <a:srgbClr val="280099"/>
              </a:solidFill>
            </a:endParaRPr>
          </a:p>
        </p:txBody>
      </p:sp>
      <p:pic>
        <p:nvPicPr>
          <p:cNvPr id="214" name="Google Shape;214;ga66c170fd4_0_140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a66c170fd4_0_140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a66c170fd4_0_140"/>
          <p:cNvSpPr/>
          <p:nvPr/>
        </p:nvSpPr>
        <p:spPr>
          <a:xfrm>
            <a:off x="391850" y="1881600"/>
            <a:ext cx="9241200" cy="22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a66c170fd4_0_140"/>
          <p:cNvSpPr/>
          <p:nvPr/>
        </p:nvSpPr>
        <p:spPr>
          <a:xfrm>
            <a:off x="428825" y="4432300"/>
            <a:ext cx="9204300" cy="22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a66c170fd4_0_140"/>
          <p:cNvSpPr txBox="1"/>
          <p:nvPr/>
        </p:nvSpPr>
        <p:spPr>
          <a:xfrm>
            <a:off x="429000" y="1828800"/>
            <a:ext cx="9241200" cy="48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dk1"/>
                </a:solidFill>
              </a:rPr>
              <a:t>Exceptions which are checked by compiler for smooth execution of the program at runtime are considered as checked exception. </a:t>
            </a:r>
            <a:endParaRPr sz="27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dk1"/>
                </a:solidFill>
              </a:rPr>
              <a:t>Example : FileNotFoundException</a:t>
            </a:r>
            <a:endParaRPr sz="27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dk1"/>
                </a:solidFill>
              </a:rPr>
              <a:t>Exceptions which are not checked by the compiler whether programmer handling or not these exceptions are considered as unchecked exceptions</a:t>
            </a:r>
            <a:endParaRPr sz="27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dk1"/>
                </a:solidFill>
              </a:rPr>
              <a:t>Example : Arithmetic Exception </a:t>
            </a:r>
            <a:endParaRPr sz="2700" b="1">
              <a:solidFill>
                <a:schemeClr val="dk1"/>
              </a:solidFill>
            </a:endParaRPr>
          </a:p>
          <a:p>
            <a:pPr marL="330200" lvl="0" indent="-24130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27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66c170fd4_0_154"/>
          <p:cNvSpPr txBox="1">
            <a:spLocks noGrp="1"/>
          </p:cNvSpPr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 b="1">
                <a:solidFill>
                  <a:srgbClr val="280099"/>
                </a:solidFill>
              </a:rPr>
              <a:t>              </a:t>
            </a:r>
            <a:r>
              <a:rPr lang="en-US" sz="3500" b="1">
                <a:solidFill>
                  <a:srgbClr val="280099"/>
                </a:solidFill>
              </a:rPr>
              <a:t>Checked and Unchecked Exception</a:t>
            </a:r>
            <a:endParaRPr sz="3500" b="1">
              <a:solidFill>
                <a:srgbClr val="280099"/>
              </a:solidFill>
            </a:endParaRPr>
          </a:p>
        </p:txBody>
      </p:sp>
      <p:pic>
        <p:nvPicPr>
          <p:cNvPr id="225" name="Google Shape;225;ga66c170fd4_0_154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a66c170fd4_0_154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a66c170fd4_0_154"/>
          <p:cNvSpPr txBox="1"/>
          <p:nvPr/>
        </p:nvSpPr>
        <p:spPr>
          <a:xfrm>
            <a:off x="533400" y="1447800"/>
            <a:ext cx="9210900" cy="4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arenR"/>
            </a:pPr>
            <a:r>
              <a:rPr lang="en-US" sz="2600" b="1">
                <a:solidFill>
                  <a:schemeClr val="dk1"/>
                </a:solidFill>
              </a:rPr>
              <a:t>Every exception occurs at runtime whether it is checked or unchecked.</a:t>
            </a:r>
            <a:endParaRPr sz="2600" b="1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arenR"/>
            </a:pPr>
            <a:r>
              <a:rPr lang="en-US" sz="2600" b="1">
                <a:solidFill>
                  <a:srgbClr val="0000FF"/>
                </a:solidFill>
              </a:rPr>
              <a:t>RuntimeExceptions</a:t>
            </a:r>
            <a:r>
              <a:rPr lang="en-US" sz="2600" b="1">
                <a:solidFill>
                  <a:schemeClr val="dk1"/>
                </a:solidFill>
              </a:rPr>
              <a:t> and its child classes, </a:t>
            </a:r>
            <a:r>
              <a:rPr lang="en-US" sz="2600" b="1">
                <a:solidFill>
                  <a:srgbClr val="0000FF"/>
                </a:solidFill>
              </a:rPr>
              <a:t>Error</a:t>
            </a:r>
            <a:r>
              <a:rPr lang="en-US" sz="2600" b="1">
                <a:solidFill>
                  <a:schemeClr val="dk1"/>
                </a:solidFill>
              </a:rPr>
              <a:t> and its child classes are unchecked exception. Except these remaining are checked </a:t>
            </a: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66c170fd4_0_171"/>
          <p:cNvSpPr txBox="1">
            <a:spLocks noGrp="1"/>
          </p:cNvSpPr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700" b="1">
                <a:solidFill>
                  <a:srgbClr val="280099"/>
                </a:solidFill>
              </a:rPr>
              <a:t>How to handle Exception?</a:t>
            </a:r>
            <a:endParaRPr b="1">
              <a:solidFill>
                <a:srgbClr val="280099"/>
              </a:solidFill>
            </a:endParaRPr>
          </a:p>
        </p:txBody>
      </p:sp>
      <p:pic>
        <p:nvPicPr>
          <p:cNvPr id="234" name="Google Shape;234;ga66c170fd4_0_171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a66c170fd4_0_171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a66c170fd4_0_171"/>
          <p:cNvSpPr txBox="1"/>
          <p:nvPr/>
        </p:nvSpPr>
        <p:spPr>
          <a:xfrm>
            <a:off x="533400" y="1447800"/>
            <a:ext cx="9210900" cy="5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Example: </a:t>
            </a:r>
            <a:endParaRPr sz="2600" b="1" u="sng">
              <a:solidFill>
                <a:srgbClr val="0A528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90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ExceptionExample{ 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90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90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90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main(String args[]){ 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US" sz="190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try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 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90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res=50/0; 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catch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(ArithmeticException e)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{System.out.println(e);}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System.out.println(</a:t>
            </a:r>
            <a:r>
              <a:rPr lang="en-US" sz="19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"rest of the code..."</a:t>
            </a: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); 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} 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66c170fd4_0_181"/>
          <p:cNvSpPr txBox="1">
            <a:spLocks noGrp="1"/>
          </p:cNvSpPr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 b="1">
                <a:solidFill>
                  <a:srgbClr val="280099"/>
                </a:solidFill>
              </a:rPr>
              <a:t>    Multiple Catch Statements</a:t>
            </a:r>
            <a:endParaRPr sz="4000" b="1">
              <a:solidFill>
                <a:srgbClr val="280099"/>
              </a:solidFill>
            </a:endParaRPr>
          </a:p>
        </p:txBody>
      </p:sp>
      <p:pic>
        <p:nvPicPr>
          <p:cNvPr id="243" name="Google Shape;243;ga66c170fd4_0_181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a66c170fd4_0_181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a66c170fd4_0_181"/>
          <p:cNvSpPr txBox="1"/>
          <p:nvPr/>
        </p:nvSpPr>
        <p:spPr>
          <a:xfrm>
            <a:off x="533400" y="1676400"/>
            <a:ext cx="9210900" cy="5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68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Char char="●"/>
            </a:pPr>
            <a:r>
              <a:rPr lang="en-US" sz="2650" b="1">
                <a:solidFill>
                  <a:schemeClr val="dk1"/>
                </a:solidFill>
              </a:rPr>
              <a:t>A single block of code can raise more than one exception</a:t>
            </a:r>
            <a:endParaRPr sz="2650" b="1">
              <a:solidFill>
                <a:schemeClr val="dk1"/>
              </a:solidFill>
            </a:endParaRPr>
          </a:p>
          <a:p>
            <a:pPr marL="457200" lvl="0" indent="-3968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Char char="●"/>
            </a:pPr>
            <a:r>
              <a:rPr lang="en-US" sz="2650" b="1">
                <a:solidFill>
                  <a:schemeClr val="dk1"/>
                </a:solidFill>
              </a:rPr>
              <a:t>You can specify two or more catch clauses, each catching different type of exception</a:t>
            </a:r>
            <a:endParaRPr sz="2650" b="1">
              <a:solidFill>
                <a:schemeClr val="dk1"/>
              </a:solidFill>
            </a:endParaRPr>
          </a:p>
          <a:p>
            <a:pPr marL="457200" lvl="0" indent="-3968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Char char="●"/>
            </a:pPr>
            <a:r>
              <a:rPr lang="en-US" sz="2650" b="1">
                <a:solidFill>
                  <a:schemeClr val="dk1"/>
                </a:solidFill>
              </a:rPr>
              <a:t>When an exception is thrown, each catch statement is inspected in order, and the first one whose type matches that of the exception is executed</a:t>
            </a:r>
            <a:endParaRPr sz="2650" b="1">
              <a:solidFill>
                <a:schemeClr val="dk1"/>
              </a:solidFill>
            </a:endParaRPr>
          </a:p>
          <a:p>
            <a:pPr marL="457200" lvl="0" indent="-3968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Char char="●"/>
            </a:pPr>
            <a:r>
              <a:rPr lang="en-US" sz="2650" b="1">
                <a:solidFill>
                  <a:schemeClr val="dk1"/>
                </a:solidFill>
              </a:rPr>
              <a:t>After one catch statement executes, the others are bypassed, and execution continues after the try/catch block </a:t>
            </a:r>
            <a:endParaRPr sz="12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700" b="1" u="sng">
              <a:solidFill>
                <a:srgbClr val="0A528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400" b="1">
                <a:solidFill>
                  <a:srgbClr val="280099"/>
                </a:solidFill>
              </a:rPr>
              <a:t>Agenda</a:t>
            </a:r>
            <a:endParaRPr sz="4400" b="1">
              <a:solidFill>
                <a:srgbClr val="280099"/>
              </a:solidFill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body" idx="1"/>
          </p:nvPr>
        </p:nvSpPr>
        <p:spPr>
          <a:xfrm>
            <a:off x="720725" y="1979612"/>
            <a:ext cx="8855075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200" rIns="0" bIns="0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 b="1">
                <a:solidFill>
                  <a:schemeClr val="dk1"/>
                </a:solidFill>
              </a:rPr>
              <a:t>Introduction to Exception Handling</a:t>
            </a:r>
            <a:endParaRPr sz="3600" b="1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 b="1">
                <a:solidFill>
                  <a:schemeClr val="dk1"/>
                </a:solidFill>
              </a:rPr>
              <a:t>Exception Handling Techniques</a:t>
            </a:r>
            <a:endParaRPr sz="3600" b="1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 b="1">
                <a:solidFill>
                  <a:schemeClr val="dk1"/>
                </a:solidFill>
              </a:rPr>
              <a:t>Exception Handling Keywords</a:t>
            </a:r>
            <a:endParaRPr sz="3600">
              <a:solidFill>
                <a:srgbClr val="000080"/>
              </a:solidFill>
            </a:endParaRPr>
          </a:p>
        </p:txBody>
      </p:sp>
      <p:pic>
        <p:nvPicPr>
          <p:cNvPr id="80" name="Google Shape;80;p2" descr="Related image"/>
          <p:cNvPicPr preferRelativeResize="0"/>
          <p:nvPr/>
        </p:nvPicPr>
        <p:blipFill rotWithShape="1">
          <a:blip r:embed="rId3">
            <a:alphaModFix/>
          </a:blip>
          <a:srcRect l="3789" t="21969" r="3780" b="2345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66c170fd4_0_191"/>
          <p:cNvSpPr txBox="1">
            <a:spLocks noGrp="1"/>
          </p:cNvSpPr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 b="1">
                <a:solidFill>
                  <a:srgbClr val="280099"/>
                </a:solidFill>
              </a:rPr>
              <a:t>    Multiple Catch Statements</a:t>
            </a:r>
            <a:endParaRPr sz="4000" b="1">
              <a:solidFill>
                <a:srgbClr val="280099"/>
              </a:solidFill>
            </a:endParaRPr>
          </a:p>
        </p:txBody>
      </p:sp>
      <p:pic>
        <p:nvPicPr>
          <p:cNvPr id="252" name="Google Shape;252;ga66c170fd4_0_191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a66c170fd4_0_191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a66c170fd4_0_191"/>
          <p:cNvSpPr txBox="1"/>
          <p:nvPr/>
        </p:nvSpPr>
        <p:spPr>
          <a:xfrm>
            <a:off x="381000" y="1447800"/>
            <a:ext cx="9210900" cy="5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</a:rPr>
              <a:t>Program with multiple catch blocks </a:t>
            </a:r>
            <a:endParaRPr sz="245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50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chemeClr val="dk1"/>
                </a:solidFill>
              </a:rPr>
              <a:t>import </a:t>
            </a:r>
            <a:r>
              <a:rPr lang="en-US" sz="1650">
                <a:solidFill>
                  <a:schemeClr val="dk1"/>
                </a:solidFill>
              </a:rPr>
              <a:t>java.util.*;</a:t>
            </a:r>
            <a:endParaRPr sz="1650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chemeClr val="dk1"/>
                </a:solidFill>
              </a:rPr>
              <a:t>class</a:t>
            </a:r>
            <a:r>
              <a:rPr lang="en-US" sz="1650">
                <a:solidFill>
                  <a:schemeClr val="dk1"/>
                </a:solidFill>
              </a:rPr>
              <a:t> A{  </a:t>
            </a:r>
            <a:endParaRPr sz="1650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chemeClr val="dk1"/>
                </a:solidFill>
              </a:rPr>
              <a:t>public</a:t>
            </a:r>
            <a:r>
              <a:rPr lang="en-US" sz="1650">
                <a:solidFill>
                  <a:schemeClr val="dk1"/>
                </a:solidFill>
              </a:rPr>
              <a:t> </a:t>
            </a:r>
            <a:r>
              <a:rPr lang="en-US" sz="1650" b="1">
                <a:solidFill>
                  <a:schemeClr val="dk1"/>
                </a:solidFill>
              </a:rPr>
              <a:t>static</a:t>
            </a:r>
            <a:r>
              <a:rPr lang="en-US" sz="1650">
                <a:solidFill>
                  <a:schemeClr val="dk1"/>
                </a:solidFill>
              </a:rPr>
              <a:t> </a:t>
            </a:r>
            <a:r>
              <a:rPr lang="en-US" sz="1650" b="1">
                <a:solidFill>
                  <a:schemeClr val="dk1"/>
                </a:solidFill>
              </a:rPr>
              <a:t>void</a:t>
            </a:r>
            <a:r>
              <a:rPr lang="en-US" sz="1650">
                <a:solidFill>
                  <a:schemeClr val="dk1"/>
                </a:solidFill>
              </a:rPr>
              <a:t> main(String args[]){  </a:t>
            </a:r>
            <a:endParaRPr sz="1650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chemeClr val="dk1"/>
                </a:solidFill>
              </a:rPr>
              <a:t>int </a:t>
            </a:r>
            <a:r>
              <a:rPr lang="en-US" sz="1650">
                <a:solidFill>
                  <a:schemeClr val="dk1"/>
                </a:solidFill>
              </a:rPr>
              <a:t>a,b,result;   </a:t>
            </a:r>
            <a:endParaRPr sz="1650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Scanner s=new Scanner(System.in);</a:t>
            </a:r>
            <a:endParaRPr sz="1650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System.out.println(“Enter Numerator and Denominator”);</a:t>
            </a:r>
            <a:endParaRPr sz="1650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chemeClr val="dk1"/>
                </a:solidFill>
              </a:rPr>
              <a:t>try</a:t>
            </a:r>
            <a:r>
              <a:rPr lang="en-US" sz="1650">
                <a:solidFill>
                  <a:schemeClr val="dk1"/>
                </a:solidFill>
              </a:rPr>
              <a:t>{</a:t>
            </a:r>
            <a:endParaRPr sz="1650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a=s.nextInt();    </a:t>
            </a:r>
            <a:r>
              <a:rPr lang="en-US" sz="1650" b="1">
                <a:solidFill>
                  <a:schemeClr val="dk1"/>
                </a:solidFill>
              </a:rPr>
              <a:t>//InputMismatchException may occur</a:t>
            </a:r>
            <a:endParaRPr sz="1650" b="1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b=s.nextInt();  </a:t>
            </a:r>
            <a:r>
              <a:rPr lang="en-US" sz="1650" b="1">
                <a:solidFill>
                  <a:schemeClr val="dk1"/>
                </a:solidFill>
              </a:rPr>
              <a:t>//InputMismatchException may occur</a:t>
            </a:r>
            <a:endParaRPr sz="1650" b="1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result=a/b;     </a:t>
            </a:r>
            <a:r>
              <a:rPr lang="en-US" sz="1650" b="1">
                <a:solidFill>
                  <a:schemeClr val="dk1"/>
                </a:solidFill>
              </a:rPr>
              <a:t>//ArithmeticException may occur</a:t>
            </a:r>
            <a:endParaRPr sz="1650" b="1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System.out.println(“Result:”+result); }</a:t>
            </a:r>
            <a:endParaRPr sz="16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50">
              <a:solidFill>
                <a:schemeClr val="dk1"/>
              </a:solidFill>
            </a:endParaRPr>
          </a:p>
        </p:txBody>
      </p:sp>
      <p:sp>
        <p:nvSpPr>
          <p:cNvPr id="255" name="Google Shape;255;ga66c170fd4_0_191"/>
          <p:cNvSpPr txBox="1"/>
          <p:nvPr/>
        </p:nvSpPr>
        <p:spPr>
          <a:xfrm>
            <a:off x="6248400" y="2133600"/>
            <a:ext cx="3662400" cy="51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chemeClr val="dk1"/>
                </a:solidFill>
              </a:rPr>
              <a:t>catch</a:t>
            </a:r>
            <a:r>
              <a:rPr lang="en-US" sz="1650">
                <a:solidFill>
                  <a:schemeClr val="dk1"/>
                </a:solidFill>
              </a:rPr>
              <a:t>(ArithmeticException e)</a:t>
            </a:r>
            <a:endParaRPr sz="1650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{</a:t>
            </a:r>
            <a:endParaRPr sz="1650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System.out.println(“Cannot divide by zero”);</a:t>
            </a:r>
            <a:endParaRPr sz="1650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}  </a:t>
            </a:r>
            <a:endParaRPr sz="1650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chemeClr val="dk1"/>
                </a:solidFill>
              </a:rPr>
              <a:t>catch</a:t>
            </a:r>
            <a:r>
              <a:rPr lang="en-US" sz="1650">
                <a:solidFill>
                  <a:schemeClr val="dk1"/>
                </a:solidFill>
              </a:rPr>
              <a:t>(InputMismatchException e)</a:t>
            </a:r>
            <a:endParaRPr sz="1650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{</a:t>
            </a:r>
            <a:endParaRPr sz="1650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System.out.println(“Only numbers are accepted”);</a:t>
            </a:r>
            <a:endParaRPr sz="1650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}//End of catch</a:t>
            </a:r>
            <a:endParaRPr sz="1650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}//End main</a:t>
            </a:r>
            <a:endParaRPr sz="1650">
              <a:solidFill>
                <a:schemeClr val="dk1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} //End class</a:t>
            </a:r>
            <a:endParaRPr sz="16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cxnSp>
        <p:nvCxnSpPr>
          <p:cNvPr id="256" name="Google Shape;256;ga66c170fd4_0_191"/>
          <p:cNvCxnSpPr/>
          <p:nvPr/>
        </p:nvCxnSpPr>
        <p:spPr>
          <a:xfrm>
            <a:off x="5809725" y="2269750"/>
            <a:ext cx="0" cy="46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66c170fd4_0_204"/>
          <p:cNvSpPr txBox="1">
            <a:spLocks noGrp="1"/>
          </p:cNvSpPr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 b="1">
                <a:solidFill>
                  <a:srgbClr val="280099"/>
                </a:solidFill>
              </a:rPr>
              <a:t>Assignment 1</a:t>
            </a:r>
            <a:endParaRPr sz="4000" b="1">
              <a:solidFill>
                <a:srgbClr val="280099"/>
              </a:solidFill>
            </a:endParaRPr>
          </a:p>
        </p:txBody>
      </p:sp>
      <p:pic>
        <p:nvPicPr>
          <p:cNvPr id="263" name="Google Shape;263;ga66c170fd4_0_204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a66c170fd4_0_204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a66c170fd4_0_204"/>
          <p:cNvSpPr txBox="1"/>
          <p:nvPr/>
        </p:nvSpPr>
        <p:spPr>
          <a:xfrm>
            <a:off x="533400" y="1524000"/>
            <a:ext cx="9210900" cy="5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82828"/>
                </a:solidFill>
              </a:rPr>
              <a:t>Handle exception in number</a:t>
            </a:r>
            <a:endParaRPr sz="1800" b="1">
              <a:solidFill>
                <a:srgbClr val="282828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82828"/>
                </a:solidFill>
              </a:rPr>
              <a:t>Problem statement: </a:t>
            </a:r>
            <a:endParaRPr sz="1800" b="1">
              <a:solidFill>
                <a:srgbClr val="282828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82828"/>
                </a:solidFill>
              </a:rPr>
              <a:t>Get the input String from user and parse it to integer, if it is not a number it will throw number format exception Catch it and print "Entered input is not a valid format for an integer." or else print the square of that number. (Refer Sample Input and Output). </a:t>
            </a:r>
            <a:endParaRPr sz="1800" b="1">
              <a:solidFill>
                <a:srgbClr val="282828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82828"/>
                </a:solidFill>
              </a:rPr>
              <a:t>Sample input and output 1: </a:t>
            </a:r>
            <a:endParaRPr sz="1800" b="1">
              <a:solidFill>
                <a:srgbClr val="282828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82828"/>
                </a:solidFill>
              </a:rPr>
              <a:t>Enter an integer: 12</a:t>
            </a:r>
            <a:endParaRPr sz="1800" b="1">
              <a:solidFill>
                <a:srgbClr val="282828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82828"/>
                </a:solidFill>
              </a:rPr>
              <a:t>The square value is 144</a:t>
            </a:r>
            <a:endParaRPr sz="1800" b="1">
              <a:solidFill>
                <a:srgbClr val="282828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82828"/>
                </a:solidFill>
              </a:rPr>
              <a:t>The work has been done successfully</a:t>
            </a:r>
            <a:endParaRPr sz="1800" b="1">
              <a:solidFill>
                <a:srgbClr val="282828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82828"/>
                </a:solidFill>
              </a:rPr>
              <a:t>Sample input and output 2:</a:t>
            </a:r>
            <a:endParaRPr sz="1800" b="1">
              <a:solidFill>
                <a:srgbClr val="282828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82828"/>
                </a:solidFill>
              </a:rPr>
              <a:t>Enter an integer: Java</a:t>
            </a:r>
            <a:endParaRPr sz="1800" b="1">
              <a:solidFill>
                <a:srgbClr val="282828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82828"/>
                </a:solidFill>
              </a:rPr>
              <a:t>Entered input is not a valid format for an integer.</a:t>
            </a:r>
            <a:endParaRPr sz="1800" b="1">
              <a:solidFill>
                <a:srgbClr val="2828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95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66c170fd4_0_213"/>
          <p:cNvSpPr txBox="1">
            <a:spLocks noGrp="1"/>
          </p:cNvSpPr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900" b="1">
                <a:solidFill>
                  <a:srgbClr val="280099"/>
                </a:solidFill>
              </a:rPr>
              <a:t>Custom Exception</a:t>
            </a:r>
            <a:endParaRPr sz="4600" b="1">
              <a:solidFill>
                <a:srgbClr val="280099"/>
              </a:solidFill>
            </a:endParaRPr>
          </a:p>
        </p:txBody>
      </p:sp>
      <p:pic>
        <p:nvPicPr>
          <p:cNvPr id="272" name="Google Shape;272;ga66c170fd4_0_213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a66c170fd4_0_213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a66c170fd4_0_213"/>
          <p:cNvSpPr txBox="1"/>
          <p:nvPr/>
        </p:nvSpPr>
        <p:spPr>
          <a:xfrm>
            <a:off x="533400" y="1524000"/>
            <a:ext cx="9210900" cy="5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u="sng">
                <a:solidFill>
                  <a:srgbClr val="282828"/>
                </a:solidFill>
              </a:rPr>
              <a:t>Example of custom Exception :- </a:t>
            </a:r>
            <a:endParaRPr sz="1800" b="1">
              <a:solidFill>
                <a:srgbClr val="28282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82828"/>
              </a:solidFill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InvalidAgeException </a:t>
            </a:r>
            <a:r>
              <a:rPr lang="en-US" sz="200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extends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Exception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 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InvalidAgeException(String s)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 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en-US" sz="200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super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(s); 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8282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6c170fd4_0_223"/>
          <p:cNvSpPr txBox="1">
            <a:spLocks noGrp="1"/>
          </p:cNvSpPr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900" b="1">
                <a:solidFill>
                  <a:srgbClr val="280099"/>
                </a:solidFill>
              </a:rPr>
              <a:t>Custom Exception (Contd.)</a:t>
            </a:r>
            <a:endParaRPr sz="4600" b="1">
              <a:solidFill>
                <a:srgbClr val="280099"/>
              </a:solidFill>
            </a:endParaRPr>
          </a:p>
        </p:txBody>
      </p:sp>
      <p:pic>
        <p:nvPicPr>
          <p:cNvPr id="281" name="Google Shape;281;ga66c170fd4_0_223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a66c170fd4_0_223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a66c170fd4_0_223"/>
          <p:cNvSpPr txBox="1"/>
          <p:nvPr/>
        </p:nvSpPr>
        <p:spPr>
          <a:xfrm>
            <a:off x="533400" y="1371600"/>
            <a:ext cx="9210900" cy="5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TestCustomException1{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US" sz="165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5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validate(</a:t>
            </a:r>
            <a:r>
              <a:rPr lang="en-US" sz="165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age)</a:t>
            </a:r>
            <a:r>
              <a:rPr lang="en-US" sz="165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throws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InvalidAgeException{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-US" sz="165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(age&lt;</a:t>
            </a:r>
            <a:r>
              <a:rPr lang="en-US" sz="1650">
                <a:solidFill>
                  <a:srgbClr val="B00004"/>
                </a:solidFill>
                <a:latin typeface="Verdana"/>
                <a:ea typeface="Verdana"/>
                <a:cs typeface="Verdana"/>
                <a:sym typeface="Verdana"/>
              </a:rPr>
              <a:t>18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65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throw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5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InvalidAgeException(</a:t>
            </a:r>
            <a:r>
              <a:rPr lang="en-US" sz="16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"not valid"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);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-US" sz="165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System.out.println(</a:t>
            </a:r>
            <a:r>
              <a:rPr lang="en-US" sz="16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"welcome to vote"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);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  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US" sz="165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5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5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main(String args[]){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65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try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validate(</a:t>
            </a:r>
            <a:r>
              <a:rPr lang="en-US" sz="1650">
                <a:solidFill>
                  <a:srgbClr val="B00004"/>
                </a:solidFill>
                <a:latin typeface="Verdana"/>
                <a:ea typeface="Verdana"/>
                <a:cs typeface="Verdana"/>
                <a:sym typeface="Verdana"/>
              </a:rPr>
              <a:t>13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);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}</a:t>
            </a:r>
            <a:r>
              <a:rPr lang="en-US" sz="1650" b="1">
                <a:solidFill>
                  <a:srgbClr val="0A5287"/>
                </a:solidFill>
                <a:latin typeface="Verdana"/>
                <a:ea typeface="Verdana"/>
                <a:cs typeface="Verdana"/>
                <a:sym typeface="Verdana"/>
              </a:rPr>
              <a:t>catch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(InvalidAgeException m){System.out.println(</a:t>
            </a:r>
            <a:r>
              <a:rPr lang="en-US" sz="16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"Exception occured: "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+m);}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System.out.println(</a:t>
            </a:r>
            <a:r>
              <a:rPr lang="en-US" sz="16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"rest of the code..."</a:t>
            </a: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);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} 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>
              <a:solidFill>
                <a:srgbClr val="28282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66c170fd4_0_232"/>
          <p:cNvSpPr txBox="1">
            <a:spLocks noGrp="1"/>
          </p:cNvSpPr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100" b="1">
                <a:solidFill>
                  <a:srgbClr val="280099"/>
                </a:solidFill>
              </a:rPr>
              <a:t>Java Finally block</a:t>
            </a:r>
            <a:endParaRPr sz="4700" b="1">
              <a:solidFill>
                <a:srgbClr val="280099"/>
              </a:solidFill>
            </a:endParaRPr>
          </a:p>
        </p:txBody>
      </p:sp>
      <p:pic>
        <p:nvPicPr>
          <p:cNvPr id="290" name="Google Shape;290;ga66c170fd4_0_232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a66c170fd4_0_232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a66c170fd4_0_232"/>
          <p:cNvSpPr txBox="1"/>
          <p:nvPr/>
        </p:nvSpPr>
        <p:spPr>
          <a:xfrm>
            <a:off x="533400" y="1371600"/>
            <a:ext cx="9210900" cy="5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Java finally block is a block that is used </a:t>
            </a:r>
            <a:r>
              <a:rPr lang="en-US" sz="2600" i="1">
                <a:solidFill>
                  <a:schemeClr val="dk1"/>
                </a:solidFill>
              </a:rPr>
              <a:t>to execute important code</a:t>
            </a:r>
            <a:r>
              <a:rPr lang="en-US" sz="2600">
                <a:solidFill>
                  <a:schemeClr val="dk1"/>
                </a:solidFill>
              </a:rPr>
              <a:t> such as closing connection, stream etc.</a:t>
            </a:r>
            <a:endParaRPr sz="26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Java finally block is always executed whether exception is handled or not.</a:t>
            </a:r>
            <a:endParaRPr sz="26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Java finally block follows try or catch block.</a:t>
            </a:r>
            <a:endParaRPr sz="26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The finally block will not be executed if program exits(either by calling System.exit() or by causing a fatal error that causes the process to abort).</a:t>
            </a:r>
            <a:endParaRPr sz="2450">
              <a:solidFill>
                <a:srgbClr val="0A52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6c170fd4_0_242"/>
          <p:cNvSpPr txBox="1">
            <a:spLocks noGrp="1"/>
          </p:cNvSpPr>
          <p:nvPr>
            <p:ph type="title"/>
          </p:nvPr>
        </p:nvSpPr>
        <p:spPr>
          <a:xfrm>
            <a:off x="503225" y="301625"/>
            <a:ext cx="9241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100" b="1">
                <a:solidFill>
                  <a:srgbClr val="280099"/>
                </a:solidFill>
              </a:rPr>
              <a:t>Assignment 2</a:t>
            </a:r>
            <a:endParaRPr sz="4700" b="1">
              <a:solidFill>
                <a:srgbClr val="280099"/>
              </a:solidFill>
            </a:endParaRPr>
          </a:p>
        </p:txBody>
      </p:sp>
      <p:pic>
        <p:nvPicPr>
          <p:cNvPr id="299" name="Google Shape;299;ga66c170fd4_0_242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a66c170fd4_0_242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a66c170fd4_0_242"/>
          <p:cNvSpPr txBox="1"/>
          <p:nvPr/>
        </p:nvSpPr>
        <p:spPr>
          <a:xfrm>
            <a:off x="533400" y="1371600"/>
            <a:ext cx="9210900" cy="5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rgbClr val="282828"/>
                </a:solidFill>
              </a:rPr>
              <a:t>Write a program that takes as input the size of the array and the elements in the array. The program then asks the user to enter a particular index and prints the element at that index.</a:t>
            </a:r>
            <a:endParaRPr sz="1900" b="1">
              <a:solidFill>
                <a:srgbClr val="282828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rgbClr val="282828"/>
                </a:solidFill>
              </a:rPr>
              <a:t> This program may generate Array Index Out Of Bounds Exception. Use exception handling mechanisms to handle this exception. In the catch block, print the class name of the exception thrown.</a:t>
            </a:r>
            <a:endParaRPr sz="1900" b="1">
              <a:solidFill>
                <a:srgbClr val="282828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rgbClr val="282828"/>
                </a:solidFill>
              </a:rPr>
              <a:t>Sample Input and Output :</a:t>
            </a:r>
            <a:endParaRPr sz="1900" b="1">
              <a:solidFill>
                <a:srgbClr val="282828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rgbClr val="282828"/>
                </a:solidFill>
              </a:rPr>
              <a:t>Enter the number of elements in the array 3</a:t>
            </a:r>
            <a:endParaRPr sz="1900" b="1">
              <a:solidFill>
                <a:srgbClr val="282828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rgbClr val="282828"/>
                </a:solidFill>
              </a:rPr>
              <a:t>Enter the elements in the array</a:t>
            </a:r>
            <a:endParaRPr sz="1900" b="1">
              <a:solidFill>
                <a:srgbClr val="282828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rgbClr val="282828"/>
                </a:solidFill>
              </a:rPr>
              <a:t>20 90 4</a:t>
            </a:r>
            <a:endParaRPr sz="1900" b="1">
              <a:solidFill>
                <a:srgbClr val="282828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rgbClr val="282828"/>
                </a:solidFill>
              </a:rPr>
              <a:t>Enter the index of the array element you want to access 2</a:t>
            </a:r>
            <a:endParaRPr sz="1900" b="1">
              <a:solidFill>
                <a:srgbClr val="282828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rgbClr val="282828"/>
                </a:solidFill>
              </a:rPr>
              <a:t>The array element at index 2 = 4</a:t>
            </a:r>
            <a:endParaRPr sz="1900" b="1">
              <a:solidFill>
                <a:srgbClr val="282828"/>
              </a:solidFill>
            </a:endParaRPr>
          </a:p>
          <a:p>
            <a:pPr marL="254000" lvl="0" indent="-254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rgbClr val="282828"/>
                </a:solidFill>
              </a:rPr>
              <a:t>The array element successfully accessed</a:t>
            </a:r>
            <a:endParaRPr sz="1900" b="1">
              <a:solidFill>
                <a:srgbClr val="2828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endParaRPr sz="3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ga66c170fd4_0_252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a66c170fd4_0_252"/>
          <p:cNvSpPr txBox="1"/>
          <p:nvPr/>
        </p:nvSpPr>
        <p:spPr>
          <a:xfrm>
            <a:off x="590625" y="3416925"/>
            <a:ext cx="8073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/>
              <a:t>Quiz</a:t>
            </a:r>
            <a:endParaRPr sz="5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f23223a2b_0_0"/>
          <p:cNvSpPr txBox="1">
            <a:spLocks noGrp="1"/>
          </p:cNvSpPr>
          <p:nvPr>
            <p:ph type="body" idx="1"/>
          </p:nvPr>
        </p:nvSpPr>
        <p:spPr>
          <a:xfrm>
            <a:off x="720725" y="1979612"/>
            <a:ext cx="8853600" cy="4138500"/>
          </a:xfrm>
          <a:prstGeom prst="rect">
            <a:avLst/>
          </a:prstGeom>
        </p:spPr>
        <p:txBody>
          <a:bodyPr spcFirstLastPara="1" wrap="square" lIns="0" tIns="282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ExceptionDemo1 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2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205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5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2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obj)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obj.printStackTrace();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ArithmeticException 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obj)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obj.printStackTrace();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5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2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"End of the main method "</a:t>
            </a: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/>
          </a:p>
        </p:txBody>
      </p:sp>
      <p:pic>
        <p:nvPicPr>
          <p:cNvPr id="315" name="Google Shape;315;g9f23223a2b_0_0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9f23223a2b_0_0"/>
          <p:cNvSpPr txBox="1"/>
          <p:nvPr/>
        </p:nvSpPr>
        <p:spPr>
          <a:xfrm>
            <a:off x="590625" y="1207125"/>
            <a:ext cx="8073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Q. Consider the following code it is correct?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66c170fd4_0_261"/>
          <p:cNvSpPr txBox="1">
            <a:spLocks noGrp="1"/>
          </p:cNvSpPr>
          <p:nvPr>
            <p:ph type="body" idx="1"/>
          </p:nvPr>
        </p:nvSpPr>
        <p:spPr>
          <a:xfrm>
            <a:off x="415925" y="2589200"/>
            <a:ext cx="8853600" cy="4689600"/>
          </a:xfrm>
          <a:prstGeom prst="rect">
            <a:avLst/>
          </a:prstGeom>
        </p:spPr>
        <p:txBody>
          <a:bodyPr spcFirstLastPara="1" wrap="square" lIns="0" tIns="282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ExceptionDemo1 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24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5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(args[</a:t>
            </a:r>
            <a:r>
              <a:rPr lang="en-US" sz="24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5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5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24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"Main method "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NumberFormatException 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e)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5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.println(e);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5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3" name="Google Shape;323;ga66c170fd4_0_261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a66c170fd4_0_261"/>
          <p:cNvSpPr txBox="1"/>
          <p:nvPr/>
        </p:nvSpPr>
        <p:spPr>
          <a:xfrm>
            <a:off x="391850" y="1207125"/>
            <a:ext cx="91827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Q. What will be the result, if we try to compile and execute the following code as:-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java ExceptionDemo1 100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a66c170fd4_0_270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a66c170fd4_0_270"/>
          <p:cNvSpPr txBox="1"/>
          <p:nvPr/>
        </p:nvSpPr>
        <p:spPr>
          <a:xfrm>
            <a:off x="391850" y="1207125"/>
            <a:ext cx="9182700" cy="4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</a:rPr>
              <a:t>Q. Is the following code legal?</a:t>
            </a:r>
            <a:endParaRPr sz="30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</a:rPr>
              <a:t/>
            </a:r>
            <a:br>
              <a:rPr lang="en-US" sz="305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finally {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66c170fd4_0_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400" b="1">
                <a:solidFill>
                  <a:srgbClr val="000099"/>
                </a:solidFill>
              </a:rPr>
              <a:t>Scenario</a:t>
            </a:r>
            <a:endParaRPr sz="4400" b="1">
              <a:solidFill>
                <a:srgbClr val="280099"/>
              </a:solidFill>
            </a:endParaRPr>
          </a:p>
        </p:txBody>
      </p:sp>
      <p:pic>
        <p:nvPicPr>
          <p:cNvPr id="88" name="Google Shape;88;ga66c170fd4_0_3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a66c170fd4_0_3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ga66c170fd4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16125"/>
            <a:ext cx="9277594" cy="50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ga66c170fd4_0_289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a66c170fd4_0_289"/>
          <p:cNvSpPr txBox="1"/>
          <p:nvPr/>
        </p:nvSpPr>
        <p:spPr>
          <a:xfrm>
            <a:off x="468050" y="2197725"/>
            <a:ext cx="9182700" cy="4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2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ExceptionDemo1</a:t>
            </a:r>
            <a:endParaRPr sz="2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29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9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2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ArithmeticException </a:t>
            </a:r>
            <a:r>
              <a:rPr lang="en-US" sz="295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9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9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29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</a:t>
            </a:r>
            <a:endParaRPr sz="29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9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9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 </a:t>
            </a:r>
            <a:r>
              <a:rPr lang="en-US" sz="295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9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9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9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5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300"/>
          </a:p>
        </p:txBody>
      </p:sp>
      <p:sp>
        <p:nvSpPr>
          <p:cNvPr id="339" name="Google Shape;339;ga66c170fd4_0_289"/>
          <p:cNvSpPr txBox="1"/>
          <p:nvPr/>
        </p:nvSpPr>
        <p:spPr>
          <a:xfrm>
            <a:off x="362025" y="1207125"/>
            <a:ext cx="8073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Q. Consider the following code?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ga698adf87b_0_8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a698adf87b_0_8"/>
          <p:cNvSpPr txBox="1"/>
          <p:nvPr/>
        </p:nvSpPr>
        <p:spPr>
          <a:xfrm>
            <a:off x="315650" y="1969125"/>
            <a:ext cx="9426900" cy="50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1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ExceptionDemo1</a:t>
            </a:r>
            <a:endParaRPr sz="185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50" b="1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850" b="1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50" b="1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85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"Main method Begins"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50" b="1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1850" b="1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1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8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50" b="1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850" b="1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850" b="1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8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50" b="1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.println(args[</a:t>
            </a:r>
            <a:r>
              <a:rPr lang="en-US" sz="1850" b="1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50" b="1">
                <a:solidFill>
                  <a:srgbClr val="0033B3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850" b="1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50" b="1">
                <a:solidFill>
                  <a:schemeClr val="dk1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ArithmeticException </a:t>
            </a:r>
            <a:r>
              <a:rPr lang="en-US" sz="1850" b="1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-US" sz="1850" b="1">
                <a:solidFill>
                  <a:schemeClr val="dk1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IndexOutOfBoundsException </a:t>
            </a:r>
            <a:r>
              <a:rPr lang="en-US" sz="1850" b="1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obj)</a:t>
            </a:r>
            <a:endParaRPr sz="1850" b="1">
              <a:solidFill>
                <a:srgbClr val="080808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obj.printStackTrace();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50" b="1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85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"End of the main method"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300" b="1"/>
          </a:p>
        </p:txBody>
      </p:sp>
      <p:sp>
        <p:nvSpPr>
          <p:cNvPr id="347" name="Google Shape;347;ga698adf87b_0_8"/>
          <p:cNvSpPr txBox="1"/>
          <p:nvPr/>
        </p:nvSpPr>
        <p:spPr>
          <a:xfrm>
            <a:off x="362025" y="1207125"/>
            <a:ext cx="8073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Q. Consider the following code?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ga698adf87b_0_16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a698adf87b_0_16"/>
          <p:cNvSpPr txBox="1"/>
          <p:nvPr/>
        </p:nvSpPr>
        <p:spPr>
          <a:xfrm>
            <a:off x="315650" y="1969125"/>
            <a:ext cx="9426900" cy="50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ExceptionDemo1</a:t>
            </a:r>
            <a:endParaRPr sz="185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50" b="1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850" b="1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50" b="1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85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"Main method Begins"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50" b="1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1850" b="1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8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50" b="1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850" b="1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850" b="1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8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50" b="1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.println(args[</a:t>
            </a:r>
            <a:r>
              <a:rPr lang="en-US" sz="1850" b="1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50" b="1">
                <a:solidFill>
                  <a:srgbClr val="0033B3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850" b="1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50" b="1">
                <a:solidFill>
                  <a:schemeClr val="dk1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ArithmeticException </a:t>
            </a:r>
            <a:r>
              <a:rPr lang="en-US" sz="1850" b="1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-US" sz="1850" b="1">
                <a:solidFill>
                  <a:schemeClr val="dk1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Exception </a:t>
            </a:r>
            <a:r>
              <a:rPr lang="en-US" sz="1850" b="1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obj)</a:t>
            </a:r>
            <a:endParaRPr sz="1850" b="1">
              <a:solidFill>
                <a:srgbClr val="080808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obj.printStackTrace();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50" b="1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85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"End of the main method"</a:t>
            </a: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300" b="1"/>
          </a:p>
        </p:txBody>
      </p:sp>
      <p:sp>
        <p:nvSpPr>
          <p:cNvPr id="355" name="Google Shape;355;ga698adf87b_0_16"/>
          <p:cNvSpPr txBox="1"/>
          <p:nvPr/>
        </p:nvSpPr>
        <p:spPr>
          <a:xfrm>
            <a:off x="362025" y="1207125"/>
            <a:ext cx="8073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Q. Consider the following code?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a698adf87b_0_0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a698adf87b_0_0"/>
          <p:cNvSpPr txBox="1"/>
          <p:nvPr/>
        </p:nvSpPr>
        <p:spPr>
          <a:xfrm>
            <a:off x="468050" y="2197725"/>
            <a:ext cx="9182700" cy="4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b="1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25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ExceptionDemo1</a:t>
            </a:r>
            <a:endParaRPr sz="255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5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50" b="1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2550" b="1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5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5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25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550" b="1">
                <a:solidFill>
                  <a:srgbClr val="0033B3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2550" b="1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50" b="1">
                <a:solidFill>
                  <a:schemeClr val="dk1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Scanner obj </a:t>
            </a:r>
            <a:r>
              <a:rPr lang="en-US" sz="2550" b="1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550" b="1">
                <a:solidFill>
                  <a:srgbClr val="0033B3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2550" b="1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Scanner(</a:t>
            </a:r>
            <a:r>
              <a:rPr lang="en-US" sz="2550" b="1">
                <a:solidFill>
                  <a:schemeClr val="dk1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550" b="1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550" b="1" i="1">
                <a:solidFill>
                  <a:srgbClr val="871094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550" b="1">
                <a:solidFill>
                  <a:srgbClr val="080808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550" b="1">
              <a:solidFill>
                <a:srgbClr val="080808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5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5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25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550" b="1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5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255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-US" sz="25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5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5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5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5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50" b="1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ga698adf87b_0_0"/>
          <p:cNvSpPr txBox="1"/>
          <p:nvPr/>
        </p:nvSpPr>
        <p:spPr>
          <a:xfrm>
            <a:off x="362025" y="1207125"/>
            <a:ext cx="9511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Q. Consider the following code?</a:t>
            </a:r>
            <a:r>
              <a:rPr lang="en-US" sz="2750">
                <a:solidFill>
                  <a:schemeClr val="dk1"/>
                </a:solidFill>
              </a:rPr>
              <a:t> Is the following code legal?</a:t>
            </a:r>
            <a:endParaRPr sz="27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ga698adf87b_0_44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a698adf87b_0_44"/>
          <p:cNvSpPr txBox="1"/>
          <p:nvPr/>
        </p:nvSpPr>
        <p:spPr>
          <a:xfrm>
            <a:off x="468050" y="1816725"/>
            <a:ext cx="9182700" cy="4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class Main {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public static void main(String args[]) {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try 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{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	throw 10;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}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catch(int e) 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{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	System.out.println("Got the Exception " + e);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} 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}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} </a:t>
            </a:r>
            <a:endParaRPr sz="5250" b="1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ga698adf87b_0_44"/>
          <p:cNvSpPr txBox="1"/>
          <p:nvPr/>
        </p:nvSpPr>
        <p:spPr>
          <a:xfrm>
            <a:off x="362025" y="1207125"/>
            <a:ext cx="9511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Q. </a:t>
            </a:r>
            <a:r>
              <a:rPr lang="en-US" sz="2400" b="1">
                <a:solidFill>
                  <a:schemeClr val="dk1"/>
                </a:solidFill>
              </a:rPr>
              <a:t>Predict the output of following Java program</a:t>
            </a:r>
            <a:r>
              <a:rPr lang="en-US" sz="2400"/>
              <a:t>?</a:t>
            </a: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ga698adf87b_0_52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a698adf87b_0_52"/>
          <p:cNvSpPr txBox="1"/>
          <p:nvPr/>
        </p:nvSpPr>
        <p:spPr>
          <a:xfrm>
            <a:off x="468050" y="1816725"/>
            <a:ext cx="9182700" cy="4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public class Test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{ 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public static void main(String[] args)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{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try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{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    return;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}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finally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{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    System.out.println( "Finally" );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}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} </a:t>
            </a:r>
            <a:endParaRPr sz="2000">
              <a:solidFill>
                <a:schemeClr val="dk1"/>
              </a:solidFill>
            </a:endParaRPr>
          </a:p>
          <a:p>
            <a:pPr marL="215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</a:endParaRPr>
          </a:p>
        </p:txBody>
      </p:sp>
      <p:sp>
        <p:nvSpPr>
          <p:cNvPr id="379" name="Google Shape;379;ga698adf87b_0_52"/>
          <p:cNvSpPr txBox="1"/>
          <p:nvPr/>
        </p:nvSpPr>
        <p:spPr>
          <a:xfrm>
            <a:off x="362025" y="1207125"/>
            <a:ext cx="9511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Q. </a:t>
            </a:r>
            <a:r>
              <a:rPr lang="en-US" sz="2400" b="1">
                <a:solidFill>
                  <a:schemeClr val="dk1"/>
                </a:solidFill>
              </a:rPr>
              <a:t>Predict the output of following Java program</a:t>
            </a:r>
            <a:r>
              <a:rPr lang="en-US" sz="2400"/>
              <a:t>?</a:t>
            </a: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ga698adf87b_0_29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a698adf87b_0_29"/>
          <p:cNvSpPr txBox="1"/>
          <p:nvPr/>
        </p:nvSpPr>
        <p:spPr>
          <a:xfrm>
            <a:off x="228600" y="1219200"/>
            <a:ext cx="4343400" cy="58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public class ExceptionTest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{ 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public static void main(String [] args)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{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try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{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    badMethod(); 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    System.out.print("A"); 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}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catch (RuntimeException ex)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{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    System.out.print("B");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}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catch (Exception ex1)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{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    System.out.print("C");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  } 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   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87" name="Google Shape;387;ga698adf87b_0_29"/>
          <p:cNvSpPr txBox="1"/>
          <p:nvPr/>
        </p:nvSpPr>
        <p:spPr>
          <a:xfrm>
            <a:off x="4906175" y="1524000"/>
            <a:ext cx="4880100" cy="45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finally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{         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System.out.print("D");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}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System.out.print("E");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} // end of the main method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public static void badMethod()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{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throw new RuntimeException();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} </a:t>
            </a:r>
            <a:endParaRPr sz="2000">
              <a:solidFill>
                <a:schemeClr val="dk1"/>
              </a:solidFill>
            </a:endParaRPr>
          </a:p>
          <a:p>
            <a:pPr marL="215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} //end of class ExceptionTest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8" name="Google Shape;388;ga698adf87b_0_29"/>
          <p:cNvSpPr txBox="1"/>
          <p:nvPr/>
        </p:nvSpPr>
        <p:spPr>
          <a:xfrm>
            <a:off x="160425" y="1073700"/>
            <a:ext cx="74265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 Q. </a:t>
            </a:r>
            <a:r>
              <a:rPr lang="en-US" sz="2200" b="1">
                <a:solidFill>
                  <a:schemeClr val="dk1"/>
                </a:solidFill>
              </a:rPr>
              <a:t>What will be the output of the program?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	</a:t>
            </a:r>
            <a:endParaRPr sz="2400"/>
          </a:p>
        </p:txBody>
      </p:sp>
      <p:cxnSp>
        <p:nvCxnSpPr>
          <p:cNvPr id="389" name="Google Shape;389;ga698adf87b_0_29"/>
          <p:cNvCxnSpPr/>
          <p:nvPr/>
        </p:nvCxnSpPr>
        <p:spPr>
          <a:xfrm flipH="1">
            <a:off x="4601025" y="1575275"/>
            <a:ext cx="65400" cy="53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66c170fd4_0_1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400" b="1">
                <a:solidFill>
                  <a:srgbClr val="000099"/>
                </a:solidFill>
              </a:rPr>
              <a:t>Scenario (Contd.).</a:t>
            </a:r>
            <a:endParaRPr sz="4400" b="1">
              <a:solidFill>
                <a:srgbClr val="280099"/>
              </a:solidFill>
            </a:endParaRPr>
          </a:p>
        </p:txBody>
      </p:sp>
      <p:pic>
        <p:nvPicPr>
          <p:cNvPr id="97" name="Google Shape;97;ga66c170fd4_0_13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a66c170fd4_0_13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a66c170fd4_0_13"/>
          <p:cNvSpPr txBox="1"/>
          <p:nvPr/>
        </p:nvSpPr>
        <p:spPr>
          <a:xfrm>
            <a:off x="533400" y="1752600"/>
            <a:ext cx="8977500" cy="49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</a:rPr>
              <a:t>The previous slide depicts an air hostess giving a demonstration of steps that we have to take as passengers, in case of emergency.</a:t>
            </a: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</a:rPr>
              <a:t>Why this demonstration is important?</a:t>
            </a: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</a:rPr>
              <a:t>Why the air line staff insists on fastening our seat belts?</a:t>
            </a:r>
            <a:endParaRPr sz="2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6c170fd4_0_3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400" b="1">
                <a:solidFill>
                  <a:srgbClr val="000099"/>
                </a:solidFill>
              </a:rPr>
              <a:t>Scenario (Contd.).</a:t>
            </a:r>
            <a:endParaRPr sz="4400" b="1">
              <a:solidFill>
                <a:srgbClr val="280099"/>
              </a:solidFill>
            </a:endParaRPr>
          </a:p>
        </p:txBody>
      </p:sp>
      <p:pic>
        <p:nvPicPr>
          <p:cNvPr id="106" name="Google Shape;106;ga66c170fd4_0_33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a66c170fd4_0_33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a66c170fd4_0_33"/>
          <p:cNvSpPr txBox="1"/>
          <p:nvPr/>
        </p:nvSpPr>
        <p:spPr>
          <a:xfrm>
            <a:off x="533400" y="1752600"/>
            <a:ext cx="8977500" cy="49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You have to be aware of how to tackle a situation in case of an emergency while you are flying aboard an aircraft.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You have to fasten your seat belts to protect yourself from mishaps that can occur during take off and landing.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This example demonstrates how you have to think in advance the many possibilities of mishaps that can occur and what are the preventive measures that can be taken.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66c170fd4_0_21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400" b="1">
                <a:solidFill>
                  <a:srgbClr val="280099"/>
                </a:solidFill>
              </a:rPr>
              <a:t>Exception Handling</a:t>
            </a:r>
            <a:endParaRPr sz="4400" b="1">
              <a:solidFill>
                <a:srgbClr val="280099"/>
              </a:solidFill>
            </a:endParaRPr>
          </a:p>
        </p:txBody>
      </p:sp>
      <p:pic>
        <p:nvPicPr>
          <p:cNvPr id="115" name="Google Shape;115;ga66c170fd4_0_21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a66c170fd4_0_21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a66c170fd4_0_21"/>
          <p:cNvSpPr txBox="1"/>
          <p:nvPr/>
        </p:nvSpPr>
        <p:spPr>
          <a:xfrm>
            <a:off x="381000" y="1600200"/>
            <a:ext cx="9308100" cy="53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</a:rPr>
              <a:t>Similarly, when we write programs as part of an application, we may have to visualize the challenges that can disrupt the normal flow of execution of the code.</a:t>
            </a:r>
            <a:endParaRPr sz="26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</a:rPr>
              <a:t>Once we know what are the different situations that can disrupt the flow of execution, we can take preventive measures to overcome these disruptions.</a:t>
            </a:r>
            <a:endParaRPr sz="26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</a:rPr>
              <a:t>In java, this mechanism comes in the form of </a:t>
            </a:r>
            <a:r>
              <a:rPr lang="en-US" sz="2800" b="1" u="sng">
                <a:solidFill>
                  <a:srgbClr val="0000FF"/>
                </a:solidFill>
              </a:rPr>
              <a:t>Exception Handling.</a:t>
            </a:r>
            <a:endParaRPr sz="2800" b="1" u="sng">
              <a:solidFill>
                <a:srgbClr val="0000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32aa7e524_0_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 b="1">
                <a:solidFill>
                  <a:srgbClr val="280099"/>
                </a:solidFill>
              </a:rPr>
              <a:t>What is an Exception?</a:t>
            </a:r>
            <a:endParaRPr sz="4000" b="1">
              <a:solidFill>
                <a:srgbClr val="280099"/>
              </a:solidFill>
            </a:endParaRPr>
          </a:p>
        </p:txBody>
      </p:sp>
      <p:pic>
        <p:nvPicPr>
          <p:cNvPr id="124" name="Google Shape;124;g532aa7e524_0_0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4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532aa7e524_0_0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532aa7e524_0_0"/>
          <p:cNvSpPr txBox="1"/>
          <p:nvPr/>
        </p:nvSpPr>
        <p:spPr>
          <a:xfrm>
            <a:off x="914400" y="1905000"/>
            <a:ext cx="8653800" cy="47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dk1"/>
                </a:solidFill>
              </a:rPr>
              <a:t>An unwanted unexpected event that occurs during the execution of a program that disrupts the normal flow of execution is nothing but exception</a:t>
            </a:r>
            <a:endParaRPr sz="29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66c170fd4_0_5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300" b="1">
                <a:solidFill>
                  <a:srgbClr val="280099"/>
                </a:solidFill>
              </a:rPr>
              <a:t>What is an Exception?(Contd.)</a:t>
            </a:r>
            <a:endParaRPr sz="4000" b="1">
              <a:solidFill>
                <a:srgbClr val="280099"/>
              </a:solidFill>
            </a:endParaRPr>
          </a:p>
        </p:txBody>
      </p:sp>
      <p:pic>
        <p:nvPicPr>
          <p:cNvPr id="133" name="Google Shape;133;ga66c170fd4_0_50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a66c170fd4_0_50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a66c170fd4_0_50"/>
          <p:cNvSpPr txBox="1"/>
          <p:nvPr/>
        </p:nvSpPr>
        <p:spPr>
          <a:xfrm>
            <a:off x="497100" y="1905000"/>
            <a:ext cx="9071100" cy="47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There are various situations when an exception could occur: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Attempting to access a file that does not exist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Inserting an element into an array at a position that is not in its bounds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Performing some mathematical operation that is not permitted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Declaring an array using negative values. </a:t>
            </a:r>
            <a:endParaRPr sz="26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and many more 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 b="1">
              <a:solidFill>
                <a:srgbClr val="2800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66c170fd4_0_67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 b="1">
                <a:solidFill>
                  <a:srgbClr val="280099"/>
                </a:solidFill>
              </a:rPr>
              <a:t>Uncaught Exceptions</a:t>
            </a:r>
            <a:endParaRPr sz="4000" b="1">
              <a:solidFill>
                <a:srgbClr val="280099"/>
              </a:solidFill>
            </a:endParaRPr>
          </a:p>
        </p:txBody>
      </p:sp>
      <p:pic>
        <p:nvPicPr>
          <p:cNvPr id="142" name="Google Shape;142;ga66c170fd4_0_67" descr="Related image"/>
          <p:cNvPicPr preferRelativeResize="0"/>
          <p:nvPr/>
        </p:nvPicPr>
        <p:blipFill rotWithShape="1">
          <a:blip r:embed="rId3">
            <a:alphaModFix/>
          </a:blip>
          <a:srcRect l="3789" t="21971" r="3780" b="23455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a66c170fd4_0_67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a66c170fd4_0_67"/>
          <p:cNvSpPr txBox="1"/>
          <p:nvPr/>
        </p:nvSpPr>
        <p:spPr>
          <a:xfrm>
            <a:off x="497100" y="1488925"/>
            <a:ext cx="9071100" cy="53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Consider this program :- </a:t>
            </a:r>
            <a:endParaRPr sz="2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Demo {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 args[]) {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x = 0;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y = 50/x;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System.out.println(“y  = “ +y);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}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</a:rPr>
              <a:t>Although this program will compile, but when you execute it, the Java run-time-system will generate an exception and displays the following output on the console and terminate your program abnormally 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99"/>
                </a:solidFill>
              </a:rPr>
              <a:t>java.lang.ArithmeticException: / by zero at Demo.main(Demo.java:4)</a:t>
            </a:r>
            <a:endParaRPr sz="2100">
              <a:solidFill>
                <a:srgbClr val="00009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1922</Words>
  <Application>Microsoft Office PowerPoint</Application>
  <PresentationFormat>Custom</PresentationFormat>
  <Paragraphs>394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Simple Light</vt:lpstr>
      <vt:lpstr>Exception Handling</vt:lpstr>
      <vt:lpstr>Agenda</vt:lpstr>
      <vt:lpstr>Scenario</vt:lpstr>
      <vt:lpstr>Scenario (Contd.).</vt:lpstr>
      <vt:lpstr>Scenario (Contd.).</vt:lpstr>
      <vt:lpstr>Exception Handling</vt:lpstr>
      <vt:lpstr>What is an Exception?</vt:lpstr>
      <vt:lpstr>What is an Exception?(Contd.)</vt:lpstr>
      <vt:lpstr>Uncaught Exceptions</vt:lpstr>
      <vt:lpstr>     What is Exception Handling?</vt:lpstr>
      <vt:lpstr>         Exception Handling Techniques</vt:lpstr>
      <vt:lpstr>      Exception Handling Keywords</vt:lpstr>
      <vt:lpstr>Exception in Nutshell</vt:lpstr>
      <vt:lpstr>Java Exception Hierarchy </vt:lpstr>
      <vt:lpstr>                       Java Exception Hierarchy (Contd.) </vt:lpstr>
      <vt:lpstr>              Checked and Unchecked Exception</vt:lpstr>
      <vt:lpstr>              Checked and Unchecked Exception</vt:lpstr>
      <vt:lpstr>How to handle Exception?</vt:lpstr>
      <vt:lpstr>    Multiple Catch Statements</vt:lpstr>
      <vt:lpstr>    Multiple Catch Statements</vt:lpstr>
      <vt:lpstr>Assignment 1</vt:lpstr>
      <vt:lpstr>Custom Exception</vt:lpstr>
      <vt:lpstr>Custom Exception (Contd.)</vt:lpstr>
      <vt:lpstr>Java Finally block</vt:lpstr>
      <vt:lpstr>Assignment 2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neeraj khanna</dc:creator>
  <cp:lastModifiedBy>admin</cp:lastModifiedBy>
  <cp:revision>13</cp:revision>
  <dcterms:created xsi:type="dcterms:W3CDTF">2018-11-26T06:58:55Z</dcterms:created>
  <dcterms:modified xsi:type="dcterms:W3CDTF">2021-11-19T18:57:48Z</dcterms:modified>
</cp:coreProperties>
</file>