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587" r:id="rId3"/>
    <p:sldId id="589" r:id="rId4"/>
    <p:sldId id="594" r:id="rId5"/>
    <p:sldId id="601" r:id="rId6"/>
    <p:sldId id="625" r:id="rId7"/>
    <p:sldId id="626" r:id="rId8"/>
    <p:sldId id="603" r:id="rId9"/>
    <p:sldId id="602" r:id="rId10"/>
    <p:sldId id="615" r:id="rId11"/>
    <p:sldId id="618" r:id="rId12"/>
    <p:sldId id="619" r:id="rId13"/>
    <p:sldId id="616" r:id="rId14"/>
    <p:sldId id="620" r:id="rId15"/>
    <p:sldId id="621" r:id="rId16"/>
    <p:sldId id="623" r:id="rId17"/>
    <p:sldId id="624" r:id="rId18"/>
    <p:sldId id="5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02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9613" autoAdjust="0"/>
  </p:normalViewPr>
  <p:slideViewPr>
    <p:cSldViewPr>
      <p:cViewPr varScale="1">
        <p:scale>
          <a:sx n="55" d="100"/>
          <a:sy n="55" d="100"/>
        </p:scale>
        <p:origin x="1600"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AA103-FA6F-4BA7-85DB-ECB7FF89B451}" type="datetimeFigureOut">
              <a:rPr lang="en-US" smtClean="0"/>
              <a:pPr/>
              <a:t>10/27/2020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B9102-ABC0-4B3D-8EF1-04366C9A6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a:t>
            </a:fld>
            <a:endParaRPr lang="en-US"/>
          </a:p>
        </p:txBody>
      </p:sp>
    </p:spTree>
    <p:extLst>
      <p:ext uri="{BB962C8B-B14F-4D97-AF65-F5344CB8AC3E}">
        <p14:creationId xmlns:p14="http://schemas.microsoft.com/office/powerpoint/2010/main" val="107849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14</a:t>
            </a:fld>
            <a:endParaRPr lang="en-US"/>
          </a:p>
        </p:txBody>
      </p:sp>
    </p:spTree>
    <p:extLst>
      <p:ext uri="{BB962C8B-B14F-4D97-AF65-F5344CB8AC3E}">
        <p14:creationId xmlns:p14="http://schemas.microsoft.com/office/powerpoint/2010/main" val="249652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15</a:t>
            </a:fld>
            <a:endParaRPr lang="en-US"/>
          </a:p>
        </p:txBody>
      </p:sp>
    </p:spTree>
    <p:extLst>
      <p:ext uri="{BB962C8B-B14F-4D97-AF65-F5344CB8AC3E}">
        <p14:creationId xmlns:p14="http://schemas.microsoft.com/office/powerpoint/2010/main" val="12278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16</a:t>
            </a:fld>
            <a:endParaRPr lang="en-US"/>
          </a:p>
        </p:txBody>
      </p:sp>
    </p:spTree>
    <p:extLst>
      <p:ext uri="{BB962C8B-B14F-4D97-AF65-F5344CB8AC3E}">
        <p14:creationId xmlns:p14="http://schemas.microsoft.com/office/powerpoint/2010/main" val="115925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17</a:t>
            </a:fld>
            <a:endParaRPr lang="en-US"/>
          </a:p>
        </p:txBody>
      </p:sp>
    </p:spTree>
    <p:extLst>
      <p:ext uri="{BB962C8B-B14F-4D97-AF65-F5344CB8AC3E}">
        <p14:creationId xmlns:p14="http://schemas.microsoft.com/office/powerpoint/2010/main" val="419526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D326B5-21D9-43FD-9A2C-7A209D1AB87B}" type="datetimeFigureOut">
              <a:rPr lang="en-US" smtClean="0"/>
              <a:pPr/>
              <a:t>10/27/2020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8F304-7EB6-4E9A-93BD-98FE11DF7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D326B5-21D9-43FD-9A2C-7A209D1AB87B}" type="datetimeFigureOut">
              <a:rPr lang="en-US" smtClean="0"/>
              <a:pPr/>
              <a:t>10/27/2020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58F304-7EB6-4E9A-93BD-98FE11DF74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D326B5-21D9-43FD-9A2C-7A209D1AB87B}" type="datetimeFigureOut">
              <a:rPr lang="en-US" smtClean="0"/>
              <a:pPr/>
              <a:t>10/27/2020</a:t>
            </a:fld>
            <a:endParaRPr lang="en-US"/>
          </a:p>
        </p:txBody>
      </p:sp>
      <p:sp>
        <p:nvSpPr>
          <p:cNvPr id="10" name="Slide Number Placeholder 9"/>
          <p:cNvSpPr>
            <a:spLocks noGrp="1"/>
          </p:cNvSpPr>
          <p:nvPr>
            <p:ph type="sldNum" sz="quarter" idx="16"/>
          </p:nvPr>
        </p:nvSpPr>
        <p:spPr/>
        <p:txBody>
          <a:bodyPr rtlCol="0"/>
          <a:lstStyle/>
          <a:p>
            <a:fld id="{9A58F304-7EB6-4E9A-93BD-98FE11DF749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D326B5-21D9-43FD-9A2C-7A209D1AB87B}" type="datetimeFigureOut">
              <a:rPr lang="en-US" smtClean="0"/>
              <a:pPr/>
              <a:t>10/27/2020</a:t>
            </a:fld>
            <a:endParaRPr lang="en-US"/>
          </a:p>
        </p:txBody>
      </p:sp>
      <p:sp>
        <p:nvSpPr>
          <p:cNvPr id="12" name="Slide Number Placeholder 11"/>
          <p:cNvSpPr>
            <a:spLocks noGrp="1"/>
          </p:cNvSpPr>
          <p:nvPr>
            <p:ph type="sldNum" sz="quarter" idx="16"/>
          </p:nvPr>
        </p:nvSpPr>
        <p:spPr/>
        <p:txBody>
          <a:bodyPr rtlCol="0"/>
          <a:lstStyle/>
          <a:p>
            <a:fld id="{9A58F304-7EB6-4E9A-93BD-98FE11DF749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D326B5-21D9-43FD-9A2C-7A209D1AB87B}" type="datetimeFigureOut">
              <a:rPr lang="en-US" smtClean="0"/>
              <a:pPr/>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D326B5-21D9-43FD-9A2C-7A209D1AB87B}" type="datetimeFigureOut">
              <a:rPr lang="en-US" smtClean="0"/>
              <a:pPr/>
              <a:t>10/27/2020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D326B5-21D9-43FD-9A2C-7A209D1AB87B}" type="datetimeFigureOut">
              <a:rPr lang="en-US" smtClean="0"/>
              <a:pPr/>
              <a:t>10/27/2020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58F304-7EB6-4E9A-93BD-98FE11DF7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2" name="Picture 2" descr="https://1.bp.blogspot.com/-3ML47LcSwkA/Wcf3OGs7kTI/AAAAAAAADIw/EDKNtNHT3s0Fvd7yDuFve2aGJexgeRRCwCLcBGAs/s1600/operating_syst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47800"/>
            <a:ext cx="91440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a:blip r:embed="rId4" cstate="print"/>
          <a:srcRect/>
          <a:stretch>
            <a:fillRect/>
          </a:stretch>
        </p:blipFill>
        <p:spPr bwMode="auto">
          <a:xfrm>
            <a:off x="76200" y="75773"/>
            <a:ext cx="1097280" cy="1143427"/>
          </a:xfrm>
          <a:prstGeom prst="rect">
            <a:avLst/>
          </a:prstGeom>
          <a:noFill/>
          <a:ln w="9525">
            <a:noFill/>
            <a:miter lim="800000"/>
            <a:headEnd/>
            <a:tailEnd/>
          </a:ln>
        </p:spPr>
      </p:pic>
      <p:sp>
        <p:nvSpPr>
          <p:cNvPr id="3" name="Rectangle 2"/>
          <p:cNvSpPr/>
          <p:nvPr/>
        </p:nvSpPr>
        <p:spPr>
          <a:xfrm>
            <a:off x="0" y="4876800"/>
            <a:ext cx="7129760" cy="1200329"/>
          </a:xfrm>
          <a:prstGeom prst="rect">
            <a:avLst/>
          </a:prstGeom>
        </p:spPr>
        <p:txBody>
          <a:bodyPr wrap="square">
            <a:spAutoFit/>
          </a:bodyPr>
          <a:lstStyle/>
          <a:p>
            <a:r>
              <a:rPr lang="en-GB" sz="3600" dirty="0" smtClean="0">
                <a:latin typeface="Times New Roman" panose="02020603050405020304" pitchFamily="18" charset="0"/>
                <a:cs typeface="Times New Roman" panose="02020603050405020304" pitchFamily="18" charset="0"/>
              </a:rPr>
              <a:t>Deadlock in </a:t>
            </a:r>
            <a:r>
              <a:rPr lang="en-GB" sz="3600" dirty="0">
                <a:latin typeface="Times New Roman" panose="02020603050405020304" pitchFamily="18" charset="0"/>
                <a:cs typeface="Times New Roman" panose="02020603050405020304" pitchFamily="18" charset="0"/>
              </a:rPr>
              <a:t>Operating </a:t>
            </a:r>
            <a:r>
              <a:rPr lang="en-GB" sz="3600" dirty="0" smtClean="0">
                <a:latin typeface="Times New Roman" panose="02020603050405020304" pitchFamily="18" charset="0"/>
                <a:cs typeface="Times New Roman" panose="02020603050405020304" pitchFamily="18" charset="0"/>
              </a:rPr>
              <a:t>Systems</a:t>
            </a:r>
          </a:p>
          <a:p>
            <a:r>
              <a:rPr lang="en-IN" sz="3600" dirty="0" smtClean="0">
                <a:latin typeface="Times New Roman" panose="02020603050405020304" pitchFamily="18" charset="0"/>
                <a:cs typeface="Times New Roman" panose="02020603050405020304" pitchFamily="18" charset="0"/>
              </a:rPr>
              <a:t>Lecture: 2</a:t>
            </a:r>
            <a:endParaRPr lang="en-GB" sz="3600" dirty="0">
              <a:latin typeface="Times New Roman" panose="02020603050405020304" pitchFamily="18" charset="0"/>
              <a:cs typeface="Times New Roman" panose="02020603050405020304" pitchFamily="18" charset="0"/>
            </a:endParaRPr>
          </a:p>
        </p:txBody>
      </p:sp>
      <p:sp>
        <p:nvSpPr>
          <p:cNvPr id="7" name="Rectangle 6"/>
          <p:cNvSpPr/>
          <p:nvPr/>
        </p:nvSpPr>
        <p:spPr>
          <a:xfrm>
            <a:off x="0" y="6182380"/>
            <a:ext cx="6172200" cy="523220"/>
          </a:xfrm>
          <a:prstGeom prst="rect">
            <a:avLst/>
          </a:prstGeom>
        </p:spPr>
        <p:txBody>
          <a:bodyPr wrap="square">
            <a:spAutoFit/>
          </a:bodyPr>
          <a:lstStyle/>
          <a:p>
            <a:r>
              <a:rPr lang="en-US" sz="2800" b="1" dirty="0" smtClean="0">
                <a:solidFill>
                  <a:srgbClr val="002060"/>
                </a:solidFill>
                <a:latin typeface="Cambria" pitchFamily="18" charset="0"/>
              </a:rPr>
              <a:t>Lecture</a:t>
            </a:r>
            <a:r>
              <a:rPr lang="en-US" sz="2800" b="1" dirty="0">
                <a:solidFill>
                  <a:srgbClr val="002060"/>
                </a:solidFill>
                <a:latin typeface="Cambria" pitchFamily="18" charset="0"/>
              </a:rPr>
              <a:t> </a:t>
            </a:r>
            <a:r>
              <a:rPr lang="en-US" sz="2800" b="1" dirty="0" smtClean="0">
                <a:solidFill>
                  <a:srgbClr val="002060"/>
                </a:solidFill>
                <a:latin typeface="Cambria" pitchFamily="18" charset="0"/>
              </a:rPr>
              <a:t>by Ms. Ambika Gupta</a:t>
            </a:r>
            <a:endParaRPr lang="en-US" sz="2800" b="1" dirty="0">
              <a:solidFill>
                <a:srgbClr val="002060"/>
              </a:solidFill>
              <a:latin typeface="Cambria" pitchFamily="18" charset="0"/>
            </a:endParaRPr>
          </a:p>
        </p:txBody>
      </p:sp>
      <p:sp>
        <p:nvSpPr>
          <p:cNvPr id="9" name="Title 1"/>
          <p:cNvSpPr txBox="1">
            <a:spLocks/>
          </p:cNvSpPr>
          <p:nvPr/>
        </p:nvSpPr>
        <p:spPr>
          <a:xfrm>
            <a:off x="1281112" y="1"/>
            <a:ext cx="7862888" cy="137160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n-US" sz="4000" cap="none" dirty="0">
                <a:solidFill>
                  <a:srgbClr val="00B0F0"/>
                </a:solidFill>
                <a:latin typeface="Algerian" pitchFamily="82" charset="0"/>
                <a:ea typeface="ＭＳ Ｐゴシック"/>
                <a:cs typeface="ＭＳ Ｐゴシック"/>
              </a:rPr>
              <a:t>BCSE0004: Operating </a:t>
            </a:r>
            <a:r>
              <a:rPr lang="en-US" sz="4000" cap="none" dirty="0" smtClean="0">
                <a:solidFill>
                  <a:srgbClr val="00B0F0"/>
                </a:solidFill>
                <a:latin typeface="Algerian" pitchFamily="82" charset="0"/>
                <a:ea typeface="ＭＳ Ｐゴシック"/>
                <a:cs typeface="ＭＳ Ｐゴシック"/>
              </a:rPr>
              <a:t>Systems</a:t>
            </a:r>
            <a:endParaRPr lang="en-US" sz="4000" cap="none" dirty="0">
              <a:solidFill>
                <a:srgbClr val="00B0F0"/>
              </a:solidFill>
              <a:latin typeface="Algerian" pitchFamily="82" charset="0"/>
              <a:ea typeface="ＭＳ Ｐゴシック"/>
              <a:cs typeface="ＭＳ Ｐゴシック"/>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9760" y="3733800"/>
            <a:ext cx="2014240" cy="30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980"/>
    </mc:Choice>
    <mc:Fallback xmlns="">
      <p:transition spd="slow" advTm="119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Detection</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t>If resources have single instance:</a:t>
            </a:r>
          </a:p>
          <a:p>
            <a:pPr lvl="0" algn="just">
              <a:buClr>
                <a:srgbClr val="F0AD00"/>
              </a:buClr>
              <a:buFont typeface="Wingdings" panose="05000000000000000000" pitchFamily="2" charset="2"/>
              <a:buChar char="q"/>
              <a:defRPr/>
            </a:pPr>
            <a:r>
              <a:rPr lang="en-GB" b="1" dirty="0"/>
              <a:t>In this case for Deadlock detection we can run an algorithm to check for cycle in the Resource Allocation Graph. Presence of cycle in the graph is the sufficient condition for deadlock.</a:t>
            </a:r>
            <a:endParaRPr lang="en-GB" b="1" dirty="0">
              <a:solidFill>
                <a:srgbClr val="FF0000"/>
              </a:solidFill>
            </a:endParaRPr>
          </a:p>
        </p:txBody>
      </p:sp>
    </p:spTree>
    <p:custDataLst>
      <p:tags r:id="rId1"/>
    </p:custDataLst>
    <p:extLst>
      <p:ext uri="{BB962C8B-B14F-4D97-AF65-F5344CB8AC3E}">
        <p14:creationId xmlns:p14="http://schemas.microsoft.com/office/powerpoint/2010/main" val="817398918"/>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Detection</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t>In the </a:t>
            </a:r>
            <a:r>
              <a:rPr lang="en-GB" b="1" dirty="0" smtClean="0"/>
              <a:t>below </a:t>
            </a:r>
            <a:r>
              <a:rPr lang="en-GB" b="1" dirty="0"/>
              <a:t>diagram, resource 1 and resource 2 have single instances. There is a cycle R1 → P1 → R2 → P2. So, Deadlock is Confirmed.</a:t>
            </a:r>
            <a:endParaRPr lang="en-GB" b="1" dirty="0">
              <a:solidFill>
                <a:srgbClr val="FF0000"/>
              </a:solidFill>
            </a:endParaRPr>
          </a:p>
        </p:txBody>
      </p:sp>
      <p:pic>
        <p:nvPicPr>
          <p:cNvPr id="1026" name="Picture 2" descr="https://media.geeksforgeeks.org/wp-content/cdn-uploads/gq/2015/06/deadlock-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038601"/>
            <a:ext cx="6819900" cy="2743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87214123"/>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Detection</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t>If there are multiple instances of resources:</a:t>
            </a:r>
          </a:p>
          <a:p>
            <a:pPr marL="118872" lvl="0" indent="0" algn="just">
              <a:buClr>
                <a:srgbClr val="F0AD00"/>
              </a:buClr>
              <a:buNone/>
              <a:defRPr/>
            </a:pPr>
            <a:r>
              <a:rPr lang="en-GB" b="1" dirty="0"/>
              <a:t>Detection of the cycle is necessary but not sufficient condition for deadlock detection, in this case, the system may or may not be in deadlock varies according to different situations.</a:t>
            </a:r>
            <a:endParaRPr lang="en-GB" b="1" dirty="0">
              <a:solidFill>
                <a:srgbClr val="FF0000"/>
              </a:solidFill>
            </a:endParaRPr>
          </a:p>
        </p:txBody>
      </p:sp>
    </p:spTree>
    <p:custDataLst>
      <p:tags r:id="rId1"/>
    </p:custDataLst>
    <p:extLst>
      <p:ext uri="{BB962C8B-B14F-4D97-AF65-F5344CB8AC3E}">
        <p14:creationId xmlns:p14="http://schemas.microsoft.com/office/powerpoint/2010/main" val="3550484111"/>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a:t>
            </a:r>
            <a:r>
              <a:rPr lang="en-US" b="1" dirty="0" smtClean="0">
                <a:solidFill>
                  <a:srgbClr val="333399"/>
                </a:solidFill>
                <a:latin typeface="Arial"/>
              </a:rPr>
              <a:t>Recovery</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t>A traditional operating system such as Windows doesn’t deal with deadlock recovery as it is time and space consuming process. Real-time operating systems use Deadlock recovery.</a:t>
            </a:r>
            <a:endParaRPr lang="en-GB" b="1" dirty="0">
              <a:solidFill>
                <a:srgbClr val="FF0000"/>
              </a:solidFill>
            </a:endParaRPr>
          </a:p>
        </p:txBody>
      </p:sp>
    </p:spTree>
    <p:custDataLst>
      <p:tags r:id="rId1"/>
    </p:custDataLst>
    <p:extLst>
      <p:ext uri="{BB962C8B-B14F-4D97-AF65-F5344CB8AC3E}">
        <p14:creationId xmlns:p14="http://schemas.microsoft.com/office/powerpoint/2010/main" val="3666555428"/>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a:t>
            </a:r>
            <a:r>
              <a:rPr lang="en-US" b="1" dirty="0" smtClean="0">
                <a:solidFill>
                  <a:srgbClr val="333399"/>
                </a:solidFill>
                <a:latin typeface="Arial"/>
              </a:rPr>
              <a:t>Recovery</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smtClean="0">
                <a:solidFill>
                  <a:srgbClr val="FF0000"/>
                </a:solidFill>
              </a:rPr>
              <a:t>Killing </a:t>
            </a:r>
            <a:r>
              <a:rPr lang="en-GB" b="1" dirty="0">
                <a:solidFill>
                  <a:srgbClr val="FF0000"/>
                </a:solidFill>
              </a:rPr>
              <a:t>the process: killing all the process involved in the deadlock. Killing process one by one. After killing each process check for deadlock again keep repeating the process till system recover from deadlock</a:t>
            </a:r>
            <a:r>
              <a:rPr lang="en-GB" b="1" dirty="0" smtClean="0">
                <a:solidFill>
                  <a:srgbClr val="FF0000"/>
                </a:solidFill>
              </a:rPr>
              <a:t>.</a:t>
            </a:r>
            <a:endParaRPr lang="en-GB" b="1" dirty="0">
              <a:solidFill>
                <a:srgbClr val="FF0000"/>
              </a:solidFill>
            </a:endParaRPr>
          </a:p>
        </p:txBody>
      </p:sp>
    </p:spTree>
    <p:custDataLst>
      <p:tags r:id="rId1"/>
    </p:custDataLst>
    <p:extLst>
      <p:ext uri="{BB962C8B-B14F-4D97-AF65-F5344CB8AC3E}">
        <p14:creationId xmlns:p14="http://schemas.microsoft.com/office/powerpoint/2010/main" val="4201621399"/>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a:t>
            </a:r>
            <a:r>
              <a:rPr lang="en-US" b="1" dirty="0" smtClean="0">
                <a:solidFill>
                  <a:srgbClr val="333399"/>
                </a:solidFill>
                <a:latin typeface="Arial"/>
              </a:rPr>
              <a:t>Recovery</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t>Resource Pre-emption: Resources are pre-empted from the processes involved in the deadlock, pre-empted resources are allocated to other processes so that there is a possibility of recovering the system from deadlock. In this case, the system goes into starvation.</a:t>
            </a:r>
            <a:endParaRPr lang="en-GB" b="1" dirty="0">
              <a:solidFill>
                <a:srgbClr val="FF0000"/>
              </a:solidFill>
            </a:endParaRPr>
          </a:p>
        </p:txBody>
      </p:sp>
    </p:spTree>
    <p:custDataLst>
      <p:tags r:id="rId1"/>
    </p:custDataLst>
    <p:extLst>
      <p:ext uri="{BB962C8B-B14F-4D97-AF65-F5344CB8AC3E}">
        <p14:creationId xmlns:p14="http://schemas.microsoft.com/office/powerpoint/2010/main" val="2298694077"/>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fontScale="90000"/>
          </a:bodyPr>
          <a:lstStyle/>
          <a:p>
            <a:r>
              <a:rPr lang="en-US" b="1" dirty="0">
                <a:solidFill>
                  <a:srgbClr val="333399"/>
                </a:solidFill>
                <a:latin typeface="Arial"/>
              </a:rPr>
              <a:t>Deadlock, Starvation, and </a:t>
            </a:r>
            <a:r>
              <a:rPr lang="en-US" b="1" dirty="0" err="1">
                <a:solidFill>
                  <a:srgbClr val="333399"/>
                </a:solidFill>
                <a:latin typeface="Arial"/>
              </a:rPr>
              <a:t>Livelock</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dirty="0"/>
              <a:t>A </a:t>
            </a:r>
            <a:r>
              <a:rPr lang="en-GB" i="1" dirty="0"/>
              <a:t>deadlock</a:t>
            </a:r>
            <a:r>
              <a:rPr lang="en-GB" dirty="0"/>
              <a:t> is a state in which each member of a group of actions, is waiting for some other member to release a lock. </a:t>
            </a:r>
            <a:endParaRPr lang="en-GB" dirty="0" smtClean="0"/>
          </a:p>
          <a:p>
            <a:pPr lvl="0" algn="just">
              <a:buClr>
                <a:srgbClr val="F0AD00"/>
              </a:buClr>
              <a:buFont typeface="Wingdings" panose="05000000000000000000" pitchFamily="2" charset="2"/>
              <a:buChar char="q"/>
              <a:defRPr/>
            </a:pPr>
            <a:r>
              <a:rPr lang="en-GB" dirty="0" smtClean="0"/>
              <a:t>A</a:t>
            </a:r>
            <a:r>
              <a:rPr lang="en-GB" dirty="0"/>
              <a:t> </a:t>
            </a:r>
            <a:r>
              <a:rPr lang="en-GB" i="1" dirty="0" err="1"/>
              <a:t>livelock</a:t>
            </a:r>
            <a:r>
              <a:rPr lang="en-GB" dirty="0"/>
              <a:t> on the other hand is almost similar to a deadlock, except that the states of the processes involved in a </a:t>
            </a:r>
            <a:r>
              <a:rPr lang="en-GB" dirty="0" err="1"/>
              <a:t>livelock</a:t>
            </a:r>
            <a:r>
              <a:rPr lang="en-GB" dirty="0"/>
              <a:t> constantly keep on changing with regard to one another, none progressing. Thus </a:t>
            </a:r>
            <a:r>
              <a:rPr lang="en-GB" dirty="0" err="1"/>
              <a:t>Livelock</a:t>
            </a:r>
            <a:r>
              <a:rPr lang="en-GB" dirty="0"/>
              <a:t> is a special case of resource starvation, as stated from the general definition, the process is not progressing.</a:t>
            </a:r>
            <a:endParaRPr lang="en-GB" b="1" dirty="0">
              <a:solidFill>
                <a:srgbClr val="FF0000"/>
              </a:solidFill>
            </a:endParaRPr>
          </a:p>
        </p:txBody>
      </p:sp>
    </p:spTree>
    <p:custDataLst>
      <p:tags r:id="rId1"/>
    </p:custDataLst>
    <p:extLst>
      <p:ext uri="{BB962C8B-B14F-4D97-AF65-F5344CB8AC3E}">
        <p14:creationId xmlns:p14="http://schemas.microsoft.com/office/powerpoint/2010/main" val="2396498966"/>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fontScale="90000"/>
          </a:bodyPr>
          <a:lstStyle/>
          <a:p>
            <a:r>
              <a:rPr lang="en-US" b="1" dirty="0">
                <a:solidFill>
                  <a:srgbClr val="333399"/>
                </a:solidFill>
                <a:latin typeface="Arial"/>
              </a:rPr>
              <a:t>Deadlock, Starvation, and </a:t>
            </a:r>
            <a:r>
              <a:rPr lang="en-US" b="1" dirty="0" err="1">
                <a:solidFill>
                  <a:srgbClr val="333399"/>
                </a:solidFill>
                <a:latin typeface="Arial"/>
              </a:rPr>
              <a:t>Livelock</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t>Starvation</a:t>
            </a:r>
            <a:r>
              <a:rPr lang="en-GB" dirty="0"/>
              <a:t> is the problem that occurs when high priority processes keep executing and low priority processes get blocked for indefinite time. In heavily loaded computer system, a steady stream of higher-priority processes can prevent a low-priority process from ever getting the CPU.</a:t>
            </a:r>
            <a:endParaRPr lang="en-GB" b="1" dirty="0">
              <a:solidFill>
                <a:srgbClr val="FF0000"/>
              </a:solidFill>
            </a:endParaRPr>
          </a:p>
        </p:txBody>
      </p:sp>
    </p:spTree>
    <p:custDataLst>
      <p:tags r:id="rId1"/>
    </p:custDataLst>
    <p:extLst>
      <p:ext uri="{BB962C8B-B14F-4D97-AF65-F5344CB8AC3E}">
        <p14:creationId xmlns:p14="http://schemas.microsoft.com/office/powerpoint/2010/main" val="3060253080"/>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etiquettejulie.com/wp-content/uploads/2017/01/thank-you-from-christian-vision-alli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4874"/>
            <a:ext cx="8759825"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60906"/>
      </p:ext>
    </p:extLst>
  </p:cSld>
  <p:clrMapOvr>
    <a:masterClrMapping/>
  </p:clrMapOvr>
  <mc:AlternateContent xmlns:mc="http://schemas.openxmlformats.org/markup-compatibility/2006" xmlns:p14="http://schemas.microsoft.com/office/powerpoint/2010/main">
    <mc:Choice Requires="p14">
      <p:transition spd="slow" p14:dur="2000" advTm="5070"/>
    </mc:Choice>
    <mc:Fallback xmlns="">
      <p:transition spd="slow" advTm="507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523999"/>
            <a:ext cx="8229600" cy="46482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buClr>
                <a:srgbClr val="F0AD00"/>
              </a:buClr>
              <a:defRPr/>
            </a:pPr>
            <a:r>
              <a:rPr lang="en-GB" b="1" dirty="0" smtClean="0">
                <a:solidFill>
                  <a:srgbClr val="FF0066"/>
                </a:solidFill>
              </a:rPr>
              <a:t>Methods </a:t>
            </a:r>
            <a:r>
              <a:rPr lang="en-GB" b="1" dirty="0">
                <a:solidFill>
                  <a:srgbClr val="FF0066"/>
                </a:solidFill>
              </a:rPr>
              <a:t>for Handling Deadlocks</a:t>
            </a:r>
          </a:p>
          <a:p>
            <a:pPr lvl="1">
              <a:buClr>
                <a:srgbClr val="F0AD00"/>
              </a:buClr>
              <a:defRPr/>
            </a:pPr>
            <a:r>
              <a:rPr lang="en-GB" b="1" dirty="0">
                <a:solidFill>
                  <a:srgbClr val="FF0066"/>
                </a:solidFill>
              </a:rPr>
              <a:t>Deadlock Prevention</a:t>
            </a:r>
          </a:p>
          <a:p>
            <a:pPr lvl="1">
              <a:buClr>
                <a:srgbClr val="F0AD00"/>
              </a:buClr>
              <a:defRPr/>
            </a:pPr>
            <a:r>
              <a:rPr lang="en-GB" b="1" dirty="0">
                <a:solidFill>
                  <a:srgbClr val="FF0066"/>
                </a:solidFill>
              </a:rPr>
              <a:t>Deadlock Avoidance</a:t>
            </a:r>
          </a:p>
          <a:p>
            <a:pPr lvl="1">
              <a:buClr>
                <a:srgbClr val="F0AD00"/>
              </a:buClr>
              <a:defRPr/>
            </a:pPr>
            <a:r>
              <a:rPr lang="en-GB" b="1" dirty="0">
                <a:solidFill>
                  <a:srgbClr val="FF0066"/>
                </a:solidFill>
              </a:rPr>
              <a:t>Deadlock Detection </a:t>
            </a:r>
          </a:p>
          <a:p>
            <a:pPr lvl="1">
              <a:buClr>
                <a:srgbClr val="F0AD00"/>
              </a:buClr>
              <a:defRPr/>
            </a:pPr>
            <a:r>
              <a:rPr lang="en-GB" b="1" dirty="0">
                <a:solidFill>
                  <a:srgbClr val="FF0066"/>
                </a:solidFill>
              </a:rPr>
              <a:t>Recovery from </a:t>
            </a:r>
            <a:r>
              <a:rPr lang="en-GB" b="1" dirty="0" smtClean="0">
                <a:solidFill>
                  <a:srgbClr val="FF0066"/>
                </a:solidFill>
              </a:rPr>
              <a:t>Deadlock </a:t>
            </a:r>
          </a:p>
          <a:p>
            <a:pPr>
              <a:buClr>
                <a:srgbClr val="F0AD00"/>
              </a:buClr>
              <a:defRPr/>
            </a:pPr>
            <a:r>
              <a:rPr lang="en-IN" b="1" dirty="0" smtClean="0">
                <a:solidFill>
                  <a:srgbClr val="FF0066"/>
                </a:solidFill>
              </a:rPr>
              <a:t>Difference between Deadlock, Live-lock &amp; Starvation</a:t>
            </a:r>
            <a:endParaRPr lang="en-GB" b="1" dirty="0">
              <a:solidFill>
                <a:srgbClr val="FF0066"/>
              </a:solidFill>
            </a:endParaRPr>
          </a:p>
          <a:p>
            <a:pPr marL="457200" lvl="1" indent="0">
              <a:buClr>
                <a:srgbClr val="F0AD00"/>
              </a:buClr>
              <a:buNone/>
              <a:defRPr/>
            </a:pPr>
            <a:endParaRPr lang="en-GB" b="1" dirty="0" smtClean="0">
              <a:solidFill>
                <a:srgbClr val="FF0066"/>
              </a:solidFill>
            </a:endParaRPr>
          </a:p>
          <a:p>
            <a:pPr lvl="1">
              <a:buClr>
                <a:srgbClr val="F0AD00"/>
              </a:buClr>
              <a:defRPr/>
            </a:pPr>
            <a:endParaRPr lang="en-GB" b="1" dirty="0" smtClean="0">
              <a:solidFill>
                <a:srgbClr val="FF0066"/>
              </a:solidFill>
            </a:endParaRPr>
          </a:p>
          <a:p>
            <a:pPr lvl="0">
              <a:buClr>
                <a:srgbClr val="F0AD00"/>
              </a:buClr>
              <a:defRPr/>
            </a:pPr>
            <a:endParaRPr kumimoji="0" lang="en-US" sz="3200" b="1" i="0" u="none" strike="noStrike" kern="1200" cap="none" spc="0" normalizeH="0" baseline="0" noProof="0" dirty="0">
              <a:ln>
                <a:noFill/>
              </a:ln>
              <a:solidFill>
                <a:srgbClr val="FF0066"/>
              </a:solidFill>
              <a:effectLst/>
              <a:uLnTx/>
              <a:uFillTx/>
              <a:latin typeface="Calibri" pitchFamily="34" charset="0"/>
              <a:ea typeface="+mn-ea"/>
              <a:cs typeface="Calibri" pitchFamily="34" charset="0"/>
            </a:endParaRPr>
          </a:p>
        </p:txBody>
      </p:sp>
      <p:sp>
        <p:nvSpPr>
          <p:cNvPr id="10" name="Title 1"/>
          <p:cNvSpPr>
            <a:spLocks noGrp="1"/>
          </p:cNvSpPr>
          <p:nvPr>
            <p:ph type="title"/>
          </p:nvPr>
        </p:nvSpPr>
        <p:spPr>
          <a:xfrm>
            <a:off x="612648" y="228600"/>
            <a:ext cx="8226552" cy="990600"/>
          </a:xfrm>
        </p:spPr>
        <p:txBody>
          <a:bodyPr>
            <a:normAutofit/>
          </a:bodyPr>
          <a:lstStyle/>
          <a:p>
            <a:r>
              <a:rPr lang="en-US" b="1" dirty="0" smtClean="0">
                <a:solidFill>
                  <a:srgbClr val="333399"/>
                </a:solidFill>
                <a:latin typeface="Arial"/>
              </a:rPr>
              <a:t>Agenda</a:t>
            </a:r>
            <a:endParaRPr lang="en-US" b="1" dirty="0">
              <a:solidFill>
                <a:srgbClr val="333399"/>
              </a:solidFill>
              <a:latin typeface="Arial"/>
            </a:endParaRPr>
          </a:p>
        </p:txBody>
      </p:sp>
    </p:spTree>
    <p:custDataLst>
      <p:tags r:id="rId1"/>
    </p:custDataLst>
    <p:extLst>
      <p:ext uri="{BB962C8B-B14F-4D97-AF65-F5344CB8AC3E}">
        <p14:creationId xmlns:p14="http://schemas.microsoft.com/office/powerpoint/2010/main" val="3491177023"/>
      </p:ext>
    </p:extLst>
  </p:cSld>
  <p:clrMapOvr>
    <a:masterClrMapping/>
  </p:clrMapOvr>
  <mc:AlternateContent xmlns:mc="http://schemas.openxmlformats.org/markup-compatibility/2006" xmlns:p14="http://schemas.microsoft.com/office/powerpoint/2010/main">
    <mc:Choice Requires="p14">
      <p:transition spd="slow" p14:dur="2000" advTm="11281"/>
    </mc:Choice>
    <mc:Fallback xmlns="">
      <p:transition spd="slow" advTm="11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3"/>
          <p:cNvSpPr>
            <a:spLocks noChangeArrowheads="1"/>
          </p:cNvSpPr>
          <p:nvPr/>
        </p:nvSpPr>
        <p:spPr bwMode="auto">
          <a:xfrm>
            <a:off x="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5" name="Rectangle 4"/>
          <p:cNvSpPr>
            <a:spLocks noChangeArrowheads="1"/>
          </p:cNvSpPr>
          <p:nvPr/>
        </p:nvSpPr>
        <p:spPr bwMode="auto">
          <a:xfrm>
            <a:off x="0" y="10747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6" name="Rectangle 5"/>
          <p:cNvSpPr>
            <a:spLocks noChangeArrowheads="1"/>
          </p:cNvSpPr>
          <p:nvPr/>
        </p:nvSpPr>
        <p:spPr bwMode="auto">
          <a:xfrm>
            <a:off x="0" y="11033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68" name="Rectangle 18"/>
          <p:cNvSpPr>
            <a:spLocks noChangeArrowheads="1"/>
          </p:cNvSpPr>
          <p:nvPr/>
        </p:nvSpPr>
        <p:spPr bwMode="auto">
          <a:xfrm>
            <a:off x="2400300" y="2679700"/>
            <a:ext cx="5410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3" name="Rectangle 2"/>
          <p:cNvSpPr/>
          <p:nvPr/>
        </p:nvSpPr>
        <p:spPr>
          <a:xfrm>
            <a:off x="152400" y="1552813"/>
            <a:ext cx="8839200" cy="1938992"/>
          </a:xfrm>
          <a:prstGeom prst="rect">
            <a:avLst/>
          </a:prstGeom>
        </p:spPr>
        <p:txBody>
          <a:bodyPr wrap="square">
            <a:spAutoFit/>
          </a:bodyPr>
          <a:lstStyle/>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Deadlock Prevention</a:t>
            </a:r>
          </a:p>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Deadlock Avoidance</a:t>
            </a:r>
          </a:p>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Deadlock Detection</a:t>
            </a:r>
          </a:p>
          <a:p>
            <a:pPr marL="457200" lvl="0" indent="-457200" algn="just">
              <a:buClr>
                <a:srgbClr val="F0AD00"/>
              </a:buClr>
              <a:buFont typeface="Wingdings" panose="05000000000000000000" pitchFamily="2" charset="2"/>
              <a:buChar char="q"/>
              <a:defRPr/>
            </a:pPr>
            <a:r>
              <a:rPr lang="en-GB" sz="3000" b="1" dirty="0" smtClean="0">
                <a:solidFill>
                  <a:srgbClr val="FF0000"/>
                </a:solidFill>
                <a:latin typeface="Cambria" panose="02040503050406030204" pitchFamily="18" charset="0"/>
                <a:ea typeface="Cambria" panose="02040503050406030204" pitchFamily="18" charset="0"/>
              </a:rPr>
              <a:t>Deadlock Recovery</a:t>
            </a:r>
          </a:p>
        </p:txBody>
      </p:sp>
      <p:sp>
        <p:nvSpPr>
          <p:cNvPr id="7" name="Rectangle 6"/>
          <p:cNvSpPr/>
          <p:nvPr/>
        </p:nvSpPr>
        <p:spPr>
          <a:xfrm>
            <a:off x="228600" y="221159"/>
            <a:ext cx="8763000" cy="769441"/>
          </a:xfrm>
          <a:prstGeom prst="rect">
            <a:avLst/>
          </a:prstGeom>
        </p:spPr>
        <p:txBody>
          <a:bodyPr wrap="square">
            <a:spAutoFit/>
          </a:bodyPr>
          <a:lstStyle/>
          <a:p>
            <a:pPr lvl="0"/>
            <a:r>
              <a:rPr lang="en-US" sz="4400" b="1" dirty="0">
                <a:solidFill>
                  <a:srgbClr val="333399"/>
                </a:solidFill>
                <a:latin typeface="Arial"/>
              </a:rPr>
              <a:t>Methods for handling deadlock </a:t>
            </a:r>
            <a:endParaRPr lang="en-GB" dirty="0">
              <a:solidFill>
                <a:prstClr val="black"/>
              </a:solidFill>
            </a:endParaRPr>
          </a:p>
        </p:txBody>
      </p:sp>
    </p:spTree>
    <p:custDataLst>
      <p:tags r:id="rId1"/>
    </p:custDataLst>
    <p:extLst>
      <p:ext uri="{BB962C8B-B14F-4D97-AF65-F5344CB8AC3E}">
        <p14:creationId xmlns:p14="http://schemas.microsoft.com/office/powerpoint/2010/main" val="2335490737"/>
      </p:ext>
    </p:extLst>
  </p:cSld>
  <p:clrMapOvr>
    <a:masterClrMapping/>
  </p:clrMapOvr>
  <mc:AlternateContent xmlns:mc="http://schemas.openxmlformats.org/markup-compatibility/2006" xmlns:p14="http://schemas.microsoft.com/office/powerpoint/2010/main">
    <mc:Choice Requires="p14">
      <p:transition spd="slow" p14:dur="2000" advTm="24086"/>
    </mc:Choice>
    <mc:Fallback xmlns="">
      <p:transition spd="slow" advTm="240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Prevention</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a:solidFill>
                  <a:srgbClr val="FF0000"/>
                </a:solidFill>
              </a:rPr>
              <a:t>T</a:t>
            </a:r>
            <a:r>
              <a:rPr lang="en-GB" b="1" dirty="0" smtClean="0">
                <a:solidFill>
                  <a:srgbClr val="FF0000"/>
                </a:solidFill>
              </a:rPr>
              <a:t>he </a:t>
            </a:r>
            <a:r>
              <a:rPr lang="en-GB" b="1" dirty="0">
                <a:solidFill>
                  <a:srgbClr val="FF0000"/>
                </a:solidFill>
              </a:rPr>
              <a:t>way to prevent deadlock is to ensure that at least one of these conditions do not hold </a:t>
            </a:r>
            <a:r>
              <a:rPr lang="en-GB" b="1" dirty="0" smtClean="0">
                <a:solidFill>
                  <a:srgbClr val="FF0000"/>
                </a:solidFill>
              </a:rPr>
              <a:t>:</a:t>
            </a:r>
            <a:endParaRPr lang="en-GB" b="1" dirty="0">
              <a:solidFill>
                <a:srgbClr val="FF0000"/>
              </a:solidFill>
            </a:endParaRPr>
          </a:p>
          <a:p>
            <a:pPr lvl="0" algn="just">
              <a:buClr>
                <a:srgbClr val="F0AD00"/>
              </a:buClr>
              <a:buFont typeface="Wingdings" panose="05000000000000000000" pitchFamily="2" charset="2"/>
              <a:buChar char="q"/>
              <a:defRPr/>
            </a:pPr>
            <a:r>
              <a:rPr lang="en-GB" b="1" dirty="0"/>
              <a:t>Mutual exclusion – If 1 resource is non- shareable , then mutual exclusion condition must hold. We can’t prevent deadlock by denying this mutual exclusion condition, as some resource are inherently non shareable and this can’t be </a:t>
            </a:r>
            <a:r>
              <a:rPr lang="en-GB" b="1" dirty="0" smtClean="0"/>
              <a:t>changed.</a:t>
            </a:r>
          </a:p>
        </p:txBody>
      </p:sp>
    </p:spTree>
    <p:custDataLst>
      <p:tags r:id="rId1"/>
    </p:custDataLst>
    <p:extLst>
      <p:ext uri="{BB962C8B-B14F-4D97-AF65-F5344CB8AC3E}">
        <p14:creationId xmlns:p14="http://schemas.microsoft.com/office/powerpoint/2010/main" val="154592144"/>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smtClean="0">
                <a:solidFill>
                  <a:srgbClr val="333399"/>
                </a:solidFill>
                <a:latin typeface="Arial"/>
              </a:rPr>
              <a:t>Contd..</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solidFill>
                  <a:srgbClr val="FF0000"/>
                </a:solidFill>
              </a:rPr>
              <a:t>Hold And wait – For Hold and wait condition to never occur, it should be made sure that whenever a process requests a resource, it does not hold any other resource.</a:t>
            </a:r>
          </a:p>
        </p:txBody>
      </p:sp>
    </p:spTree>
    <p:custDataLst>
      <p:tags r:id="rId1"/>
    </p:custDataLst>
    <p:extLst>
      <p:ext uri="{BB962C8B-B14F-4D97-AF65-F5344CB8AC3E}">
        <p14:creationId xmlns:p14="http://schemas.microsoft.com/office/powerpoint/2010/main" val="745370451"/>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smtClean="0">
                <a:solidFill>
                  <a:srgbClr val="333399"/>
                </a:solidFill>
                <a:latin typeface="Arial"/>
              </a:rPr>
              <a:t>Contd..</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solidFill>
                  <a:srgbClr val="FF0000"/>
                </a:solidFill>
              </a:rPr>
              <a:t>No </a:t>
            </a:r>
            <a:r>
              <a:rPr lang="en-GB" b="1" dirty="0" smtClean="0">
                <a:solidFill>
                  <a:srgbClr val="FF0000"/>
                </a:solidFill>
              </a:rPr>
              <a:t>Pre-emption </a:t>
            </a:r>
            <a:r>
              <a:rPr lang="en-GB" b="1" dirty="0">
                <a:solidFill>
                  <a:srgbClr val="FF0000"/>
                </a:solidFill>
              </a:rPr>
              <a:t>of resources-  Allow </a:t>
            </a:r>
            <a:r>
              <a:rPr lang="en-GB" b="1" dirty="0" smtClean="0">
                <a:solidFill>
                  <a:srgbClr val="FF0000"/>
                </a:solidFill>
              </a:rPr>
              <a:t>pre-emption </a:t>
            </a:r>
            <a:r>
              <a:rPr lang="en-GB" b="1" dirty="0">
                <a:solidFill>
                  <a:srgbClr val="FF0000"/>
                </a:solidFill>
              </a:rPr>
              <a:t>of resources from process when resources are acquired by high priority process</a:t>
            </a:r>
            <a:r>
              <a:rPr lang="en-GB" b="1" dirty="0" smtClean="0">
                <a:solidFill>
                  <a:srgbClr val="FF0000"/>
                </a:solidFill>
              </a:rPr>
              <a:t>.</a:t>
            </a:r>
            <a:endParaRPr lang="en-GB" b="1" dirty="0">
              <a:solidFill>
                <a:srgbClr val="FF0000"/>
              </a:solidFill>
            </a:endParaRPr>
          </a:p>
        </p:txBody>
      </p:sp>
    </p:spTree>
    <p:custDataLst>
      <p:tags r:id="rId1"/>
    </p:custDataLst>
    <p:extLst>
      <p:ext uri="{BB962C8B-B14F-4D97-AF65-F5344CB8AC3E}">
        <p14:creationId xmlns:p14="http://schemas.microsoft.com/office/powerpoint/2010/main" val="2548808409"/>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smtClean="0">
                <a:solidFill>
                  <a:srgbClr val="333399"/>
                </a:solidFill>
                <a:latin typeface="Arial"/>
              </a:rPr>
              <a:t>Contd..</a:t>
            </a:r>
            <a:endParaRPr lang="en-US" b="1" dirty="0">
              <a:solidFill>
                <a:srgbClr val="333399"/>
              </a:solidFill>
              <a:latin typeface="Arial"/>
            </a:endParaRP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smtClean="0"/>
              <a:t>Circular </a:t>
            </a:r>
            <a:r>
              <a:rPr lang="en-GB" b="1" dirty="0"/>
              <a:t>wait – To prevent this, impose a total ordering of all resources types and every process should request resource in increasing order.</a:t>
            </a:r>
            <a:endParaRPr lang="en-GB" b="1" dirty="0" smtClean="0"/>
          </a:p>
        </p:txBody>
      </p:sp>
    </p:spTree>
    <p:custDataLst>
      <p:tags r:id="rId1"/>
    </p:custDataLst>
    <p:extLst>
      <p:ext uri="{BB962C8B-B14F-4D97-AF65-F5344CB8AC3E}">
        <p14:creationId xmlns:p14="http://schemas.microsoft.com/office/powerpoint/2010/main" val="1478325606"/>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Prevention</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lvl="0" indent="0" algn="just">
              <a:buClr>
                <a:srgbClr val="F0AD00"/>
              </a:buClr>
              <a:buNone/>
              <a:defRPr/>
            </a:pPr>
            <a:r>
              <a:rPr lang="en-GB" b="1" dirty="0" smtClean="0"/>
              <a:t>Drawback:</a:t>
            </a:r>
          </a:p>
          <a:p>
            <a:pPr lvl="0" algn="just">
              <a:buClr>
                <a:srgbClr val="F0AD00"/>
              </a:buClr>
              <a:buFont typeface="Wingdings" panose="05000000000000000000" pitchFamily="2" charset="2"/>
              <a:buChar char="q"/>
              <a:defRPr/>
            </a:pPr>
            <a:r>
              <a:rPr lang="en-GB" b="1" dirty="0">
                <a:solidFill>
                  <a:srgbClr val="FF0000"/>
                </a:solidFill>
              </a:rPr>
              <a:t>Deadlock prevention causes low device utilization and reduced system throughput</a:t>
            </a:r>
            <a:r>
              <a:rPr lang="en-GB" b="1" dirty="0" smtClean="0">
                <a:solidFill>
                  <a:srgbClr val="FF0000"/>
                </a:solidFill>
              </a:rPr>
              <a:t>.</a:t>
            </a:r>
          </a:p>
        </p:txBody>
      </p:sp>
    </p:spTree>
    <p:custDataLst>
      <p:tags r:id="rId1"/>
    </p:custDataLst>
    <p:extLst>
      <p:ext uri="{BB962C8B-B14F-4D97-AF65-F5344CB8AC3E}">
        <p14:creationId xmlns:p14="http://schemas.microsoft.com/office/powerpoint/2010/main" val="945183750"/>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Deadlock Avoidance</a:t>
            </a:r>
          </a:p>
        </p:txBody>
      </p:sp>
      <p:sp>
        <p:nvSpPr>
          <p:cNvPr id="9" name="Rectangle 3"/>
          <p:cNvSpPr txBox="1">
            <a:spLocks noChangeArrowheads="1"/>
          </p:cNvSpPr>
          <p:nvPr/>
        </p:nvSpPr>
        <p:spPr>
          <a:xfrm>
            <a:off x="381000" y="1523999"/>
            <a:ext cx="8610600" cy="525780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0" algn="just">
              <a:buClr>
                <a:srgbClr val="F0AD00"/>
              </a:buClr>
              <a:buFont typeface="Wingdings" panose="05000000000000000000" pitchFamily="2" charset="2"/>
              <a:buChar char="q"/>
              <a:defRPr/>
            </a:pPr>
            <a:r>
              <a:rPr lang="en-GB" b="1" dirty="0"/>
              <a:t>To avoid deadlocks, one requires additional information about how resources all to be requested</a:t>
            </a:r>
            <a:r>
              <a:rPr lang="en-GB" b="1" dirty="0" smtClean="0"/>
              <a:t>.</a:t>
            </a:r>
            <a:endParaRPr lang="en-GB" b="1" dirty="0"/>
          </a:p>
          <a:p>
            <a:pPr lvl="0" algn="just">
              <a:buClr>
                <a:srgbClr val="F0AD00"/>
              </a:buClr>
              <a:buFont typeface="Wingdings" panose="05000000000000000000" pitchFamily="2" charset="2"/>
              <a:buChar char="q"/>
              <a:defRPr/>
            </a:pPr>
            <a:r>
              <a:rPr lang="en-GB" b="1" dirty="0">
                <a:solidFill>
                  <a:srgbClr val="FF0000"/>
                </a:solidFill>
              </a:rPr>
              <a:t>For one instance of each resource type, Resource Allocation Graph Algorithm is used.</a:t>
            </a:r>
          </a:p>
          <a:p>
            <a:pPr lvl="0" algn="just">
              <a:buClr>
                <a:srgbClr val="F0AD00"/>
              </a:buClr>
              <a:buFont typeface="Wingdings" panose="05000000000000000000" pitchFamily="2" charset="2"/>
              <a:buChar char="q"/>
              <a:defRPr/>
            </a:pPr>
            <a:r>
              <a:rPr lang="en-GB" b="1" dirty="0">
                <a:solidFill>
                  <a:srgbClr val="FF0000"/>
                </a:solidFill>
              </a:rPr>
              <a:t>For avoidance of multiple instances of each resource type, Banker’s Algorithm is used.</a:t>
            </a:r>
          </a:p>
        </p:txBody>
      </p:sp>
    </p:spTree>
    <p:custDataLst>
      <p:tags r:id="rId1"/>
    </p:custDataLst>
    <p:extLst>
      <p:ext uri="{BB962C8B-B14F-4D97-AF65-F5344CB8AC3E}">
        <p14:creationId xmlns:p14="http://schemas.microsoft.com/office/powerpoint/2010/main" val="3234231344"/>
      </p:ext>
    </p:extLst>
  </p:cSld>
  <p:clrMapOvr>
    <a:masterClrMapping/>
  </p:clrMapOvr>
  <mc:AlternateContent xmlns:mc="http://schemas.openxmlformats.org/markup-compatibility/2006" xmlns:p14="http://schemas.microsoft.com/office/powerpoint/2010/main">
    <mc:Choice Requires="p14">
      <p:transition spd="slow" p14:dur="2000" advTm="68963"/>
    </mc:Choice>
    <mc:Fallback xmlns="">
      <p:transition spd="slow" advTm="689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2.5|2.9"/>
</p:tagLst>
</file>

<file path=ppt/tags/tag10.xml><?xml version="1.0" encoding="utf-8"?>
<p:tagLst xmlns:a="http://schemas.openxmlformats.org/drawingml/2006/main" xmlns:r="http://schemas.openxmlformats.org/officeDocument/2006/relationships" xmlns:p="http://schemas.openxmlformats.org/presentationml/2006/main">
  <p:tag name="TIMING" val="|1.3|6.8|7.1|9.1|21.3"/>
</p:tagLst>
</file>

<file path=ppt/tags/tag11.xml><?xml version="1.0" encoding="utf-8"?>
<p:tagLst xmlns:a="http://schemas.openxmlformats.org/drawingml/2006/main" xmlns:r="http://schemas.openxmlformats.org/officeDocument/2006/relationships" xmlns:p="http://schemas.openxmlformats.org/presentationml/2006/main">
  <p:tag name="TIMING" val="|1.3|6.8|7.1|9.1|21.3"/>
</p:tagLst>
</file>

<file path=ppt/tags/tag12.xml><?xml version="1.0" encoding="utf-8"?>
<p:tagLst xmlns:a="http://schemas.openxmlformats.org/drawingml/2006/main" xmlns:r="http://schemas.openxmlformats.org/officeDocument/2006/relationships" xmlns:p="http://schemas.openxmlformats.org/presentationml/2006/main">
  <p:tag name="TIMING" val="|1.3|6.8|7.1|9.1|21.3"/>
</p:tagLst>
</file>

<file path=ppt/tags/tag13.xml><?xml version="1.0" encoding="utf-8"?>
<p:tagLst xmlns:a="http://schemas.openxmlformats.org/drawingml/2006/main" xmlns:r="http://schemas.openxmlformats.org/officeDocument/2006/relationships" xmlns:p="http://schemas.openxmlformats.org/presentationml/2006/main">
  <p:tag name="TIMING" val="|1.3|6.8|7.1|9.1|21.3"/>
</p:tagLst>
</file>

<file path=ppt/tags/tag14.xml><?xml version="1.0" encoding="utf-8"?>
<p:tagLst xmlns:a="http://schemas.openxmlformats.org/drawingml/2006/main" xmlns:r="http://schemas.openxmlformats.org/officeDocument/2006/relationships" xmlns:p="http://schemas.openxmlformats.org/presentationml/2006/main">
  <p:tag name="TIMING" val="|1.3|6.8|7.1|9.1|21.3"/>
</p:tagLst>
</file>

<file path=ppt/tags/tag15.xml><?xml version="1.0" encoding="utf-8"?>
<p:tagLst xmlns:a="http://schemas.openxmlformats.org/drawingml/2006/main" xmlns:r="http://schemas.openxmlformats.org/officeDocument/2006/relationships" xmlns:p="http://schemas.openxmlformats.org/presentationml/2006/main">
  <p:tag name="TIMING" val="|1.3|6.8|7.1|9.1|21.3"/>
</p:tagLst>
</file>

<file path=ppt/tags/tag16.xml><?xml version="1.0" encoding="utf-8"?>
<p:tagLst xmlns:a="http://schemas.openxmlformats.org/drawingml/2006/main" xmlns:r="http://schemas.openxmlformats.org/officeDocument/2006/relationships" xmlns:p="http://schemas.openxmlformats.org/presentationml/2006/main">
  <p:tag name="TIMING" val="|1.3|6.8|7.1|9.1|21.3"/>
</p:tagLst>
</file>

<file path=ppt/tags/tag2.xml><?xml version="1.0" encoding="utf-8"?>
<p:tagLst xmlns:a="http://schemas.openxmlformats.org/drawingml/2006/main" xmlns:r="http://schemas.openxmlformats.org/officeDocument/2006/relationships" xmlns:p="http://schemas.openxmlformats.org/presentationml/2006/main">
  <p:tag name="TIMING" val="|3.7|7.8"/>
</p:tagLst>
</file>

<file path=ppt/tags/tag3.xml><?xml version="1.0" encoding="utf-8"?>
<p:tagLst xmlns:a="http://schemas.openxmlformats.org/drawingml/2006/main" xmlns:r="http://schemas.openxmlformats.org/officeDocument/2006/relationships" xmlns:p="http://schemas.openxmlformats.org/presentationml/2006/main">
  <p:tag name="TIMING" val="|1.3|6.8|7.1|9.1|21.3"/>
</p:tagLst>
</file>

<file path=ppt/tags/tag4.xml><?xml version="1.0" encoding="utf-8"?>
<p:tagLst xmlns:a="http://schemas.openxmlformats.org/drawingml/2006/main" xmlns:r="http://schemas.openxmlformats.org/officeDocument/2006/relationships" xmlns:p="http://schemas.openxmlformats.org/presentationml/2006/main">
  <p:tag name="TIMING" val="|1.3|6.8|7.1|9.1|21.3"/>
</p:tagLst>
</file>

<file path=ppt/tags/tag5.xml><?xml version="1.0" encoding="utf-8"?>
<p:tagLst xmlns:a="http://schemas.openxmlformats.org/drawingml/2006/main" xmlns:r="http://schemas.openxmlformats.org/officeDocument/2006/relationships" xmlns:p="http://schemas.openxmlformats.org/presentationml/2006/main">
  <p:tag name="TIMING" val="|1.3|6.8|7.1|9.1|21.3"/>
</p:tagLst>
</file>

<file path=ppt/tags/tag6.xml><?xml version="1.0" encoding="utf-8"?>
<p:tagLst xmlns:a="http://schemas.openxmlformats.org/drawingml/2006/main" xmlns:r="http://schemas.openxmlformats.org/officeDocument/2006/relationships" xmlns:p="http://schemas.openxmlformats.org/presentationml/2006/main">
  <p:tag name="TIMING" val="|1.3|6.8|7.1|9.1|21.3"/>
</p:tagLst>
</file>

<file path=ppt/tags/tag7.xml><?xml version="1.0" encoding="utf-8"?>
<p:tagLst xmlns:a="http://schemas.openxmlformats.org/drawingml/2006/main" xmlns:r="http://schemas.openxmlformats.org/officeDocument/2006/relationships" xmlns:p="http://schemas.openxmlformats.org/presentationml/2006/main">
  <p:tag name="TIMING" val="|1.3|6.8|7.1|9.1|21.3"/>
</p:tagLst>
</file>

<file path=ppt/tags/tag8.xml><?xml version="1.0" encoding="utf-8"?>
<p:tagLst xmlns:a="http://schemas.openxmlformats.org/drawingml/2006/main" xmlns:r="http://schemas.openxmlformats.org/officeDocument/2006/relationships" xmlns:p="http://schemas.openxmlformats.org/presentationml/2006/main">
  <p:tag name="TIMING" val="|1.3|6.8|7.1|9.1|21.3"/>
</p:tagLst>
</file>

<file path=ppt/tags/tag9.xml><?xml version="1.0" encoding="utf-8"?>
<p:tagLst xmlns:a="http://schemas.openxmlformats.org/drawingml/2006/main" xmlns:r="http://schemas.openxmlformats.org/officeDocument/2006/relationships" xmlns:p="http://schemas.openxmlformats.org/presentationml/2006/main">
  <p:tag name="TIMING" val="|1.3|6.8|7.1|9.1|21.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35808</TotalTime>
  <Words>512</Words>
  <Application>Microsoft Office PowerPoint</Application>
  <PresentationFormat>On-screen Show (4:3)</PresentationFormat>
  <Paragraphs>57</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ＭＳ Ｐゴシック</vt:lpstr>
      <vt:lpstr>Algerian</vt:lpstr>
      <vt:lpstr>Arial</vt:lpstr>
      <vt:lpstr>Calibri</vt:lpstr>
      <vt:lpstr>Cambria</vt:lpstr>
      <vt:lpstr>Times New Roman</vt:lpstr>
      <vt:lpstr>Tw Cen MT</vt:lpstr>
      <vt:lpstr>Wingdings</vt:lpstr>
      <vt:lpstr>Wingdings 2</vt:lpstr>
      <vt:lpstr>Median</vt:lpstr>
      <vt:lpstr>PowerPoint Presentation</vt:lpstr>
      <vt:lpstr>Agenda</vt:lpstr>
      <vt:lpstr>PowerPoint Presentation</vt:lpstr>
      <vt:lpstr>Deadlock Prevention</vt:lpstr>
      <vt:lpstr>Contd..</vt:lpstr>
      <vt:lpstr>Contd..</vt:lpstr>
      <vt:lpstr>Contd..</vt:lpstr>
      <vt:lpstr>Deadlock Prevention</vt:lpstr>
      <vt:lpstr>Deadlock Avoidance</vt:lpstr>
      <vt:lpstr>Deadlock Detection</vt:lpstr>
      <vt:lpstr>Deadlock Detection</vt:lpstr>
      <vt:lpstr>Deadlock Detection</vt:lpstr>
      <vt:lpstr>Deadlock Recovery</vt:lpstr>
      <vt:lpstr>Deadlock Recovery</vt:lpstr>
      <vt:lpstr>Deadlock Recovery</vt:lpstr>
      <vt:lpstr>Deadlock, Starvation, and Livelock</vt:lpstr>
      <vt:lpstr>Deadlock, Starvation, and Livelock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TANUJ</dc:creator>
  <cp:lastModifiedBy>AMBIKA GUPTA</cp:lastModifiedBy>
  <cp:revision>772</cp:revision>
  <dcterms:created xsi:type="dcterms:W3CDTF">2011-06-11T07:20:39Z</dcterms:created>
  <dcterms:modified xsi:type="dcterms:W3CDTF">2020-10-27T11:17:09Z</dcterms:modified>
</cp:coreProperties>
</file>