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256" r:id="rId2"/>
    <p:sldId id="587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614" r:id="rId14"/>
    <p:sldId id="5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9613" autoAdjust="0"/>
  </p:normalViewPr>
  <p:slideViewPr>
    <p:cSldViewPr>
      <p:cViewPr varScale="1">
        <p:scale>
          <a:sx n="55" d="100"/>
          <a:sy n="55" d="100"/>
        </p:scale>
        <p:origin x="16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AA103-FA6F-4BA7-85DB-ECB7FF89B451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B9102-ABC0-4B3D-8EF1-04366C9A6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B9102-ABC0-4B3D-8EF1-04366C9A6F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D326B5-21D9-43FD-9A2C-7A209D1AB87B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58F304-7EB6-4E9A-93BD-98FE11DF74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1.bp.blogspot.com/-3ML47LcSwkA/Wcf3OGs7kTI/AAAAAAAADIw/EDKNtNHT3s0Fvd7yDuFve2aGJexgeRRCwCLcBGAs/s1600/operating_sys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75773"/>
            <a:ext cx="1097280" cy="114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4876800"/>
            <a:ext cx="7129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in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(Lecture:3)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182380"/>
            <a:ext cx="617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mbria" pitchFamily="18" charset="0"/>
              </a:rPr>
              <a:t>Lecture</a:t>
            </a:r>
            <a:r>
              <a:rPr lang="en-US" sz="2800" b="1" dirty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ambria" pitchFamily="18" charset="0"/>
              </a:rPr>
              <a:t>by Ms. Ambika Gupta</a:t>
            </a:r>
            <a:endParaRPr lang="en-US" sz="28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81112" y="1"/>
            <a:ext cx="7862888" cy="1371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cap="none" dirty="0">
                <a:solidFill>
                  <a:srgbClr val="00B0F0"/>
                </a:solidFill>
                <a:latin typeface="Algerian" pitchFamily="82" charset="0"/>
                <a:ea typeface="ＭＳ Ｐゴシック"/>
                <a:cs typeface="ＭＳ Ｐゴシック"/>
              </a:rPr>
              <a:t>BCSE0004: Operating </a:t>
            </a:r>
            <a:r>
              <a:rPr lang="en-US" sz="4000" cap="none" dirty="0" smtClean="0">
                <a:solidFill>
                  <a:srgbClr val="00B0F0"/>
                </a:solidFill>
                <a:latin typeface="Algerian" pitchFamily="82" charset="0"/>
                <a:ea typeface="ＭＳ Ｐゴシック"/>
                <a:cs typeface="ＭＳ Ｐゴシック"/>
              </a:rPr>
              <a:t>Systems</a:t>
            </a:r>
            <a:endParaRPr lang="en-US" sz="4000" cap="none" dirty="0">
              <a:solidFill>
                <a:srgbClr val="00B0F0"/>
              </a:solidFill>
              <a:latin typeface="Algerian" pitchFamily="82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60" y="3733800"/>
            <a:ext cx="2014240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80"/>
    </mc:Choice>
    <mc:Fallback xmlns="">
      <p:transition spd="slow" advTm="1198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333399"/>
                </a:solidFill>
                <a:latin typeface="Arial"/>
              </a:rPr>
              <a:t>Question: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 = Available - Requesti Allocation(i) = Allocation(i) + Request(i) Need(i) = Need(i) - Request(i)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media.geeksforgeeks.org/wp-content/cdn-uploads/gq/2016/01/safe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66899"/>
            <a:ext cx="8305800" cy="33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733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63"/>
    </mc:Choice>
    <mc:Fallback xmlns="">
      <p:transition spd="slow" advTm="6896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333399"/>
                </a:solidFill>
                <a:latin typeface="Arial"/>
              </a:rPr>
              <a:t>Question: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23999"/>
            <a:ext cx="8610600" cy="2057401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GB" b="1" dirty="0" smtClean="0"/>
              <a:t>Part: 1</a:t>
            </a:r>
            <a:r>
              <a:rPr lang="en-GB" b="1" dirty="0"/>
              <a:t>. What will be the content of the Need matrix</a:t>
            </a:r>
            <a:r>
              <a:rPr lang="en-GB" b="1" dirty="0" smtClean="0"/>
              <a:t>?</a:t>
            </a:r>
          </a:p>
          <a:p>
            <a:pPr fontAlgn="base"/>
            <a:r>
              <a:rPr lang="en-GB" dirty="0"/>
              <a:t>Need [</a:t>
            </a:r>
            <a:r>
              <a:rPr lang="en-GB" dirty="0" err="1"/>
              <a:t>i</a:t>
            </a:r>
            <a:r>
              <a:rPr lang="en-GB" dirty="0"/>
              <a:t>, j] = Max [</a:t>
            </a:r>
            <a:r>
              <a:rPr lang="en-GB" dirty="0" err="1"/>
              <a:t>i</a:t>
            </a:r>
            <a:r>
              <a:rPr lang="en-GB" dirty="0"/>
              <a:t>, j] – Allocation [</a:t>
            </a:r>
            <a:r>
              <a:rPr lang="en-GB" dirty="0" err="1"/>
              <a:t>i</a:t>
            </a:r>
            <a:r>
              <a:rPr lang="en-GB" dirty="0"/>
              <a:t>, j]</a:t>
            </a:r>
          </a:p>
          <a:p>
            <a:pPr fontAlgn="base"/>
            <a:r>
              <a:rPr lang="en-GB" dirty="0"/>
              <a:t>So, the content of Need Matrix is:</a:t>
            </a:r>
          </a:p>
          <a:p>
            <a:pPr marL="118872" indent="0">
              <a:buNone/>
            </a:pP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 = Available - Requesti Allocation(i) = Allocation(i) + Request(i) Need(i) = Need(i) - Request(i)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media.geeksforgeeks.org/wp-content/cdn-uploads/gq/2016/01/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552824"/>
            <a:ext cx="48387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571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63"/>
    </mc:Choice>
    <mc:Fallback xmlns="">
      <p:transition spd="slow" advTm="6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333399"/>
                </a:solidFill>
                <a:latin typeface="Arial"/>
              </a:rPr>
              <a:t>Question: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23999"/>
            <a:ext cx="8610600" cy="2057401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GB" b="1" dirty="0" smtClean="0"/>
              <a:t>Part: 2. </a:t>
            </a:r>
            <a:r>
              <a:rPr lang="en-GB" b="1" dirty="0"/>
              <a:t>Is the system in a safe state? If Yes, then what is the safe sequence?</a:t>
            </a:r>
            <a:endParaRPr lang="en-GB" b="1" dirty="0" smtClean="0"/>
          </a:p>
          <a:p>
            <a:pPr fontAlgn="base"/>
            <a:r>
              <a:rPr lang="en-GB" dirty="0"/>
              <a:t>Need [</a:t>
            </a:r>
            <a:r>
              <a:rPr lang="en-GB" dirty="0" err="1"/>
              <a:t>i</a:t>
            </a:r>
            <a:r>
              <a:rPr lang="en-GB" dirty="0"/>
              <a:t>, j] = Max [</a:t>
            </a:r>
            <a:r>
              <a:rPr lang="en-GB" dirty="0" err="1"/>
              <a:t>i</a:t>
            </a:r>
            <a:r>
              <a:rPr lang="en-GB" dirty="0"/>
              <a:t>, j] – Allocation [</a:t>
            </a:r>
            <a:r>
              <a:rPr lang="en-GB" dirty="0" err="1"/>
              <a:t>i</a:t>
            </a:r>
            <a:r>
              <a:rPr lang="en-GB" dirty="0"/>
              <a:t>, j]</a:t>
            </a:r>
          </a:p>
          <a:p>
            <a:pPr fontAlgn="base"/>
            <a:r>
              <a:rPr lang="en-GB" dirty="0"/>
              <a:t>So, the content of Need Matrix is:</a:t>
            </a:r>
          </a:p>
          <a:p>
            <a:pPr marL="118872" indent="0">
              <a:buNone/>
            </a:pPr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 = Available - Requesti Allocation(i) = Allocation(i) + Request(i) Need(i) = Need(i) - Request(i)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media.geeksforgeeks.org/wp-content/cdn-uploads/gq/2016/01/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552824"/>
            <a:ext cx="48387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9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63"/>
    </mc:Choice>
    <mc:Fallback xmlns="">
      <p:transition spd="slow" advTm="6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04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tiquettejulie.com/wp-content/uploads/2017/01/thank-you-from-christian-vision-alli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904874"/>
            <a:ext cx="875982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6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"/>
    </mc:Choice>
    <mc:Fallback xmlns="">
      <p:transition spd="slow" advTm="50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3999"/>
            <a:ext cx="8229600" cy="46482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>
              <a:buClr>
                <a:srgbClr val="F0AD00"/>
              </a:buClr>
              <a:defRPr/>
            </a:pPr>
            <a:r>
              <a:rPr lang="en-GB" b="1" dirty="0" smtClean="0">
                <a:solidFill>
                  <a:srgbClr val="FF0066"/>
                </a:solidFill>
              </a:rPr>
              <a:t>The </a:t>
            </a:r>
            <a:r>
              <a:rPr lang="en-GB" b="1" dirty="0">
                <a:solidFill>
                  <a:srgbClr val="FF0066"/>
                </a:solidFill>
              </a:rPr>
              <a:t>Deadlock Problem</a:t>
            </a:r>
          </a:p>
          <a:p>
            <a:pPr lvl="0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System Model</a:t>
            </a:r>
          </a:p>
          <a:p>
            <a:pPr lvl="0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Deadlock </a:t>
            </a:r>
            <a:r>
              <a:rPr lang="en-GB" b="1" dirty="0" smtClean="0">
                <a:solidFill>
                  <a:srgbClr val="FF0066"/>
                </a:solidFill>
              </a:rPr>
              <a:t>Characterization</a:t>
            </a:r>
          </a:p>
          <a:p>
            <a:pPr lvl="0">
              <a:buClr>
                <a:srgbClr val="F0AD00"/>
              </a:buClr>
              <a:defRPr/>
            </a:pPr>
            <a:r>
              <a:rPr lang="en-IN" b="1" dirty="0" smtClean="0">
                <a:solidFill>
                  <a:srgbClr val="FF0066"/>
                </a:solidFill>
              </a:rPr>
              <a:t>Resource Allocation Graph</a:t>
            </a:r>
            <a:endParaRPr lang="en-GB" b="1" dirty="0">
              <a:solidFill>
                <a:srgbClr val="FF0066"/>
              </a:solidFill>
            </a:endParaRPr>
          </a:p>
          <a:p>
            <a:pPr lvl="0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Methods for Handling Deadlocks</a:t>
            </a:r>
          </a:p>
          <a:p>
            <a:pPr lvl="0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Deadlock Prevention</a:t>
            </a:r>
          </a:p>
          <a:p>
            <a:pPr lvl="0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Deadlock Avoidance</a:t>
            </a:r>
          </a:p>
          <a:p>
            <a:pPr lvl="0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Deadlock Detection </a:t>
            </a:r>
          </a:p>
          <a:p>
            <a:pPr lvl="0">
              <a:buClr>
                <a:srgbClr val="F0AD00"/>
              </a:buClr>
              <a:defRPr/>
            </a:pPr>
            <a:r>
              <a:rPr lang="en-GB" b="1" dirty="0">
                <a:solidFill>
                  <a:srgbClr val="FF0066"/>
                </a:solidFill>
              </a:rPr>
              <a:t>Recovery from Deadlock </a:t>
            </a:r>
          </a:p>
          <a:p>
            <a:pPr lvl="0">
              <a:buClr>
                <a:srgbClr val="F0AD00"/>
              </a:buClr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26552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99"/>
                </a:solidFill>
                <a:latin typeface="Arial"/>
              </a:rPr>
              <a:t>Agenda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1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81"/>
    </mc:Choice>
    <mc:Fallback xmlns="">
      <p:transition spd="slow" advTm="11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333399"/>
                </a:solidFill>
                <a:latin typeface="Arial"/>
              </a:rPr>
              <a:t>What is </a:t>
            </a:r>
            <a:r>
              <a:rPr lang="en-GB" b="1" dirty="0" smtClean="0">
                <a:solidFill>
                  <a:srgbClr val="333399"/>
                </a:solidFill>
                <a:latin typeface="Arial"/>
              </a:rPr>
              <a:t>Banker’s </a:t>
            </a:r>
            <a:r>
              <a:rPr lang="en-GB" b="1" dirty="0">
                <a:solidFill>
                  <a:srgbClr val="333399"/>
                </a:solidFill>
                <a:latin typeface="Arial"/>
              </a:rPr>
              <a:t>Algorithm in Operating System?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23999"/>
            <a:ext cx="8610600" cy="5257801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lvl="0" indent="0" algn="just">
              <a:buClr>
                <a:srgbClr val="F0AD00"/>
              </a:buClr>
              <a:buNone/>
              <a:defRPr/>
            </a:pPr>
            <a:r>
              <a:rPr lang="en-GB" b="1" dirty="0">
                <a:solidFill>
                  <a:srgbClr val="FF0000"/>
                </a:solidFill>
              </a:rPr>
              <a:t>Banker’s Algorithm is a resource allocation and deadlock avoidance algorithm. </a:t>
            </a:r>
          </a:p>
          <a:p>
            <a:pPr lvl="0" algn="just">
              <a:buClr>
                <a:srgbClr val="F0AD00"/>
              </a:buClr>
              <a:buFont typeface="Wingdings" panose="05000000000000000000" pitchFamily="2" charset="2"/>
              <a:buChar char="q"/>
              <a:defRPr/>
            </a:pPr>
            <a:r>
              <a:rPr lang="en-GB" b="1" dirty="0"/>
              <a:t>In this, as a new process P1 enters, it declares the maximum number of resource it needs.</a:t>
            </a:r>
          </a:p>
          <a:p>
            <a:pPr lvl="0" algn="just">
              <a:buClr>
                <a:srgbClr val="F0AD00"/>
              </a:buClr>
              <a:buFont typeface="Wingdings" panose="05000000000000000000" pitchFamily="2" charset="2"/>
              <a:buChar char="q"/>
              <a:defRPr/>
            </a:pPr>
            <a:r>
              <a:rPr lang="en-GB" b="1" dirty="0"/>
              <a:t>The system looks at those and checks if allocating those resources to P1 will leave system in safe state or not.</a:t>
            </a:r>
          </a:p>
          <a:p>
            <a:pPr lvl="0" algn="just">
              <a:buClr>
                <a:srgbClr val="F0AD00"/>
              </a:buClr>
              <a:buFont typeface="Wingdings" panose="05000000000000000000" pitchFamily="2" charset="2"/>
              <a:buChar char="q"/>
              <a:defRPr/>
            </a:pPr>
            <a:r>
              <a:rPr lang="en-GB" b="1" dirty="0"/>
              <a:t>If after allocation, it will be in safe state , the resources are allocated to process P1.</a:t>
            </a:r>
          </a:p>
          <a:p>
            <a:pPr lvl="0" algn="just">
              <a:buClr>
                <a:srgbClr val="F0AD00"/>
              </a:buClr>
              <a:buFont typeface="Wingdings" panose="05000000000000000000" pitchFamily="2" charset="2"/>
              <a:buChar char="q"/>
              <a:defRPr/>
            </a:pPr>
            <a:r>
              <a:rPr lang="en-GB" b="1" dirty="0"/>
              <a:t>Otherwise, P1 should wait till other process release some resource.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6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63"/>
    </mc:Choice>
    <mc:Fallback xmlns="">
      <p:transition spd="slow" advTm="6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333399"/>
                </a:solidFill>
                <a:latin typeface="Arial"/>
              </a:rPr>
              <a:t>What is </a:t>
            </a:r>
            <a:r>
              <a:rPr lang="en-GB" b="1" dirty="0" smtClean="0">
                <a:solidFill>
                  <a:srgbClr val="333399"/>
                </a:solidFill>
                <a:latin typeface="Arial"/>
              </a:rPr>
              <a:t>Banker’s </a:t>
            </a:r>
            <a:r>
              <a:rPr lang="en-GB" b="1" dirty="0">
                <a:solidFill>
                  <a:srgbClr val="333399"/>
                </a:solidFill>
                <a:latin typeface="Arial"/>
              </a:rPr>
              <a:t>Algorithm in Operating System?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23999"/>
            <a:ext cx="8610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lvl="0" indent="0" algn="just">
              <a:buClr>
                <a:srgbClr val="F0AD00"/>
              </a:buClr>
              <a:buNone/>
              <a:defRPr/>
            </a:pPr>
            <a:r>
              <a:rPr lang="en-GB" b="1" dirty="0">
                <a:solidFill>
                  <a:srgbClr val="FF0000"/>
                </a:solidFill>
              </a:rPr>
              <a:t>A state is safe if the system can allocate all resources requested by all processes ( up to their stated maximums ) without entering a deadlock state.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03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63"/>
    </mc:Choice>
    <mc:Fallback xmlns="">
      <p:transition spd="slow" advTm="6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333399"/>
                </a:solidFill>
                <a:latin typeface="Arial"/>
              </a:rPr>
              <a:t>What is </a:t>
            </a:r>
            <a:r>
              <a:rPr lang="en-GB" b="1" dirty="0" smtClean="0">
                <a:solidFill>
                  <a:srgbClr val="333399"/>
                </a:solidFill>
                <a:latin typeface="Arial"/>
              </a:rPr>
              <a:t>Banker’s </a:t>
            </a:r>
            <a:r>
              <a:rPr lang="en-GB" b="1" dirty="0">
                <a:solidFill>
                  <a:srgbClr val="333399"/>
                </a:solidFill>
                <a:latin typeface="Arial"/>
              </a:rPr>
              <a:t>Algorithm in Operating System?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23999"/>
            <a:ext cx="8610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b="1" dirty="0" smtClean="0"/>
              <a:t>Available</a:t>
            </a:r>
            <a:endParaRPr lang="en-GB" dirty="0"/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Each element Available[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] indicates the number of resources of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 type available. Denoted by </a:t>
            </a:r>
            <a:r>
              <a:rPr lang="en-GB" dirty="0" err="1">
                <a:solidFill>
                  <a:srgbClr val="FF0000"/>
                </a:solidFill>
              </a:rPr>
              <a:t>R</a:t>
            </a:r>
            <a:r>
              <a:rPr lang="en-GB" baseline="-25000" dirty="0" err="1">
                <a:solidFill>
                  <a:srgbClr val="FF0000"/>
                </a:solidFill>
              </a:rPr>
              <a:t>i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b="1" dirty="0" smtClean="0"/>
              <a:t>Maximum</a:t>
            </a:r>
            <a:endParaRPr lang="en-GB" dirty="0"/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Determines maximum demand of each process.</a:t>
            </a:r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Maximum[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, j</a:t>
            </a:r>
            <a:r>
              <a:rPr lang="en-GB" dirty="0">
                <a:solidFill>
                  <a:srgbClr val="FF0000"/>
                </a:solidFill>
              </a:rPr>
              <a:t>] tells the maximum demand an </a:t>
            </a:r>
            <a:r>
              <a:rPr lang="en-GB" dirty="0" err="1">
                <a:solidFill>
                  <a:srgbClr val="FF0000"/>
                </a:solidFill>
              </a:rPr>
              <a:t>ith</a:t>
            </a:r>
            <a:r>
              <a:rPr lang="en-GB" dirty="0">
                <a:solidFill>
                  <a:srgbClr val="FF0000"/>
                </a:solidFill>
              </a:rPr>
              <a:t> process will request of </a:t>
            </a:r>
            <a:r>
              <a:rPr lang="en-GB" dirty="0" err="1">
                <a:solidFill>
                  <a:srgbClr val="FF0000"/>
                </a:solidFill>
              </a:rPr>
              <a:t>jth</a:t>
            </a:r>
            <a:r>
              <a:rPr lang="en-GB" dirty="0">
                <a:solidFill>
                  <a:srgbClr val="FF0000"/>
                </a:solidFill>
              </a:rPr>
              <a:t> type resource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201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63"/>
    </mc:Choice>
    <mc:Fallback xmlns="">
      <p:transition spd="slow" advTm="6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333399"/>
                </a:solidFill>
                <a:latin typeface="Arial"/>
              </a:rPr>
              <a:t>What is </a:t>
            </a:r>
            <a:r>
              <a:rPr lang="en-GB" b="1" dirty="0" smtClean="0">
                <a:solidFill>
                  <a:srgbClr val="333399"/>
                </a:solidFill>
                <a:latin typeface="Arial"/>
              </a:rPr>
              <a:t>Banker’s </a:t>
            </a:r>
            <a:r>
              <a:rPr lang="en-GB" b="1" dirty="0">
                <a:solidFill>
                  <a:srgbClr val="333399"/>
                </a:solidFill>
                <a:latin typeface="Arial"/>
              </a:rPr>
              <a:t>Algorithm in Operating System?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23999"/>
            <a:ext cx="8610600" cy="5257801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b="1" dirty="0"/>
              <a:t>Allocation</a:t>
            </a:r>
            <a:endParaRPr lang="en-GB" dirty="0"/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Defines number of resources of each type currently allocated to each process.</a:t>
            </a:r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Allocation[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, j] means </a:t>
            </a:r>
            <a:r>
              <a:rPr lang="en-GB" dirty="0" err="1">
                <a:solidFill>
                  <a:srgbClr val="FF0000"/>
                </a:solidFill>
              </a:rPr>
              <a:t>ith</a:t>
            </a:r>
            <a:r>
              <a:rPr lang="en-GB" dirty="0">
                <a:solidFill>
                  <a:srgbClr val="FF0000"/>
                </a:solidFill>
              </a:rPr>
              <a:t> process has current k instance of </a:t>
            </a:r>
            <a:r>
              <a:rPr lang="en-GB" dirty="0" err="1">
                <a:solidFill>
                  <a:srgbClr val="FF0000"/>
                </a:solidFill>
              </a:rPr>
              <a:t>jth</a:t>
            </a:r>
            <a:r>
              <a:rPr lang="en-GB" dirty="0">
                <a:solidFill>
                  <a:srgbClr val="FF0000"/>
                </a:solidFill>
              </a:rPr>
              <a:t> type </a:t>
            </a:r>
            <a:r>
              <a:rPr lang="en-GB" dirty="0" smtClean="0">
                <a:solidFill>
                  <a:srgbClr val="FF0000"/>
                </a:solidFill>
              </a:rPr>
              <a:t>resource.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b="1" dirty="0"/>
              <a:t>Need</a:t>
            </a:r>
            <a:endParaRPr lang="en-GB" dirty="0"/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Tells about remaining resources type which are required by each process.</a:t>
            </a:r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Need[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, j] means </a:t>
            </a:r>
            <a:r>
              <a:rPr lang="en-GB" dirty="0" err="1">
                <a:solidFill>
                  <a:srgbClr val="FF0000"/>
                </a:solidFill>
              </a:rPr>
              <a:t>ith</a:t>
            </a:r>
            <a:r>
              <a:rPr lang="en-GB" dirty="0">
                <a:solidFill>
                  <a:srgbClr val="FF0000"/>
                </a:solidFill>
              </a:rPr>
              <a:t> process needs k instance of </a:t>
            </a:r>
            <a:r>
              <a:rPr lang="en-GB" dirty="0" err="1">
                <a:solidFill>
                  <a:srgbClr val="FF0000"/>
                </a:solidFill>
              </a:rPr>
              <a:t>jth</a:t>
            </a:r>
            <a:r>
              <a:rPr lang="en-GB" dirty="0">
                <a:solidFill>
                  <a:srgbClr val="FF0000"/>
                </a:solidFill>
              </a:rPr>
              <a:t> resource type.</a:t>
            </a:r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Need[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, j] = Maximum[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, j] – Allocation[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, j]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47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63"/>
    </mc:Choice>
    <mc:Fallback xmlns="">
      <p:transition spd="slow" advTm="6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333399"/>
                </a:solidFill>
                <a:latin typeface="Arial"/>
              </a:rPr>
              <a:t>Resource Request Algorithm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23999"/>
            <a:ext cx="8610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dirty="0" smtClean="0"/>
              <a:t>Available </a:t>
            </a:r>
            <a:r>
              <a:rPr lang="en-GB" dirty="0"/>
              <a:t>= Available </a:t>
            </a:r>
            <a:r>
              <a:rPr lang="en-GB" dirty="0" smtClean="0"/>
              <a:t>– Request(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Allocation(</a:t>
            </a:r>
            <a:r>
              <a:rPr lang="en-GB" dirty="0" err="1"/>
              <a:t>i</a:t>
            </a:r>
            <a:r>
              <a:rPr lang="en-GB" dirty="0"/>
              <a:t>) = Allocation(</a:t>
            </a:r>
            <a:r>
              <a:rPr lang="en-GB" dirty="0" err="1"/>
              <a:t>i</a:t>
            </a:r>
            <a:r>
              <a:rPr lang="en-GB" dirty="0"/>
              <a:t>) + Request(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r>
              <a:rPr lang="en-GB" dirty="0"/>
              <a:t>Need(</a:t>
            </a:r>
            <a:r>
              <a:rPr lang="en-GB" dirty="0" err="1"/>
              <a:t>i</a:t>
            </a:r>
            <a:r>
              <a:rPr lang="en-GB" dirty="0"/>
              <a:t>) = Need(</a:t>
            </a:r>
            <a:r>
              <a:rPr lang="en-GB" dirty="0" err="1"/>
              <a:t>i</a:t>
            </a:r>
            <a:r>
              <a:rPr lang="en-GB" dirty="0"/>
              <a:t>) - Request(</a:t>
            </a:r>
            <a:r>
              <a:rPr lang="en-GB" dirty="0" err="1"/>
              <a:t>i</a:t>
            </a:r>
            <a:r>
              <a:rPr lang="en-GB" dirty="0" smtClean="0"/>
              <a:t>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 = Available - Requesti Allocation(i) = Allocation(i) + Request(i) Need(i) = Need(i) - Request(i)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77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63"/>
    </mc:Choice>
    <mc:Fallback xmlns="">
      <p:transition spd="slow" advTm="6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333399"/>
                </a:solidFill>
                <a:latin typeface="Arial"/>
              </a:rPr>
              <a:t>Safety Algorithm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23999"/>
            <a:ext cx="8610600" cy="5257801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GB" b="1" dirty="0" smtClean="0"/>
              <a:t>Step:1</a:t>
            </a:r>
            <a:r>
              <a:rPr lang="en-GB" dirty="0" smtClean="0"/>
              <a:t> Let </a:t>
            </a:r>
            <a:r>
              <a:rPr lang="en-GB" dirty="0"/>
              <a:t>Work and Finish be vectors of length ‘m’ and ‘n’ respectively.</a:t>
            </a:r>
          </a:p>
          <a:p>
            <a:r>
              <a:rPr lang="en-GB" dirty="0"/>
              <a:t>Initialize: Work = Available</a:t>
            </a:r>
          </a:p>
          <a:p>
            <a:r>
              <a:rPr lang="en-GB" dirty="0"/>
              <a:t>Finish[</a:t>
            </a:r>
            <a:r>
              <a:rPr lang="en-GB" dirty="0" err="1"/>
              <a:t>i</a:t>
            </a:r>
            <a:r>
              <a:rPr lang="en-GB" dirty="0"/>
              <a:t>] = false; for </a:t>
            </a:r>
            <a:r>
              <a:rPr lang="en-GB" dirty="0" err="1"/>
              <a:t>i</a:t>
            </a:r>
            <a:r>
              <a:rPr lang="en-GB" dirty="0"/>
              <a:t>=1, 2, 3, 4….</a:t>
            </a:r>
            <a:r>
              <a:rPr lang="en-GB" dirty="0" smtClean="0"/>
              <a:t>n</a:t>
            </a:r>
          </a:p>
          <a:p>
            <a:pPr marL="118872" indent="0">
              <a:buNone/>
            </a:pPr>
            <a:r>
              <a:rPr lang="en-GB" b="1" dirty="0" smtClean="0"/>
              <a:t>Step:2</a:t>
            </a:r>
            <a:r>
              <a:rPr lang="en-GB" dirty="0" smtClean="0"/>
              <a:t> </a:t>
            </a:r>
            <a:r>
              <a:rPr lang="en-GB" dirty="0"/>
              <a:t>Find an </a:t>
            </a:r>
            <a:r>
              <a:rPr lang="en-GB" dirty="0" err="1"/>
              <a:t>i</a:t>
            </a:r>
            <a:r>
              <a:rPr lang="en-GB" dirty="0"/>
              <a:t> such that both</a:t>
            </a:r>
          </a:p>
          <a:p>
            <a:r>
              <a:rPr lang="en-GB" dirty="0" smtClean="0"/>
              <a:t>Finish[</a:t>
            </a:r>
            <a:r>
              <a:rPr lang="en-GB" dirty="0" err="1" smtClean="0"/>
              <a:t>i</a:t>
            </a:r>
            <a:r>
              <a:rPr lang="en-GB" dirty="0"/>
              <a:t>] = false</a:t>
            </a:r>
          </a:p>
          <a:p>
            <a:r>
              <a:rPr lang="en-GB" dirty="0" err="1" smtClean="0"/>
              <a:t>Needi</a:t>
            </a:r>
            <a:r>
              <a:rPr lang="en-GB" dirty="0" smtClean="0"/>
              <a:t> </a:t>
            </a:r>
            <a:r>
              <a:rPr lang="en-GB" dirty="0"/>
              <a:t>&lt;= Work</a:t>
            </a:r>
          </a:p>
          <a:p>
            <a:r>
              <a:rPr lang="en-GB" dirty="0"/>
              <a:t>if no such </a:t>
            </a:r>
            <a:r>
              <a:rPr lang="en-GB" dirty="0" err="1"/>
              <a:t>i</a:t>
            </a:r>
            <a:r>
              <a:rPr lang="en-GB" dirty="0"/>
              <a:t> exists </a:t>
            </a:r>
            <a:r>
              <a:rPr lang="en-GB" dirty="0" err="1"/>
              <a:t>goto</a:t>
            </a:r>
            <a:r>
              <a:rPr lang="en-GB" dirty="0"/>
              <a:t> step (4</a:t>
            </a:r>
            <a:r>
              <a:rPr lang="en-GB" dirty="0" smtClean="0"/>
              <a:t>)</a:t>
            </a:r>
          </a:p>
          <a:p>
            <a:pPr marL="118872" indent="0">
              <a:buNone/>
            </a:pPr>
            <a:r>
              <a:rPr lang="en-IN" b="1" dirty="0" smtClean="0"/>
              <a:t>Step:3</a:t>
            </a:r>
            <a:r>
              <a:rPr lang="en-GB" dirty="0" smtClean="0"/>
              <a:t> Work </a:t>
            </a:r>
            <a:r>
              <a:rPr lang="en-GB" dirty="0"/>
              <a:t>= Work + </a:t>
            </a:r>
            <a:r>
              <a:rPr lang="en-GB" dirty="0" smtClean="0"/>
              <a:t>Allocation[</a:t>
            </a:r>
            <a:r>
              <a:rPr lang="en-GB" dirty="0" err="1" smtClean="0"/>
              <a:t>i</a:t>
            </a:r>
            <a:r>
              <a:rPr lang="en-GB" dirty="0" smtClean="0"/>
              <a:t>]</a:t>
            </a:r>
          </a:p>
          <a:p>
            <a:pPr fontAlgn="base"/>
            <a:r>
              <a:rPr lang="en-GB" dirty="0" smtClean="0"/>
              <a:t>Finish[</a:t>
            </a:r>
            <a:r>
              <a:rPr lang="en-GB" dirty="0" err="1" smtClean="0"/>
              <a:t>i</a:t>
            </a:r>
            <a:r>
              <a:rPr lang="en-GB" dirty="0"/>
              <a:t>] = true</a:t>
            </a:r>
            <a:br>
              <a:rPr lang="en-GB" dirty="0"/>
            </a:br>
            <a:r>
              <a:rPr lang="en-GB" dirty="0" err="1"/>
              <a:t>goto</a:t>
            </a:r>
            <a:r>
              <a:rPr lang="en-GB" dirty="0"/>
              <a:t> step (2)</a:t>
            </a:r>
          </a:p>
          <a:p>
            <a:pPr marL="118872" indent="0" fontAlgn="base">
              <a:buNone/>
            </a:pPr>
            <a:r>
              <a:rPr lang="en-GB" b="1" dirty="0" smtClean="0"/>
              <a:t>Step:4</a:t>
            </a:r>
            <a:r>
              <a:rPr lang="en-GB" dirty="0" smtClean="0"/>
              <a:t> if </a:t>
            </a:r>
            <a:r>
              <a:rPr lang="en-GB" dirty="0"/>
              <a:t>Finish [</a:t>
            </a:r>
            <a:r>
              <a:rPr lang="en-GB" dirty="0" err="1"/>
              <a:t>i</a:t>
            </a:r>
            <a:r>
              <a:rPr lang="en-GB" dirty="0"/>
              <a:t>] = true for all </a:t>
            </a:r>
            <a:r>
              <a:rPr lang="en-GB" dirty="0" err="1"/>
              <a:t>i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then the system is in a safe state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 = Available -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Allocation(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Allocation(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Request(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Need(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Need(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 Request(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88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63"/>
    </mc:Choice>
    <mc:Fallback xmlns="">
      <p:transition spd="slow" advTm="6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333399"/>
                </a:solidFill>
                <a:latin typeface="Arial"/>
              </a:rPr>
              <a:t>Question:</a:t>
            </a:r>
            <a:endParaRPr lang="en-US" b="1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23999"/>
            <a:ext cx="8610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dirty="0" smtClean="0"/>
              <a:t>Considering </a:t>
            </a:r>
            <a:r>
              <a:rPr lang="en-GB" dirty="0"/>
              <a:t>a system with five processes P0 through P4 and three resources of type A, B, C. Resource type A has 10 instances, B has 5 instances and type C has 7 instances. Suppose at time t0 following snapshot of the system has been </a:t>
            </a:r>
            <a:r>
              <a:rPr lang="en-GB" dirty="0" smtClean="0"/>
              <a:t>taken: (Follow the next slide)</a:t>
            </a:r>
            <a:endParaRPr lang="en-GB" dirty="0"/>
          </a:p>
          <a:p>
            <a:endParaRPr lang="en-GB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 = Available - Requesti Allocation(i) = Allocation(i) + Request(i) Need(i) = Need(i) - Request(i) 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noto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8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63"/>
    </mc:Choice>
    <mc:Fallback xmlns="">
      <p:transition spd="slow" advTm="6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5|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8|7.1|9.1|2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8|7.1|9.1|2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8|7.1|9.1|2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8|7.1|9.1|2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8|7.1|9.1|2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8|7.1|9.1|2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8|7.1|9.1|2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8|7.1|9.1|2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8|7.1|9.1|2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8|7.1|9.1|21.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35681</TotalTime>
  <Words>648</Words>
  <Application>Microsoft Office PowerPoint</Application>
  <PresentationFormat>On-screen Show (4:3)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ＭＳ Ｐゴシック</vt:lpstr>
      <vt:lpstr>Algerian</vt:lpstr>
      <vt:lpstr>Arial</vt:lpstr>
      <vt:lpstr>Calibri</vt:lpstr>
      <vt:lpstr>Cambria</vt:lpstr>
      <vt:lpstr>Courier New</vt:lpstr>
      <vt:lpstr>noto sans</vt:lpstr>
      <vt:lpstr>Times New Roman</vt:lpstr>
      <vt:lpstr>Tw Cen MT</vt:lpstr>
      <vt:lpstr>Wingdings</vt:lpstr>
      <vt:lpstr>Wingdings 2</vt:lpstr>
      <vt:lpstr>Median</vt:lpstr>
      <vt:lpstr>PowerPoint Presentation</vt:lpstr>
      <vt:lpstr>Agenda</vt:lpstr>
      <vt:lpstr>What is Banker’s Algorithm in Operating System?</vt:lpstr>
      <vt:lpstr>What is Banker’s Algorithm in Operating System?</vt:lpstr>
      <vt:lpstr>What is Banker’s Algorithm in Operating System?</vt:lpstr>
      <vt:lpstr>What is Banker’s Algorithm in Operating System?</vt:lpstr>
      <vt:lpstr>Resource Request Algorithm</vt:lpstr>
      <vt:lpstr>Safety Algorithm</vt:lpstr>
      <vt:lpstr>Question:</vt:lpstr>
      <vt:lpstr>Question:</vt:lpstr>
      <vt:lpstr>Question:</vt:lpstr>
      <vt:lpstr>Question: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TANUJ</dc:creator>
  <cp:lastModifiedBy>AMBIKA GUPTA</cp:lastModifiedBy>
  <cp:revision>760</cp:revision>
  <dcterms:created xsi:type="dcterms:W3CDTF">2011-06-11T07:20:39Z</dcterms:created>
  <dcterms:modified xsi:type="dcterms:W3CDTF">2020-10-24T07:47:24Z</dcterms:modified>
</cp:coreProperties>
</file>