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0"/>
  </p:notesMasterIdLst>
  <p:sldIdLst>
    <p:sldId id="256" r:id="rId2"/>
    <p:sldId id="587" r:id="rId3"/>
    <p:sldId id="543" r:id="rId4"/>
    <p:sldId id="600" r:id="rId5"/>
    <p:sldId id="620" r:id="rId6"/>
    <p:sldId id="598" r:id="rId7"/>
    <p:sldId id="599" r:id="rId8"/>
    <p:sldId id="595" r:id="rId9"/>
    <p:sldId id="616" r:id="rId10"/>
    <p:sldId id="596" r:id="rId11"/>
    <p:sldId id="617" r:id="rId12"/>
    <p:sldId id="608" r:id="rId13"/>
    <p:sldId id="610" r:id="rId14"/>
    <p:sldId id="611" r:id="rId15"/>
    <p:sldId id="612" r:id="rId16"/>
    <p:sldId id="614" r:id="rId17"/>
    <p:sldId id="615" r:id="rId18"/>
    <p:sldId id="5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613" autoAdjust="0"/>
  </p:normalViewPr>
  <p:slideViewPr>
    <p:cSldViewPr>
      <p:cViewPr varScale="1">
        <p:scale>
          <a:sx n="55" d="100"/>
          <a:sy n="55" d="100"/>
        </p:scale>
        <p:origin x="16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AA103-FA6F-4BA7-85DB-ECB7FF89B45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B9102-ABC0-4B3D-8EF1-04366C9A6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B9102-ABC0-4B3D-8EF1-04366C9A6F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1.bp.blogspot.com/-3ML47LcSwkA/Wcf3OGs7kTI/AAAAAAAADIw/EDKNtNHT3s0Fvd7yDuFve2aGJexgeRRCwCLcBGAs/s1600/operating_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75773"/>
            <a:ext cx="1097280" cy="114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4876800"/>
            <a:ext cx="7129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in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82380"/>
            <a:ext cx="617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</a:rPr>
              <a:t>Lecture</a:t>
            </a:r>
            <a:r>
              <a:rPr lang="en-US" sz="2800" b="1" dirty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</a:rPr>
              <a:t>by Ms. Ambika Gupta</a:t>
            </a:r>
            <a:endParaRPr lang="en-US" sz="28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81112" y="1"/>
            <a:ext cx="7862888" cy="1371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cap="none" dirty="0">
                <a:solidFill>
                  <a:srgbClr val="00B0F0"/>
                </a:solidFill>
                <a:latin typeface="Algerian" pitchFamily="82" charset="0"/>
                <a:ea typeface="ＭＳ Ｐゴシック"/>
                <a:cs typeface="ＭＳ Ｐゴシック"/>
              </a:rPr>
              <a:t>BCSE0004: Operating </a:t>
            </a:r>
            <a:r>
              <a:rPr lang="en-US" sz="4000" cap="none" dirty="0" smtClean="0">
                <a:solidFill>
                  <a:srgbClr val="00B0F0"/>
                </a:solidFill>
                <a:latin typeface="Algerian" pitchFamily="82" charset="0"/>
                <a:ea typeface="ＭＳ Ｐゴシック"/>
                <a:cs typeface="ＭＳ Ｐゴシック"/>
              </a:rPr>
              <a:t>Systems</a:t>
            </a:r>
            <a:endParaRPr lang="en-US" sz="4000" cap="none" dirty="0">
              <a:solidFill>
                <a:srgbClr val="00B0F0"/>
              </a:solidFill>
              <a:latin typeface="Algerian" pitchFamily="82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60" y="3733800"/>
            <a:ext cx="201424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0"/>
    </mc:Choice>
    <mc:Fallback xmlns="">
      <p:transition spd="slow" advTm="119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1074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1103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2400300" y="2679700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552813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</a:t>
            </a:r>
            <a:r>
              <a:rPr lang="en-GB" sz="3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Pre-emption </a:t>
            </a: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Resources can’t be released by force , only the process holding the resource can release it, which does so after the process has finished its task</a:t>
            </a:r>
            <a:r>
              <a:rPr lang="en-GB" sz="3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21159"/>
            <a:ext cx="678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srgbClr val="333399"/>
                </a:solidFill>
                <a:latin typeface="Arial"/>
              </a:rPr>
              <a:t>Contd..</a:t>
            </a:r>
            <a:endParaRPr lang="en-GB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2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44"/>
    </mc:Choice>
    <mc:Fallback xmlns="">
      <p:transition spd="slow" advTm="3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1074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1103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2400300" y="2679700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552813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Circular </a:t>
            </a:r>
            <a:r>
              <a:rPr lang="en-GB" sz="3000" b="1" dirty="0">
                <a:latin typeface="Cambria" panose="02040503050406030204" pitchFamily="18" charset="0"/>
                <a:ea typeface="Cambria" panose="02040503050406030204" pitchFamily="18" charset="0"/>
              </a:rPr>
              <a:t>wait – 2 or more process form  a circular chain where each process waits and  want to acquire the resource which the next process in the chain holds</a:t>
            </a:r>
            <a:r>
              <a:rPr lang="en-GB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3074" name="Picture 2" descr="OS Deadlocks Introduction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3657600"/>
            <a:ext cx="6781800" cy="297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8600" y="221159"/>
            <a:ext cx="678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srgbClr val="333399"/>
                </a:solidFill>
                <a:latin typeface="Arial"/>
              </a:rPr>
              <a:t>Contd..</a:t>
            </a:r>
            <a:endParaRPr lang="en-GB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9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44"/>
    </mc:Choice>
    <mc:Fallback xmlns="">
      <p:transition spd="slow" advTm="3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1074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1103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2400300" y="2679700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552813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Deadlock can be described more precisely in the term of directed graph called Resource Allocation </a:t>
            </a:r>
            <a:r>
              <a:rPr lang="en-GB" sz="3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Graph.</a:t>
            </a:r>
            <a:endParaRPr lang="en-GB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11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srgbClr val="333399"/>
                </a:solidFill>
                <a:latin typeface="Arial"/>
              </a:rPr>
              <a:t>Resource Allocation Graph (RAG)</a:t>
            </a:r>
            <a:endParaRPr lang="en-GB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08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44"/>
    </mc:Choice>
    <mc:Fallback xmlns="">
      <p:transition spd="slow" advTm="3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1074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1103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1905000" y="2743200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552813"/>
            <a:ext cx="8839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RAG vertices </a:t>
            </a:r>
            <a:r>
              <a:rPr lang="en-GB" sz="3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of </a:t>
            </a: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</a:t>
            </a:r>
            <a:r>
              <a:rPr lang="en-GB" sz="3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</a:t>
            </a: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endParaRPr lang="en-GB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11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srgbClr val="333399"/>
                </a:solidFill>
                <a:latin typeface="Arial"/>
              </a:rPr>
              <a:t>Resource Allocation Graph (RAG)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1026" name="Picture 2" descr="https://media.geeksforgeeks.org/wp-content/uploads/Prjjj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153400" cy="41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05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44"/>
    </mc:Choice>
    <mc:Fallback xmlns="">
      <p:transition spd="slow" advTm="3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1074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1103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1905000" y="2743200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552813"/>
            <a:ext cx="8839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RAG </a:t>
            </a:r>
            <a:r>
              <a:rPr lang="en-GB" sz="3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edges </a:t>
            </a: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</a:t>
            </a:r>
            <a:r>
              <a:rPr lang="en-GB" sz="3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two types </a:t>
            </a: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endParaRPr lang="en-GB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11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srgbClr val="333399"/>
                </a:solidFill>
                <a:latin typeface="Arial"/>
              </a:rPr>
              <a:t>Resource Allocation Graph (RAG)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2050" name="Picture 2" descr="https://media.geeksforgeeks.org/wp-content/uploads/Slide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09800"/>
            <a:ext cx="8226425" cy="46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96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44"/>
    </mc:Choice>
    <mc:Fallback xmlns="">
      <p:transition spd="slow" advTm="3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1074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1103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1905000" y="2743200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11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srgbClr val="333399"/>
                </a:solidFill>
                <a:latin typeface="Arial"/>
              </a:rPr>
              <a:t>Resource Allocation Graph (RAG)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4098" name="Picture 2" descr="https://media.geeksforgeeks.org/wp-content/uploads/Slid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" y="1890712"/>
            <a:ext cx="8695266" cy="48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6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44"/>
    </mc:Choice>
    <mc:Fallback xmlns="">
      <p:transition spd="slow" advTm="3454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1074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1103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1905000" y="2743200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11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srgbClr val="333399"/>
                </a:solidFill>
                <a:latin typeface="Arial"/>
              </a:rPr>
              <a:t>Resource Allocation Graph (RAG)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6146" name="Picture 2" descr="https://media.geeksforgeeks.org/wp-content/uploads/Presentation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801793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40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44"/>
    </mc:Choice>
    <mc:Fallback xmlns="">
      <p:transition spd="slow" advTm="3454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1074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1103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1905000" y="2743200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11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srgbClr val="333399"/>
                </a:solidFill>
                <a:latin typeface="Arial"/>
              </a:rPr>
              <a:t>Resource Allocation Graph (RAG)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5122" name="Picture 2" descr="https://media.geeksforgeeks.org/wp-content/uploads/Slid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6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44"/>
    </mc:Choice>
    <mc:Fallback xmlns="">
      <p:transition spd="slow" advTm="3454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tiquettejulie.com/wp-content/uploads/2017/01/thank-you-from-christian-vision-alli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904874"/>
            <a:ext cx="875982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"/>
    </mc:Choice>
    <mc:Fallback xmlns="">
      <p:transition spd="slow" advTm="50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3999"/>
            <a:ext cx="8229600" cy="46482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>
              <a:buClr>
                <a:srgbClr val="F0AD00"/>
              </a:buClr>
              <a:defRPr/>
            </a:pPr>
            <a:r>
              <a:rPr lang="en-GB" b="1" dirty="0" smtClean="0">
                <a:solidFill>
                  <a:srgbClr val="FF0066"/>
                </a:solidFill>
              </a:rPr>
              <a:t>The </a:t>
            </a:r>
            <a:r>
              <a:rPr lang="en-GB" b="1" dirty="0">
                <a:solidFill>
                  <a:srgbClr val="FF0066"/>
                </a:solidFill>
              </a:rPr>
              <a:t>Deadlock Problem</a:t>
            </a:r>
          </a:p>
          <a:p>
            <a:pPr lvl="0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System Model</a:t>
            </a:r>
          </a:p>
          <a:p>
            <a:pPr lvl="0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Deadlock </a:t>
            </a:r>
            <a:r>
              <a:rPr lang="en-GB" b="1" dirty="0" smtClean="0">
                <a:solidFill>
                  <a:srgbClr val="FF0066"/>
                </a:solidFill>
              </a:rPr>
              <a:t>Characterization</a:t>
            </a:r>
          </a:p>
          <a:p>
            <a:pPr lvl="0">
              <a:buClr>
                <a:srgbClr val="F0AD00"/>
              </a:buClr>
              <a:defRPr/>
            </a:pPr>
            <a:r>
              <a:rPr lang="en-IN" b="1" dirty="0" smtClean="0">
                <a:solidFill>
                  <a:srgbClr val="FF0066"/>
                </a:solidFill>
              </a:rPr>
              <a:t>Resource Allocation Graph</a:t>
            </a:r>
            <a:endParaRPr lang="en-GB" b="1" dirty="0">
              <a:solidFill>
                <a:srgbClr val="FF0066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99"/>
                </a:solidFill>
                <a:latin typeface="Arial"/>
              </a:rPr>
              <a:t>Agenda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1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81"/>
    </mc:Choice>
    <mc:Fallback xmlns="">
      <p:transition spd="slow" advTm="11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3999"/>
            <a:ext cx="8229600" cy="46482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 algn="just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Deadlock is a situation where a set of processes are blocked because each process is holding a resource and waiting for another resource acquired by some other process.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99"/>
                </a:solidFill>
                <a:latin typeface="Arial"/>
              </a:rPr>
              <a:t>Deadlock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27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88"/>
    </mc:Choice>
    <mc:Fallback xmlns="">
      <p:transition spd="slow" advTm="286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333399"/>
                </a:solidFill>
                <a:latin typeface="Arial"/>
              </a:rPr>
              <a:t>Contd</a:t>
            </a:r>
            <a:r>
              <a:rPr lang="en-US" b="1" dirty="0" smtClean="0">
                <a:solidFill>
                  <a:srgbClr val="333399"/>
                </a:solidFill>
                <a:latin typeface="Arial"/>
              </a:rPr>
              <a:t>…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" name="Picture 2" descr="https://media.geeksforgeeks.org/wp-content/cdn-uploads/gq/2015/06/dead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676400"/>
            <a:ext cx="84867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471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45"/>
    </mc:Choice>
    <mc:Fallback xmlns="">
      <p:transition spd="slow" advTm="3324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333399"/>
                </a:solidFill>
                <a:latin typeface="Arial"/>
              </a:rPr>
              <a:t>Contd</a:t>
            </a:r>
            <a:r>
              <a:rPr lang="en-US" b="1" dirty="0" smtClean="0">
                <a:solidFill>
                  <a:srgbClr val="333399"/>
                </a:solidFill>
                <a:latin typeface="Arial"/>
              </a:rPr>
              <a:t>…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098" name="Picture 2" descr="Necessary Conditions for Deadlock | Hexainclu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38504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11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45"/>
    </mc:Choice>
    <mc:Fallback xmlns="">
      <p:transition spd="slow" advTm="3324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99"/>
                </a:solidFill>
                <a:latin typeface="Arial"/>
              </a:rPr>
              <a:t>Important Notes about Deadlock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23999"/>
            <a:ext cx="8229600" cy="46482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 algn="just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In deadlock, processes get blocked because each process is holding some resource and they are waiting for other resource , which is held by another process.</a:t>
            </a:r>
          </a:p>
          <a:p>
            <a:pPr lvl="0" algn="just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Deadlock usually occurs in multiprocessing, time- sharing </a:t>
            </a:r>
            <a:r>
              <a:rPr lang="en-GB" b="1" dirty="0" smtClean="0">
                <a:solidFill>
                  <a:srgbClr val="FF0066"/>
                </a:solidFill>
              </a:rPr>
              <a:t>etc.</a:t>
            </a:r>
            <a:endParaRPr lang="en-GB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28"/>
    </mc:Choice>
    <mc:Fallback xmlns="">
      <p:transition spd="slow" advTm="30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99"/>
                </a:solidFill>
                <a:latin typeface="Arial"/>
              </a:rPr>
              <a:t>Conditions for Deadlock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23999"/>
            <a:ext cx="8229600" cy="46482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 algn="just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Deadlock can occur if all the given 4 conditions </a:t>
            </a:r>
            <a:r>
              <a:rPr lang="en-GB" b="1" dirty="0" smtClean="0">
                <a:solidFill>
                  <a:srgbClr val="FF0066"/>
                </a:solidFill>
              </a:rPr>
              <a:t>(Coffman Conditions) </a:t>
            </a:r>
            <a:r>
              <a:rPr lang="en-GB" b="1" dirty="0">
                <a:solidFill>
                  <a:srgbClr val="FF0066"/>
                </a:solidFill>
              </a:rPr>
              <a:t>are satisfied, that is if all are true  </a:t>
            </a:r>
            <a:r>
              <a:rPr lang="en-GB" b="1" dirty="0" smtClean="0">
                <a:solidFill>
                  <a:srgbClr val="FF0066"/>
                </a:solidFill>
              </a:rPr>
              <a:t>:</a:t>
            </a:r>
          </a:p>
          <a:p>
            <a:pPr lvl="0" algn="just">
              <a:buClr>
                <a:srgbClr val="F0AD00"/>
              </a:buClr>
              <a:defRPr/>
            </a:pPr>
            <a:endParaRPr lang="en-GB" b="1" dirty="0">
              <a:solidFill>
                <a:srgbClr val="FF006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90875"/>
            <a:ext cx="49911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49"/>
    </mc:Choice>
    <mc:Fallback xmlns="">
      <p:transition spd="slow" advTm="21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1074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1103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2400300" y="2679700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552813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exclusion – </a:t>
            </a:r>
            <a:r>
              <a:rPr lang="en-GB" sz="3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At </a:t>
            </a:r>
            <a:r>
              <a:rPr lang="en-GB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least one or more resource are in non shareable mode , the resources should be in mutual exclusion. </a:t>
            </a:r>
            <a:endParaRPr lang="en-GB" sz="30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21159"/>
            <a:ext cx="678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srgbClr val="333399"/>
                </a:solidFill>
                <a:latin typeface="Arial"/>
              </a:rPr>
              <a:t>Contd..</a:t>
            </a:r>
            <a:endParaRPr lang="en-GB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9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86"/>
    </mc:Choice>
    <mc:Fallback xmlns="">
      <p:transition spd="slow" advTm="27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10747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1103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2400300" y="2679700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552813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Hold </a:t>
            </a:r>
            <a:r>
              <a:rPr lang="en-GB" sz="3000" b="1" dirty="0">
                <a:latin typeface="Cambria" panose="02040503050406030204" pitchFamily="18" charset="0"/>
                <a:ea typeface="Cambria" panose="02040503050406030204" pitchFamily="18" charset="0"/>
              </a:rPr>
              <a:t>and Wait – Processes which are already holding at least 1 resource may request new resource</a:t>
            </a:r>
            <a:r>
              <a:rPr lang="en-GB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GB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deadlock.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30141"/>
            <a:ext cx="7010400" cy="36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8600" y="221159"/>
            <a:ext cx="678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srgbClr val="333399"/>
                </a:solidFill>
                <a:latin typeface="Arial"/>
              </a:rPr>
              <a:t>Contd..</a:t>
            </a:r>
            <a:endParaRPr lang="en-GB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233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86"/>
    </mc:Choice>
    <mc:Fallback xmlns="">
      <p:transition spd="slow" advTm="27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5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.4|5.1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.4|5.1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35563</TotalTime>
  <Words>308</Words>
  <Application>Microsoft Office PowerPoint</Application>
  <PresentationFormat>On-screen Show (4:3)</PresentationFormat>
  <Paragraphs>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Algerian</vt:lpstr>
      <vt:lpstr>Arial</vt:lpstr>
      <vt:lpstr>Calibri</vt:lpstr>
      <vt:lpstr>Cambria</vt:lpstr>
      <vt:lpstr>Times New Roman</vt:lpstr>
      <vt:lpstr>Tw Cen MT</vt:lpstr>
      <vt:lpstr>Wingdings</vt:lpstr>
      <vt:lpstr>Wingdings 2</vt:lpstr>
      <vt:lpstr>Median</vt:lpstr>
      <vt:lpstr>PowerPoint Presentation</vt:lpstr>
      <vt:lpstr>Agenda</vt:lpstr>
      <vt:lpstr>Deadlock</vt:lpstr>
      <vt:lpstr>Contd…</vt:lpstr>
      <vt:lpstr>Contd…</vt:lpstr>
      <vt:lpstr>Important Notes about Deadlock</vt:lpstr>
      <vt:lpstr>Conditions for Deadlock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TANUJ</dc:creator>
  <cp:lastModifiedBy>AMBIKA GUPTA</cp:lastModifiedBy>
  <cp:revision>762</cp:revision>
  <dcterms:created xsi:type="dcterms:W3CDTF">2011-06-11T07:20:39Z</dcterms:created>
  <dcterms:modified xsi:type="dcterms:W3CDTF">2020-10-24T05:33:37Z</dcterms:modified>
</cp:coreProperties>
</file>