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</a:pPr>
            <a:r>
              <a:rPr b="1" lang="en-US" sz="2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Channels/ Flow of Communication</a:t>
            </a:r>
            <a:endParaRPr sz="2800"/>
          </a:p>
        </p:txBody>
      </p:sp>
      <p:pic>
        <p:nvPicPr>
          <p:cNvPr descr="aa9daf336eb12f4c663699aa33648554.jpg" id="85" name="Google Shape;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7543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762000" y="1219200"/>
            <a:ext cx="8077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between/among the individuals working in an organization takes place through the following channels: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la-university-logo.png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1066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Arial Black"/>
              <a:buNone/>
            </a:pPr>
            <a:r>
              <a:rPr b="1" lang="en-US" sz="3959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Channels/ Flow of Communication</a:t>
            </a:r>
            <a:endParaRPr sz="3959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5800" y="1524000"/>
            <a:ext cx="80010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380"/>
              <a:buFont typeface="Calibri"/>
              <a:buAutoNum type="arabicPeriod"/>
            </a:pPr>
            <a:r>
              <a:rPr b="1" lang="en-US" sz="238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323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Downward Communication</a:t>
            </a:r>
            <a:endParaRPr/>
          </a:p>
          <a:p>
            <a:pPr indent="-742950" lvl="0" marL="742950" rtl="0" algn="l">
              <a:lnSpc>
                <a:spcPct val="190000"/>
              </a:lnSpc>
              <a:spcBef>
                <a:spcPts val="646"/>
              </a:spcBef>
              <a:spcAft>
                <a:spcPts val="0"/>
              </a:spcAft>
              <a:buClr>
                <a:srgbClr val="003399"/>
              </a:buClr>
              <a:buSzPts val="3230"/>
              <a:buFont typeface="Calibri"/>
              <a:buAutoNum type="arabicPeriod"/>
            </a:pPr>
            <a:r>
              <a:rPr b="1" lang="en-US" sz="323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Upward Communication </a:t>
            </a:r>
            <a:endParaRPr/>
          </a:p>
          <a:p>
            <a:pPr indent="-742950" lvl="0" marL="742950" rtl="0" algn="l">
              <a:lnSpc>
                <a:spcPct val="190000"/>
              </a:lnSpc>
              <a:spcBef>
                <a:spcPts val="646"/>
              </a:spcBef>
              <a:spcAft>
                <a:spcPts val="0"/>
              </a:spcAft>
              <a:buClr>
                <a:srgbClr val="003399"/>
              </a:buClr>
              <a:buSzPts val="3230"/>
              <a:buFont typeface="Calibri"/>
              <a:buAutoNum type="arabicPeriod"/>
            </a:pPr>
            <a:r>
              <a:rPr b="1" lang="en-US" sz="323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Lateral/ Horizontal Communication</a:t>
            </a:r>
            <a:endParaRPr/>
          </a:p>
          <a:p>
            <a:pPr indent="-742950" lvl="0" marL="742950" rtl="0" algn="l">
              <a:lnSpc>
                <a:spcPct val="190000"/>
              </a:lnSpc>
              <a:spcBef>
                <a:spcPts val="646"/>
              </a:spcBef>
              <a:spcAft>
                <a:spcPts val="0"/>
              </a:spcAft>
              <a:buClr>
                <a:srgbClr val="003399"/>
              </a:buClr>
              <a:buSzPts val="3230"/>
              <a:buFont typeface="Calibri"/>
              <a:buAutoNum type="arabicPeriod"/>
            </a:pPr>
            <a:r>
              <a:rPr b="1" lang="en-US" sz="323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Diagonal/</a:t>
            </a:r>
            <a:r>
              <a:rPr b="1" lang="en-US" sz="306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Cross-wise</a:t>
            </a:r>
            <a:r>
              <a:rPr b="1" lang="en-US" sz="323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Communication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  <p:pic>
        <p:nvPicPr>
          <p:cNvPr descr="gla-university-logo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0"/>
            <a:ext cx="1423987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685800" y="6096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Arial Black"/>
              <a:buNone/>
            </a:pPr>
            <a:r>
              <a:rPr b="1" lang="en-US" sz="3959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Downward Communication</a:t>
            </a:r>
            <a:br>
              <a:rPr b="1" lang="en-US" sz="3959">
                <a:solidFill>
                  <a:schemeClr val="dk1"/>
                </a:solidFill>
              </a:rPr>
            </a:br>
            <a:endParaRPr sz="3959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57200" y="14478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Communication from the higher level in managerial hierarchy to the lower ones.</a:t>
            </a:r>
            <a:endParaRPr/>
          </a:p>
          <a:p>
            <a:pPr indent="-152400" lvl="1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Provides direction and control. 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 annual confidential report, performance appraisals, notices, project feedback, announcements of company policies, and official instructions etc.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gla-university-logo.pn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0"/>
            <a:ext cx="1295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533400" y="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1"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36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Upward </a:t>
            </a:r>
            <a:br>
              <a:rPr b="1" lang="en-US" sz="36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36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Communication</a:t>
            </a:r>
            <a: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b="1" sz="3959">
              <a:solidFill>
                <a:srgbClr val="00206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620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717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5"/>
              <a:buFont typeface="Arial"/>
              <a:buChar char="•"/>
            </a:pPr>
            <a:r>
              <a:rPr lang="en-US" sz="240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Communication from the lower level in managerial hierarchy to the higher ones.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888888"/>
              </a:buClr>
              <a:buSzPts val="2405"/>
              <a:buFont typeface="Arial"/>
              <a:buNone/>
            </a:pPr>
            <a:r>
              <a:t/>
            </a:r>
            <a:endParaRPr sz="2405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717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ts val="2405"/>
              <a:buFont typeface="Arial"/>
              <a:buChar char="•"/>
            </a:pPr>
            <a:r>
              <a:rPr lang="en-US" sz="240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Communication from subordinates to superiors.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888888"/>
              </a:buClr>
              <a:buSzPts val="2405"/>
              <a:buFont typeface="Arial"/>
              <a:buNone/>
            </a:pPr>
            <a:r>
              <a:t/>
            </a:r>
            <a:endParaRPr sz="2405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717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ts val="2405"/>
              <a:buFont typeface="Arial"/>
              <a:buChar char="•"/>
            </a:pPr>
            <a:r>
              <a:rPr lang="en-US" sz="240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Provides feedback on several areas of organizational functioning.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888888"/>
              </a:buClr>
              <a:buSzPts val="2405"/>
              <a:buNone/>
            </a:pPr>
            <a:r>
              <a:t/>
            </a:r>
            <a:endParaRPr sz="2405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2060"/>
              </a:buClr>
              <a:buSzPts val="2405"/>
              <a:buNone/>
            </a:pPr>
            <a:r>
              <a:rPr lang="en-US" sz="240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 Business proposals, a business report form the branch manager of a company to the managing director of the company, suggestion box, exit interviews, grievance committee and so forth.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  <p:pic>
        <p:nvPicPr>
          <p:cNvPr descr="gla-university-logo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lang="en-US" sz="3959"/>
            </a:br>
            <a: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 Lateral/Horizontal Communication</a:t>
            </a:r>
            <a:br>
              <a:rPr b="1" lang="en-US" sz="3959"/>
            </a:br>
            <a:endParaRPr sz="3959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Communication among professional peer groups or people working on the same level of hierarchy</a:t>
            </a:r>
            <a:endParaRPr/>
          </a:p>
          <a:p>
            <a:pPr indent="-134619" lvl="1" marL="74295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Develops teamwork and promotes group coordination within an organization.</a:t>
            </a:r>
            <a:endParaRPr/>
          </a:p>
          <a:p>
            <a:pPr indent="-134619" lvl="1" marL="74295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ts val="2380"/>
              <a:buNone/>
            </a:pPr>
            <a:r>
              <a:rPr lang="en-US" sz="238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example: Informal discussions, management gossip, telephone calls, teleconferencing, videoconferencing, memos, routines and meetings and so forth.</a:t>
            </a: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  <p:pic>
        <p:nvPicPr>
          <p:cNvPr descr="gla-university-logo.png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1524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Arial Black"/>
              <a:buNone/>
            </a:pPr>
            <a: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Diagonal/Cross-wise </a:t>
            </a:r>
            <a:b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3959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Communication </a:t>
            </a:r>
            <a:br>
              <a:rPr b="1" lang="en-US" sz="3959"/>
            </a:br>
            <a:endParaRPr sz="3959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rigid norms of communication protocols as it flows in all directions. </a:t>
            </a:r>
            <a:endParaRPr b="1"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l">
              <a:lnSpc>
                <a:spcPct val="17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Advancement in science &amp; technology, flexibility in system, fraternity and equality in the corporate sectors to reach the customers results in Diagonal communication.</a:t>
            </a:r>
            <a:endParaRPr/>
          </a:p>
          <a:p>
            <a:pPr indent="-342900" lvl="1" marL="342900" rtl="0" algn="l">
              <a:lnSpc>
                <a:spcPct val="17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For example: In printing company, all the functional divisions of a printing company like sales production and executives of higher levels work together to enhance business, and produce quality products. 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la-university-logo.png"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2413" y="0"/>
            <a:ext cx="1271587" cy="127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959"/>
              <a:buFont typeface="Arial Black"/>
              <a:buNone/>
            </a:pPr>
            <a:r>
              <a:rPr b="1" lang="en-US" sz="3959">
                <a:solidFill>
                  <a:srgbClr val="003399"/>
                </a:solidFill>
                <a:latin typeface="Arial Black"/>
                <a:ea typeface="Arial Black"/>
                <a:cs typeface="Arial Black"/>
                <a:sym typeface="Arial Black"/>
              </a:rPr>
              <a:t>Grapevine </a:t>
            </a:r>
            <a:br>
              <a:rPr b="1" lang="en-US" sz="3959">
                <a:solidFill>
                  <a:srgbClr val="003399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3959">
                <a:solidFill>
                  <a:srgbClr val="003399"/>
                </a:solidFill>
                <a:latin typeface="Arial Black"/>
                <a:ea typeface="Arial Black"/>
                <a:cs typeface="Arial Black"/>
                <a:sym typeface="Arial Black"/>
              </a:rPr>
              <a:t>Communication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28600" y="1600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informal network of communication, active almost in every organization.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Char char="•"/>
            </a:pPr>
            <a:r>
              <a:rPr lang="en-US" sz="2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some organizations undertake it consciously as it develops human resources which results in productivity.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None/>
            </a:pPr>
            <a:r>
              <a:rPr lang="en-US" sz="2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example: The chairman of Walt Disney, Michael Eisner moves among his employees to observe and talk to them to get an insight to change some strategies.</a:t>
            </a:r>
            <a:endParaRPr/>
          </a:p>
        </p:txBody>
      </p:sp>
      <p:pic>
        <p:nvPicPr>
          <p:cNvPr descr="gla-university-logo.png"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0" y="1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