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Garamond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8OCJZtDeqgmfLTLyNmYjwjde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Garamond-regular.fntdata"/><Relationship Id="rId21" Type="http://schemas.openxmlformats.org/officeDocument/2006/relationships/slide" Target="slides/slide15.xml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Garamond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9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28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28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28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090862" y="1507068"/>
            <a:ext cx="3192379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300"/>
              <a:buFont typeface="Quattrocento Sans"/>
              <a:buChar char=" "/>
              <a:defRPr sz="1200"/>
            </a:lvl1pPr>
            <a:lvl2pPr indent="-281940" lvl="1" marL="914400" algn="l">
              <a:spcBef>
                <a:spcPts val="1200"/>
              </a:spcBef>
              <a:spcAft>
                <a:spcPts val="0"/>
              </a:spcAft>
              <a:buSzPts val="840"/>
              <a:buFont typeface="Quattrocento Sans"/>
              <a:buChar char=" "/>
              <a:defRPr sz="1200"/>
            </a:lvl2pPr>
            <a:lvl3pPr indent="-338137" lvl="2" marL="1371600" algn="l">
              <a:spcBef>
                <a:spcPts val="1200"/>
              </a:spcBef>
              <a:spcAft>
                <a:spcPts val="0"/>
              </a:spcAft>
              <a:buSzPts val="1725"/>
              <a:buFont typeface="Quattrocento Sans"/>
              <a:buChar char=" 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Font typeface="Quattrocento Sans"/>
              <a:buChar char=" "/>
              <a:defRPr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Font typeface="Quattrocento Sans"/>
              <a:buChar char="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395537" y="1507068"/>
            <a:ext cx="7143905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spcBef>
                <a:spcPts val="700"/>
              </a:spcBef>
              <a:spcAft>
                <a:spcPts val="0"/>
              </a:spcAft>
              <a:buSzPts val="300"/>
              <a:buFont typeface="Quattrocento Sans"/>
              <a:buChar char=" "/>
              <a:defRPr sz="1200"/>
            </a:lvl1pPr>
            <a:lvl2pPr indent="-281940" lvl="1" marL="914400" algn="l">
              <a:spcBef>
                <a:spcPts val="1200"/>
              </a:spcBef>
              <a:spcAft>
                <a:spcPts val="0"/>
              </a:spcAft>
              <a:buSzPts val="840"/>
              <a:buFont typeface="Quattrocento Sans"/>
              <a:buChar char=" "/>
              <a:defRPr sz="1200"/>
            </a:lvl2pPr>
            <a:lvl3pPr indent="-338137" lvl="2" marL="1371600" algn="l">
              <a:spcBef>
                <a:spcPts val="1200"/>
              </a:spcBef>
              <a:spcAft>
                <a:spcPts val="0"/>
              </a:spcAft>
              <a:buSzPts val="1725"/>
              <a:buFont typeface="Quattrocento Sans"/>
              <a:buChar char=" 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Font typeface="Quattrocento Sans"/>
              <a:buChar char=" "/>
              <a:defRPr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Font typeface="Quattrocento Sans"/>
              <a:buChar char="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18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22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22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7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16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erriam-webster.com/dictionary/noun" TargetMode="External"/><Relationship Id="rId4" Type="http://schemas.openxmlformats.org/officeDocument/2006/relationships/hyperlink" Target="https://www.merriam-webster.com/dictionary/rapport" TargetMode="External"/><Relationship Id="rId5" Type="http://schemas.openxmlformats.org/officeDocument/2006/relationships/hyperlink" Target="https://www.merriam-webster.com/dictionary/conve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>
            <p:ph type="ctrTitle"/>
          </p:nvPr>
        </p:nvSpPr>
        <p:spPr>
          <a:xfrm>
            <a:off x="865447" y="2057400"/>
            <a:ext cx="10932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wentieth Century"/>
              <a:buNone/>
            </a:pPr>
            <a:b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BASICS OF COMMUNICATION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2959677" y="4079009"/>
            <a:ext cx="6743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Meaning, Process, Forms &amp;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/>
        </p:nvSpPr>
        <p:spPr>
          <a:xfrm>
            <a:off x="5502729" y="163286"/>
            <a:ext cx="7021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PARALINGUISTICS</a:t>
            </a:r>
            <a:endParaRPr/>
          </a:p>
        </p:txBody>
      </p:sp>
      <p:pic>
        <p:nvPicPr>
          <p:cNvPr descr="Paralinguistics - Oh shhh"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457" y="1037630"/>
            <a:ext cx="3869872" cy="2391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0"/>
          <p:cNvCxnSpPr/>
          <p:nvPr/>
        </p:nvCxnSpPr>
        <p:spPr>
          <a:xfrm rot="10800000">
            <a:off x="3815444" y="1024406"/>
            <a:ext cx="3761013" cy="1584605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10"/>
          <p:cNvCxnSpPr/>
          <p:nvPr/>
        </p:nvCxnSpPr>
        <p:spPr>
          <a:xfrm rot="10800000">
            <a:off x="3875316" y="1947736"/>
            <a:ext cx="3505198" cy="643796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10"/>
          <p:cNvCxnSpPr/>
          <p:nvPr/>
        </p:nvCxnSpPr>
        <p:spPr>
          <a:xfrm flipH="1">
            <a:off x="3758297" y="2603504"/>
            <a:ext cx="3818161" cy="45693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10"/>
          <p:cNvCxnSpPr/>
          <p:nvPr/>
        </p:nvCxnSpPr>
        <p:spPr>
          <a:xfrm flipH="1">
            <a:off x="4031798" y="2576455"/>
            <a:ext cx="3516085" cy="1067268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0"/>
          <p:cNvCxnSpPr/>
          <p:nvPr/>
        </p:nvCxnSpPr>
        <p:spPr>
          <a:xfrm flipH="1">
            <a:off x="4095750" y="2603504"/>
            <a:ext cx="3350080" cy="191951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10"/>
          <p:cNvCxnSpPr/>
          <p:nvPr/>
        </p:nvCxnSpPr>
        <p:spPr>
          <a:xfrm flipH="1">
            <a:off x="4199164" y="2591532"/>
            <a:ext cx="3284765" cy="2717307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0"/>
          <p:cNvSpPr/>
          <p:nvPr/>
        </p:nvSpPr>
        <p:spPr>
          <a:xfrm>
            <a:off x="745671" y="412321"/>
            <a:ext cx="32221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Speed/Tempo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303562" y="1395485"/>
            <a:ext cx="23839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Rhythm</a:t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1246415" y="2334380"/>
            <a:ext cx="23839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Volume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1423306" y="3301979"/>
            <a:ext cx="23839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Pitch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491343" y="4242788"/>
            <a:ext cx="23839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Quality</a:t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581148" y="5308839"/>
            <a:ext cx="2383973" cy="92333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7070271" y="81644"/>
            <a:ext cx="48332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PROXEMICS</a:t>
            </a:r>
            <a:endParaRPr/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399"/>
            <a:ext cx="12192000" cy="58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85" y="1142999"/>
            <a:ext cx="11299371" cy="52251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8017327" y="163286"/>
            <a:ext cx="45066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KINESICS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6302829" y="81644"/>
            <a:ext cx="560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CHRONEMICS</a:t>
            </a:r>
            <a:endParaRPr/>
          </a:p>
        </p:txBody>
      </p:sp>
      <p:pic>
        <p:nvPicPr>
          <p:cNvPr descr="5 Great Ways to Use Time as a Variable in a Negotiation"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076" y="1322614"/>
            <a:ext cx="6648450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3"/>
          <p:cNvSpPr txBox="1"/>
          <p:nvPr/>
        </p:nvSpPr>
        <p:spPr>
          <a:xfrm>
            <a:off x="288474" y="1469571"/>
            <a:ext cx="4735200" cy="51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study of time management and its role in communication is called Chronemics.</a:t>
            </a:r>
            <a:endParaRPr/>
          </a:p>
          <a:p>
            <a:pPr indent="-1651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Managing time reflects a professional etiquette.</a:t>
            </a:r>
            <a:endParaRPr/>
          </a:p>
          <a:p>
            <a:pPr indent="-1651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Punctuality reflects individual’s  seriousness. 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>
            <a:off x="578426" y="1000282"/>
            <a:ext cx="2535408" cy="188416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Formal 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78426" y="3607731"/>
            <a:ext cx="2535408" cy="188416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4. Informal</a:t>
            </a:r>
            <a:endParaRPr/>
          </a:p>
        </p:txBody>
      </p:sp>
      <p:cxnSp>
        <p:nvCxnSpPr>
          <p:cNvPr id="276" name="Google Shape;276;p14"/>
          <p:cNvCxnSpPr/>
          <p:nvPr/>
        </p:nvCxnSpPr>
        <p:spPr>
          <a:xfrm>
            <a:off x="3252353" y="1942392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7" name="Google Shape;277;p14"/>
          <p:cNvSpPr txBox="1"/>
          <p:nvPr/>
        </p:nvSpPr>
        <p:spPr>
          <a:xfrm>
            <a:off x="3929618" y="220059"/>
            <a:ext cx="34221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Advantages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Efficiency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Permanent Record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Discipline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Confidentiality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Reliability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8028956" y="220059"/>
            <a:ext cx="34221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Disadvantages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Authoritarian System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</a:t>
            </a: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Rigidity/Inflexibility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3. Time Consuming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4. Lack of Initiative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9" name="Google Shape;279;p14"/>
          <p:cNvCxnSpPr/>
          <p:nvPr/>
        </p:nvCxnSpPr>
        <p:spPr>
          <a:xfrm>
            <a:off x="7103670" y="1942392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3210789" y="4549841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1" name="Google Shape;281;p14"/>
          <p:cNvSpPr txBox="1"/>
          <p:nvPr/>
        </p:nvSpPr>
        <p:spPr>
          <a:xfrm>
            <a:off x="3948545" y="3673062"/>
            <a:ext cx="34221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Advantages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Alternative System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 Endedness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Improvement of Relations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Providing Recommendations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82" name="Google Shape;282;p14"/>
          <p:cNvCxnSpPr/>
          <p:nvPr/>
        </p:nvCxnSpPr>
        <p:spPr>
          <a:xfrm>
            <a:off x="7022522" y="4958523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3" name="Google Shape;283;p14"/>
          <p:cNvSpPr txBox="1"/>
          <p:nvPr/>
        </p:nvSpPr>
        <p:spPr>
          <a:xfrm>
            <a:off x="8205355" y="3719228"/>
            <a:ext cx="34221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Disadvantages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Distortion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Lack of Reliability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Incomplete Information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Possibility of Rumors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Misunderstanding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38200" y="0"/>
            <a:ext cx="1051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Grapevine Communication</a:t>
            </a:r>
            <a:endParaRPr/>
          </a:p>
        </p:txBody>
      </p:sp>
      <p:pic>
        <p:nvPicPr>
          <p:cNvPr id="289" name="Google Shape;28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05" y="1006475"/>
            <a:ext cx="5217600" cy="55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/>
          <p:nvPr/>
        </p:nvSpPr>
        <p:spPr>
          <a:xfrm>
            <a:off x="6055821" y="1006475"/>
            <a:ext cx="5900688" cy="169516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Informal Channels transmit official news through unofficial and informal communicative interactions. 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6055820" y="2881745"/>
            <a:ext cx="5900688" cy="3699216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According to Bovee and Others, “Grapevine is an informal interpersonal channel of information not officially sanctioned by the organization.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In the opinion of R.W. Griffin, “The grapevine is an informal communication network that can permeate an organization.”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Newstrom and K. Davis said, “Grapevine is an informal system that arises spontaneously from the social interaction of the organization.”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Imagine a situation that you are hungry. What will you do to make your mother serve you food?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 are in a crowded bus and somebody steps on your foot. What will you do to let the person know ?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 went to your boss with a cost saving idea. He was convinced verbally, but the nonverbal cues: avoiding eye contact, sighing, scrunched up face, etc. indicate something different.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79929" y="1515035"/>
            <a:ext cx="3906372" cy="2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1" sz="7200" u="sng">
              <a:solidFill>
                <a:srgbClr val="A8BF4D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just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46" name="Google Shape;146;p5"/>
          <p:cNvSpPr txBox="1"/>
          <p:nvPr>
            <p:ph type="title"/>
          </p:nvPr>
        </p:nvSpPr>
        <p:spPr>
          <a:xfrm>
            <a:off x="604434" y="313765"/>
            <a:ext cx="10983132" cy="78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MEANING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564776" y="1488139"/>
            <a:ext cx="107039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</a:t>
            </a:r>
            <a:r>
              <a:rPr b="1" i="1" lang="en-US" sz="2400" u="none" cap="none" strike="noStrik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(Merriam Webster's Dictionary)</a:t>
            </a:r>
            <a:endParaRPr b="1" i="0" sz="2400" u="none" cap="none" strike="noStrike">
              <a:solidFill>
                <a:srgbClr val="2B4BE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1a</a:t>
            </a:r>
            <a:r>
              <a:rPr b="0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by which information is exchanged between individuals through a common system of symbols, signs, or behavior </a:t>
            </a:r>
            <a:r>
              <a:rPr b="0" i="1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of information </a:t>
            </a:r>
            <a:endParaRPr b="0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</a:t>
            </a:r>
            <a:r>
              <a:rPr b="0" i="0" lang="en-US" sz="2400" u="sng" cap="none" strike="noStrik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rapport</a:t>
            </a:r>
            <a:endParaRPr b="0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2a</a:t>
            </a:r>
            <a:r>
              <a:rPr b="0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communicated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transmitted or </a:t>
            </a:r>
            <a:r>
              <a:rPr b="0" i="0" lang="en-US" sz="2400" u="sng" cap="none" strike="noStrik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conveyed</a:t>
            </a:r>
            <a:r>
              <a:rPr b="0" i="0" lang="en-US" sz="2400" u="none" cap="none" strike="noStrik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verbal or written message </a:t>
            </a:r>
            <a:r>
              <a:rPr b="0" i="0" lang="en-US" sz="2400" u="none" cap="none" strike="noStrik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captain received an important </a:t>
            </a:r>
            <a:r>
              <a:rPr b="0" i="1" lang="en-US" sz="2400" u="none" cap="none" strike="noStrik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b="0" i="0" lang="en-US" sz="2400" u="none" cap="none" strike="noStrik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400" u="none" cap="none" strike="noStrik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04425" y="4276724"/>
            <a:ext cx="10983300" cy="2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Note-</a:t>
            </a:r>
            <a:endParaRPr/>
          </a:p>
          <a:p>
            <a:pPr indent="0" lvl="0" marL="0" marR="0" rtl="0" algn="just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is simply the act of transferring information from one place, person or group to another. </a:t>
            </a:r>
            <a:endParaRPr/>
          </a:p>
          <a:p>
            <a:pPr indent="0" lvl="0" marL="0" marR="0" rtl="0" algn="just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Keith (1993) defines communication as "the transfer of information and understanding from one person to another person”.</a:t>
            </a:r>
            <a:endParaRPr/>
          </a:p>
          <a:p>
            <a:pPr indent="-285750" lvl="0" marL="285750" marR="0" rtl="0" algn="just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way of reaching others with facts, ideas, thoughts and values. </a:t>
            </a:r>
            <a:endParaRPr/>
          </a:p>
          <a:p>
            <a:pPr indent="-285750" lvl="0" marL="285750" marR="0" rtl="0" algn="just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bridge of meaning among people so that they can share what they feel and know. </a:t>
            </a:r>
            <a:endParaRPr/>
          </a:p>
          <a:p>
            <a:pPr indent="0" lvl="0" marL="0" marR="0" rtl="0" algn="just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this bridge, a person can cross safely the river of misunderstanding that sometimes separates people."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3502073" y="2481532"/>
            <a:ext cx="4724400" cy="3248570"/>
          </a:xfrm>
          <a:prstGeom prst="ellipse">
            <a:avLst/>
          </a:prstGeom>
          <a:solidFill>
            <a:schemeClr val="l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1295402" y="277906"/>
            <a:ext cx="9601196" cy="923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The Communication Process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4949875" y="2105288"/>
            <a:ext cx="18288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Sender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858000" y="45720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5029200" y="5410200"/>
            <a:ext cx="1828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Receiver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2514600" y="44196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Feedback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438400" y="29718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6664036" y="2135459"/>
            <a:ext cx="2286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Encoding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2590800" y="5410201"/>
            <a:ext cx="2286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Decoding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 rot="8374436">
            <a:off x="7616201" y="3012076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6"/>
          <p:cNvSpPr/>
          <p:nvPr/>
        </p:nvSpPr>
        <p:spPr>
          <a:xfrm rot="-9474030">
            <a:off x="7924800" y="44196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6"/>
          <p:cNvSpPr/>
          <p:nvPr/>
        </p:nvSpPr>
        <p:spPr>
          <a:xfrm rot="-7880127">
            <a:off x="6629400" y="54864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6"/>
          <p:cNvSpPr/>
          <p:nvPr/>
        </p:nvSpPr>
        <p:spPr>
          <a:xfrm rot="-2765945">
            <a:off x="3605353" y="481268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6"/>
          <p:cNvSpPr/>
          <p:nvPr/>
        </p:nvSpPr>
        <p:spPr>
          <a:xfrm rot="440907">
            <a:off x="3477827" y="3312681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6"/>
          <p:cNvSpPr/>
          <p:nvPr/>
        </p:nvSpPr>
        <p:spPr>
          <a:xfrm rot="3925653">
            <a:off x="4911842" y="2420509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648200" y="29718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Noise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5867400" y="40386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Barrier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6858000" y="312394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3505200" y="2132533"/>
            <a:ext cx="4724400" cy="3581400"/>
          </a:xfrm>
          <a:prstGeom prst="ellipse">
            <a:avLst/>
          </a:prstGeom>
          <a:solidFill>
            <a:schemeClr val="l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7"/>
          <p:cNvSpPr txBox="1"/>
          <p:nvPr>
            <p:ph type="title"/>
          </p:nvPr>
        </p:nvSpPr>
        <p:spPr>
          <a:xfrm>
            <a:off x="1218162" y="286871"/>
            <a:ext cx="9603275" cy="779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5029200" y="1981201"/>
            <a:ext cx="19812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7191806" y="4654395"/>
            <a:ext cx="228600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Address  System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5029200" y="5498334"/>
            <a:ext cx="18288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Students 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1905000" y="4267201"/>
            <a:ext cx="33528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Raj asks if tripping someone counts as bullying?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2438400" y="2971801"/>
            <a:ext cx="25146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Air, face to face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7239000" y="20574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need students to know that they cannot bully each other.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2362200" y="54102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wonder if that includes tripping someone for fun…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6858000" y="3136900"/>
            <a:ext cx="2895600" cy="8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“Bullying is unacceptable behavior.  You will be punished for bullying.”  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rot="8374436">
            <a:off x="7696200" y="28956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7"/>
          <p:cNvSpPr/>
          <p:nvPr/>
        </p:nvSpPr>
        <p:spPr>
          <a:xfrm rot="-9474030">
            <a:off x="7924800" y="44196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7"/>
          <p:cNvSpPr/>
          <p:nvPr/>
        </p:nvSpPr>
        <p:spPr>
          <a:xfrm rot="-7880127">
            <a:off x="6629400" y="54864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7"/>
          <p:cNvSpPr/>
          <p:nvPr/>
        </p:nvSpPr>
        <p:spPr>
          <a:xfrm rot="-2765945">
            <a:off x="3733800" y="48006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7"/>
          <p:cNvSpPr/>
          <p:nvPr/>
        </p:nvSpPr>
        <p:spPr>
          <a:xfrm rot="440907">
            <a:off x="3352800" y="33528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7"/>
          <p:cNvSpPr/>
          <p:nvPr/>
        </p:nvSpPr>
        <p:spPr>
          <a:xfrm rot="3925653">
            <a:off x="4800600" y="2133600"/>
            <a:ext cx="381000" cy="228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724400" y="2895601"/>
            <a:ext cx="1905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Squealing sound from PA system.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5486400" y="4114800"/>
            <a:ext cx="1828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Being in athletics and not hearing announcements.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604434" y="353862"/>
            <a:ext cx="10983131" cy="67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000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Forms of Communication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604434" y="1316182"/>
            <a:ext cx="10983131" cy="5362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080" lvl="0" marL="320040" rtl="0" algn="just"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Email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Letter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Memo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Written Report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Face-to-Face communications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Meetings</a:t>
            </a:r>
            <a:endParaRPr/>
          </a:p>
          <a:p>
            <a:pPr indent="-320040" lvl="0" marL="320040" rtl="0" algn="just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Audio-Visual communication </a:t>
            </a:r>
            <a:endParaRPr/>
          </a:p>
          <a:p>
            <a:pPr indent="-259080" lvl="0" marL="320040" rtl="0" algn="just"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Types of Communication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3465745" y="3403161"/>
            <a:ext cx="5297258" cy="1284635"/>
            <a:chOff x="2627545" y="1577536"/>
            <a:chExt cx="5297258" cy="1284635"/>
          </a:xfrm>
        </p:grpSpPr>
        <p:sp>
          <p:nvSpPr>
            <p:cNvPr id="205" name="Google Shape;205;p9"/>
            <p:cNvSpPr/>
            <p:nvPr/>
          </p:nvSpPr>
          <p:spPr>
            <a:xfrm>
              <a:off x="4729252" y="1805077"/>
              <a:ext cx="1057094" cy="1057094"/>
            </a:xfrm>
            <a:prstGeom prst="ellipse">
              <a:avLst/>
            </a:prstGeom>
            <a:solidFill>
              <a:srgbClr val="93B6D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4729252" y="1805077"/>
              <a:ext cx="1057094" cy="1057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Types</a:t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-279018">
              <a:off x="5854020" y="2069658"/>
              <a:ext cx="168445" cy="41723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D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 rot="-558036">
              <a:off x="5854020" y="2069658"/>
              <a:ext cx="168445" cy="4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094724" y="1577536"/>
              <a:ext cx="1830079" cy="1227162"/>
            </a:xfrm>
            <a:prstGeom prst="ellipse">
              <a:avLst/>
            </a:prstGeom>
            <a:solidFill>
              <a:srgbClr val="93B6D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6094724" y="1577536"/>
              <a:ext cx="1830079" cy="122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2. Non- Verbal </a:t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10629090">
              <a:off x="4414703" y="2088603"/>
              <a:ext cx="222920" cy="41723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D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 rot="341820">
              <a:off x="4414703" y="2088603"/>
              <a:ext cx="222920" cy="4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627545" y="1631071"/>
              <a:ext cx="1684231" cy="1227162"/>
            </a:xfrm>
            <a:prstGeom prst="ellipse">
              <a:avLst/>
            </a:prstGeom>
            <a:solidFill>
              <a:srgbClr val="93B6D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2627545" y="1631071"/>
              <a:ext cx="1684231" cy="1227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1. Verbal </a:t>
              </a:r>
              <a:endParaRPr/>
            </a:p>
          </p:txBody>
        </p:sp>
      </p:grpSp>
      <p:cxnSp>
        <p:nvCxnSpPr>
          <p:cNvPr id="215" name="Google Shape;215;p9"/>
          <p:cNvCxnSpPr/>
          <p:nvPr/>
        </p:nvCxnSpPr>
        <p:spPr>
          <a:xfrm flipH="1" rot="10800000">
            <a:off x="8298873" y="1799167"/>
            <a:ext cx="1318656" cy="1641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6" name="Google Shape;216;p9"/>
          <p:cNvCxnSpPr/>
          <p:nvPr/>
        </p:nvCxnSpPr>
        <p:spPr>
          <a:xfrm flipH="1" rot="10800000">
            <a:off x="8749146" y="3118757"/>
            <a:ext cx="1122218" cy="7541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7" name="Google Shape;217;p9"/>
          <p:cNvCxnSpPr/>
          <p:nvPr/>
        </p:nvCxnSpPr>
        <p:spPr>
          <a:xfrm>
            <a:off x="2272144" y="3697785"/>
            <a:ext cx="1052947" cy="263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8" name="Google Shape;218;p9"/>
          <p:cNvCxnSpPr/>
          <p:nvPr/>
        </p:nvCxnSpPr>
        <p:spPr>
          <a:xfrm flipH="1" rot="10800000">
            <a:off x="2424545" y="4160112"/>
            <a:ext cx="900546" cy="41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9" name="Google Shape;219;p9"/>
          <p:cNvSpPr/>
          <p:nvPr/>
        </p:nvSpPr>
        <p:spPr>
          <a:xfrm>
            <a:off x="287481" y="1945185"/>
            <a:ext cx="2535382" cy="1884219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Oral: Speech, Telephonic Conversations, etc. 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263235" y="4575749"/>
            <a:ext cx="2535382" cy="1884219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Written: Emails, Letters, WhatsApp, Twitter, etc. 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3560617" y="1626536"/>
            <a:ext cx="49460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Advantages : Quick Feedback, Formal/Informal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B4BE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Disadvantages: Inability in Deep Thinking </a:t>
            </a:r>
            <a:endParaRPr/>
          </a:p>
        </p:txBody>
      </p:sp>
      <p:cxnSp>
        <p:nvCxnSpPr>
          <p:cNvPr id="222" name="Google Shape;222;p9"/>
          <p:cNvCxnSpPr/>
          <p:nvPr/>
        </p:nvCxnSpPr>
        <p:spPr>
          <a:xfrm flipH="1" rot="10800000">
            <a:off x="2822863" y="1856042"/>
            <a:ext cx="737754" cy="426209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9"/>
          <p:cNvCxnSpPr/>
          <p:nvPr/>
        </p:nvCxnSpPr>
        <p:spPr>
          <a:xfrm flipH="1" rot="10800000">
            <a:off x="2822863" y="2326177"/>
            <a:ext cx="737754" cy="426209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2874818" y="5112327"/>
            <a:ext cx="685799" cy="40553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9"/>
          <p:cNvCxnSpPr/>
          <p:nvPr/>
        </p:nvCxnSpPr>
        <p:spPr>
          <a:xfrm>
            <a:off x="2874818" y="5652795"/>
            <a:ext cx="685799" cy="40553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9"/>
          <p:cNvSpPr txBox="1"/>
          <p:nvPr/>
        </p:nvSpPr>
        <p:spPr>
          <a:xfrm>
            <a:off x="3560616" y="5393895"/>
            <a:ext cx="63107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Advantages : Editing options, Documentation, Feedback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B4BE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Disadvantages: Lacks in Instant Feedback, Time Consuming</a:t>
            </a:r>
            <a:endParaRPr/>
          </a:p>
        </p:txBody>
      </p:sp>
      <p:cxnSp>
        <p:nvCxnSpPr>
          <p:cNvPr id="227" name="Google Shape;227;p9"/>
          <p:cNvCxnSpPr/>
          <p:nvPr/>
        </p:nvCxnSpPr>
        <p:spPr>
          <a:xfrm flipH="1" rot="10800000">
            <a:off x="8733313" y="4288401"/>
            <a:ext cx="884216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8" name="Google Shape;228;p9"/>
          <p:cNvSpPr/>
          <p:nvPr/>
        </p:nvSpPr>
        <p:spPr>
          <a:xfrm>
            <a:off x="8974281" y="823835"/>
            <a:ext cx="2535382" cy="89808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Kinesics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9244445" y="2284820"/>
            <a:ext cx="2777837" cy="89808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Paralinguistics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9686554" y="3666828"/>
            <a:ext cx="2535382" cy="89808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Proxemics</a:t>
            </a:r>
            <a:endParaRPr/>
          </a:p>
        </p:txBody>
      </p:sp>
      <p:cxnSp>
        <p:nvCxnSpPr>
          <p:cNvPr id="231" name="Google Shape;231;p9"/>
          <p:cNvCxnSpPr/>
          <p:nvPr/>
        </p:nvCxnSpPr>
        <p:spPr>
          <a:xfrm>
            <a:off x="8495311" y="4519554"/>
            <a:ext cx="1122218" cy="3554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2" name="Google Shape;232;p9"/>
          <p:cNvSpPr/>
          <p:nvPr/>
        </p:nvSpPr>
        <p:spPr>
          <a:xfrm>
            <a:off x="9559636" y="4814630"/>
            <a:ext cx="2535382" cy="898088"/>
          </a:xfrm>
          <a:prstGeom prst="cloud">
            <a:avLst/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Chronemics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2020-07-03T06:38:46Z</dcterms:created>
  <dc:creator>Atul Aman</dc:creator>
</cp:coreProperties>
</file>