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AhYPEVZjov98mwdJgUPLbglh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Determiners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11700" y="2834125"/>
            <a:ext cx="85206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EPP I</a:t>
            </a:r>
            <a:br>
              <a:rPr lang="en"/>
            </a:br>
            <a:r>
              <a:rPr lang="en"/>
              <a:t>BELH0003</a:t>
            </a:r>
            <a:br>
              <a:rPr lang="en"/>
            </a:br>
            <a:r>
              <a:rPr lang="en"/>
              <a:t>GLA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Identify the determiners in the sentences below.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AutoNum type="arabicPeriod"/>
            </a:pPr>
            <a:r>
              <a:rPr lang="en" sz="2050"/>
              <a:t>I am half aware of the incident.</a:t>
            </a:r>
            <a:endParaRPr sz="2050"/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AutoNum type="arabicPeriod"/>
            </a:pPr>
            <a:r>
              <a:rPr lang="en" sz="2050"/>
              <a:t>Cut the apple into half.</a:t>
            </a:r>
            <a:endParaRPr sz="2050"/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AutoNum type="arabicPeriod"/>
            </a:pPr>
            <a:r>
              <a:rPr lang="en" sz="2050"/>
              <a:t>Double the price and sell it.</a:t>
            </a:r>
            <a:endParaRPr sz="2050"/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AutoNum type="arabicPeriod"/>
            </a:pPr>
            <a:r>
              <a:rPr lang="en" sz="2050"/>
              <a:t>I don’t know the number of question papers needed in the exam.</a:t>
            </a:r>
            <a:endParaRPr sz="2050"/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AutoNum type="arabicPeriod"/>
            </a:pPr>
            <a:r>
              <a:rPr lang="en" sz="2050"/>
              <a:t>The jacket is his.</a:t>
            </a:r>
            <a:endParaRPr sz="2050"/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AutoNum type="arabicPeriod"/>
            </a:pPr>
            <a:r>
              <a:rPr lang="en" sz="2050"/>
              <a:t>I am not that good at grammar.</a:t>
            </a:r>
            <a:endParaRPr sz="2050"/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AutoNum type="arabicPeriod"/>
            </a:pPr>
            <a:r>
              <a:rPr lang="en" sz="2050"/>
              <a:t>After the surgery, is she feeling any better?</a:t>
            </a:r>
            <a:endParaRPr sz="2050"/>
          </a:p>
        </p:txBody>
      </p:sp>
      <p:sp>
        <p:nvSpPr>
          <p:cNvPr id="123" name="Google Shape;123;p10"/>
          <p:cNvSpPr txBox="1"/>
          <p:nvPr/>
        </p:nvSpPr>
        <p:spPr>
          <a:xfrm>
            <a:off x="914400" y="214628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Leech, Geoffrey N., and Jan Svartvik.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Communicative Grammar of English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Routledge Taylor &amp; Francis Group, 2015.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Read these sentences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My neighbour bought a car.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This bag is mine.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Her grandfather had three sisters and two brothers.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Now read these</a:t>
            </a:r>
            <a:endParaRPr/>
          </a:p>
        </p:txBody>
      </p:sp>
      <p:sp>
        <p:nvSpPr>
          <p:cNvPr id="80" name="Google Shape;80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572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500"/>
              <a:t>Neighbour bought car.</a:t>
            </a:r>
            <a:endParaRPr sz="4500"/>
          </a:p>
          <a:p>
            <a:pPr indent="-4572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500"/>
              <a:t>Bag is mine.</a:t>
            </a:r>
            <a:endParaRPr sz="4500"/>
          </a:p>
          <a:p>
            <a:pPr indent="-4572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500"/>
              <a:t>Grandfather had sisters and brothers.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Function of a determiner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60950" y="1744700"/>
            <a:ext cx="8222100" cy="30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A determiner s</a:t>
            </a:r>
            <a:r>
              <a:rPr lang="en" sz="2200"/>
              <a:t>pecifies the range of reference of a noun in various ways, eg.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by making it definite (</a:t>
            </a:r>
            <a:r>
              <a:rPr lang="en" sz="2200" u="sng"/>
              <a:t>The</a:t>
            </a:r>
            <a:r>
              <a:rPr lang="en" sz="2200"/>
              <a:t> dog is barking)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by making it indefinite (</a:t>
            </a:r>
            <a:r>
              <a:rPr lang="en" sz="2200" u="sng"/>
              <a:t>A</a:t>
            </a:r>
            <a:r>
              <a:rPr lang="en" sz="2200"/>
              <a:t> dog is barking)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by adding the proximal and distal information in relation to space and time (</a:t>
            </a:r>
            <a:r>
              <a:rPr lang="en" sz="2200" u="sng"/>
              <a:t>This</a:t>
            </a:r>
            <a:r>
              <a:rPr lang="en" sz="2200"/>
              <a:t> dog is barking)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by adding the information of possession (</a:t>
            </a:r>
            <a:r>
              <a:rPr lang="en" sz="2200" u="sng"/>
              <a:t>Our</a:t>
            </a:r>
            <a:r>
              <a:rPr lang="en" sz="2200"/>
              <a:t> dog is barking)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by quantifying (</a:t>
            </a:r>
            <a:r>
              <a:rPr lang="en" sz="2200" u="sng"/>
              <a:t>Three</a:t>
            </a:r>
            <a:r>
              <a:rPr lang="en" sz="2200"/>
              <a:t> dogs are barking) etc.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determiners are different from adjectives and adverbs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My rich neighbour recently bought a red car.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“Rich”, “Red” - Adjective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“Recently” - Adverb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3000"/>
              <a:t>“My”, “A” - Determiner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Kinds of determiners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200">
                <a:highlight>
                  <a:srgbClr val="FFFF00"/>
                </a:highlight>
              </a:rPr>
              <a:t>Group 1</a:t>
            </a:r>
            <a:endParaRPr b="1" sz="22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Example: All, both, half, double, twice, three times, four times, what, such etc.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the colleagues are invited to the party.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are you charging double the price?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 beautiful garden it is!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2200"/>
              <a:t> (Generally comes first in a series of determiners)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Kinds of determiners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200">
                <a:highlight>
                  <a:srgbClr val="00FFFF"/>
                </a:highlight>
              </a:rPr>
              <a:t>Group 2</a:t>
            </a:r>
            <a:endParaRPr b="1" sz="22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2200"/>
              <a:t>Example: Articles (a, an the), Demonstratives (this, these, that, those), Possessives (my, his, her, our, their), Quantifiers (some, each, no, enough, either) and Wh-determiners (what, which, whoever, whatever, whichever)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my sisters are mothers now.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n" sz="2200"/>
              <a:t>(Generally comes second in a series of determiners)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Kinds of determiners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460950" y="1743550"/>
            <a:ext cx="82221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200">
                <a:highlight>
                  <a:srgbClr val="00FF00"/>
                </a:highlight>
              </a:rPr>
              <a:t>Group 3</a:t>
            </a:r>
            <a:endParaRPr b="1" sz="2200"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Example: Cardinal numbers (one, two, three), Ordinal numbers (first, second, third), General ordinals (further, other, next, last)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Those three broken cars used to be in my father’s garage.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 want the last book in that row.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2200"/>
              <a:t>(Generally comes in the final position in a series of determiners)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Quantifiers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Quantifiers like </a:t>
            </a:r>
            <a:r>
              <a:rPr i="1" lang="en" sz="2200"/>
              <a:t>few, little, much, more, plenty of, a lot of, lots of, a good number of, a great deal of, a small amount of</a:t>
            </a:r>
            <a:r>
              <a:rPr lang="en" sz="2200"/>
              <a:t> etc. are also determiners.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safe contained a great amount of money.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His few articles contain factual errors.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