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9" r:id="rId2"/>
    <p:sldId id="307" r:id="rId3"/>
    <p:sldId id="310" r:id="rId4"/>
    <p:sldId id="311" r:id="rId5"/>
    <p:sldId id="312" r:id="rId6"/>
    <p:sldId id="315" r:id="rId7"/>
    <p:sldId id="316" r:id="rId8"/>
    <p:sldId id="262" r:id="rId9"/>
    <p:sldId id="317" r:id="rId10"/>
    <p:sldId id="323" r:id="rId11"/>
    <p:sldId id="320" r:id="rId12"/>
    <p:sldId id="322" r:id="rId13"/>
    <p:sldId id="321" r:id="rId14"/>
    <p:sldId id="324" r:id="rId15"/>
    <p:sldId id="325" r:id="rId16"/>
    <p:sldId id="326" r:id="rId17"/>
    <p:sldId id="327" r:id="rId18"/>
    <p:sldId id="331" r:id="rId19"/>
    <p:sldId id="333" r:id="rId20"/>
    <p:sldId id="334" r:id="rId21"/>
    <p:sldId id="335" r:id="rId22"/>
    <p:sldId id="328" r:id="rId23"/>
    <p:sldId id="329" r:id="rId24"/>
    <p:sldId id="330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826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presProps" Target="presProps.xml" /><Relationship Id="rId30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F71E9-B1CC-40BA-83B0-781969F252EC}" type="datetimeFigureOut">
              <a:rPr lang="en-IN" smtClean="0"/>
              <a:pPr/>
              <a:t>21-09-2021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EB559-39E5-4497-BFC1-F779DEDC54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553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 Through slides 2 to  4 students should be given an idea of how place of pause(s) in a sentence brings variation in the meaning.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EB559-39E5-4497-BFC1-F779DEDC5471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271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EB559-39E5-4497-BFC1-F779DEDC5471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531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 to Jennifer’s video 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EB559-39E5-4497-BFC1-F779DEDC5471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853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 to Jennifer’s video 1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EB559-39E5-4497-BFC1-F779DEDC5471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955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 to Jennifer’s </a:t>
            </a:r>
            <a:r>
              <a:rPr lang="en-US" dirty="0" err="1"/>
              <a:t>vedio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EB559-39E5-4497-BFC1-F779DEDC5471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109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 to Jennifer’s video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EB559-39E5-4497-BFC1-F779DEDC5471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675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Concept of single slash and double slash may be introduced here. Refer to Jennifer’s video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EB559-39E5-4497-BFC1-F779DEDC5471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386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Instruction: </a:t>
            </a:r>
            <a:r>
              <a:rPr lang="en-US" b="0" i="0" dirty="0">
                <a:solidFill>
                  <a:srgbClr val="000000"/>
                </a:solidFill>
                <a:effectLst/>
                <a:latin typeface="GoodOT"/>
              </a:rPr>
              <a:t>Listen to the video as you read the text below, and make a note of where you think Adichie separates her thought groups. </a:t>
            </a:r>
            <a:endParaRPr lang="en-US" dirty="0"/>
          </a:p>
          <a:p>
            <a:r>
              <a:rPr lang="en-US" dirty="0"/>
              <a:t>Link of the transcript may be shared with the students. The students will listen and read at the same time.  </a:t>
            </a:r>
          </a:p>
          <a:p>
            <a:endParaRPr lang="en-US" dirty="0"/>
          </a:p>
          <a:p>
            <a:r>
              <a:rPr lang="en-US" dirty="0"/>
              <a:t>A sample answer is here: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GoodOT"/>
              </a:rPr>
              <a:t>I’m a storyteller / and / I would like to tell you a few personal stories about / what I like to call the danger / of the single story / I grew up on a university campus / in eastern Nigeria / my mother says that I started reading at the age of two / although I think four is probably close to the truth / so I was an early reader / and what I read / were British and American children’s books / I was also an early writer / and when I began to write / at about / the age of seven / stories in pencil with crayon illustrations that my poor mother was obligated to read / I wrote exactly the kinds of stories I was reading / all my characters were white / and blue-eyed / they played in the snow / they ate apples / and they talked a lot about the weather / how lovely it was that the sun had come out / now this despite the fact / that I lived / in Nigeria / I had never been outside Nigeria / we didn’t have snow / we ate mangoes / and we never talked about the weather because there was no need to/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EB559-39E5-4497-BFC1-F779DEDC5471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793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Instruction: </a:t>
            </a:r>
            <a:r>
              <a:rPr lang="en-US" b="0" i="0" dirty="0">
                <a:solidFill>
                  <a:srgbClr val="000000"/>
                </a:solidFill>
                <a:effectLst/>
                <a:latin typeface="GoodOT"/>
              </a:rPr>
              <a:t>Listen to the video as you read the text below, and make a note of where you think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oodOT"/>
              </a:rPr>
              <a:t>Mr</a:t>
            </a:r>
            <a:r>
              <a:rPr lang="en-US" b="0" i="0" dirty="0">
                <a:solidFill>
                  <a:srgbClr val="000000"/>
                </a:solidFill>
                <a:effectLst/>
                <a:latin typeface="GoodOT"/>
              </a:rPr>
              <a:t> Tharoor separates his thought groups.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Link of the transcript may be shared with the students. The students will listen and read at the same time. 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EB559-39E5-4497-BFC1-F779DEDC5471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0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EAE86C2-DA4F-4135-8AD6-FFC2FDE2817A}" type="datetimeFigureOut">
              <a:rPr lang="en-US"/>
              <a:pPr>
                <a:defRPr/>
              </a:pPr>
              <a:t>9/21/2021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DDF53EB-EA86-417D-93E4-CDC9C76A1F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6F86A-AA3E-47F3-89B6-126383873B3A}" type="datetimeFigureOut">
              <a:rPr lang="en-US"/>
              <a:pPr>
                <a:defRPr/>
              </a:pPr>
              <a:t>9/21/2021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9E26A-B060-43AC-8A29-AD97090138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FA2BA-868E-43C9-95CF-1C5AB41F984F}" type="datetimeFigureOut">
              <a:rPr lang="en-US"/>
              <a:pPr>
                <a:defRPr/>
              </a:pPr>
              <a:t>9/21/2021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2B47A-B9C2-4B29-A216-8C4E6FCAB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B80B1-CFBC-4E81-A9E0-9AE07CE3D913}" type="datetimeFigureOut">
              <a:rPr lang="en-US"/>
              <a:pPr>
                <a:defRPr/>
              </a:pPr>
              <a:t>9/21/2021</a:t>
            </a:fld>
            <a:endParaRPr lang="en-US"/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12B9A-B331-4466-B3B0-77641F68B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D9447-DD20-4246-991E-349D1A3EDADE}" type="datetimeFigureOut">
              <a:rPr lang="en-US"/>
              <a:pPr>
                <a:defRPr/>
              </a:pPr>
              <a:t>9/21/2021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C658A-3118-4491-9026-D9AD97E61B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3D1819-1C60-4CDD-AC04-F8E61474E315}" type="datetimeFigureOut">
              <a:rPr lang="en-US"/>
              <a:pPr>
                <a:defRPr/>
              </a:pPr>
              <a:t>9/21/2021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B0D5388-0C98-49F0-A4C2-5780545690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33204-E7E3-44A7-A337-07FC052A3F82}" type="datetimeFigureOut">
              <a:rPr lang="en-US"/>
              <a:pPr>
                <a:defRPr/>
              </a:pPr>
              <a:t>9/21/2021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F6984-BEB4-491F-8C6A-81910B11A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26E6DF2-3425-4831-AD0A-27699FC41DED}" type="datetimeFigureOut">
              <a:rPr lang="en-US"/>
              <a:pPr>
                <a:defRPr/>
              </a:pPr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D22D7BE-34C9-4F8D-9B24-BCF375C9B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6D84B-FAB4-423E-8935-664A14FBE05F}" type="datetimeFigureOut">
              <a:rPr lang="en-US"/>
              <a:pPr>
                <a:defRPr/>
              </a:pPr>
              <a:t>9/21/2021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EF64A-C30D-4290-BDBF-EFCE89BE0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EA4635-26E2-4018-A93D-50BA94F827A1}" type="datetimeFigureOut">
              <a:rPr lang="en-US"/>
              <a:pPr>
                <a:defRPr/>
              </a:pPr>
              <a:t>9/21/2021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433C4FF-3AE2-4E15-8A77-B113CB0537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7CB48EF-898F-46ED-AA11-714EEAC31464}" type="datetimeFigureOut">
              <a:rPr lang="en-US"/>
              <a:pPr>
                <a:defRPr/>
              </a:pPr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329AC50-086A-46BD-8D09-ADA14B326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9E40196-9C81-4E55-A17B-E8A3EE485D09}" type="datetimeFigureOut">
              <a:rPr lang="en-US"/>
              <a:pPr>
                <a:defRPr/>
              </a:pPr>
              <a:t>9/21/2021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B5CAECD-3119-4E67-8034-D86569E08C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A50BE635-CA61-434C-95B9-D017854CF6CB}" type="datetimeFigureOut">
              <a:rPr lang="en-US"/>
              <a:pPr>
                <a:defRPr/>
              </a:pPr>
              <a:t>9/21/2021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</a:defRPr>
            </a:lvl1pPr>
            <a:extLst/>
          </a:lstStyle>
          <a:p>
            <a:pPr>
              <a:defRPr/>
            </a:pPr>
            <a:fld id="{9531C0D6-8FB2-4F60-A42F-7F47F74D97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2" r:id="rId2"/>
    <p:sldLayoutId id="2147483789" r:id="rId3"/>
    <p:sldLayoutId id="2147483783" r:id="rId4"/>
    <p:sldLayoutId id="2147483790" r:id="rId5"/>
    <p:sldLayoutId id="2147483784" r:id="rId6"/>
    <p:sldLayoutId id="2147483791" r:id="rId7"/>
    <p:sldLayoutId id="2147483792" r:id="rId8"/>
    <p:sldLayoutId id="2147483793" r:id="rId9"/>
    <p:sldLayoutId id="2147483785" r:id="rId10"/>
    <p:sldLayoutId id="2147483786" r:id="rId11"/>
    <p:sldLayoutId id="214748378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 /><Relationship Id="rId2" Type="http://schemas.openxmlformats.org/officeDocument/2006/relationships/slideLayout" Target="../slideLayouts/slideLayout2.xml" /><Relationship Id="rId1" Type="http://schemas.openxmlformats.org/officeDocument/2006/relationships/video" Target="https://www.youtube.com/embed/D9Ihs241zeg?feature=oembed" TargetMode="External" /><Relationship Id="rId5" Type="http://schemas.openxmlformats.org/officeDocument/2006/relationships/image" Target="../media/image4.jpeg" /><Relationship Id="rId4" Type="http://schemas.openxmlformats.org/officeDocument/2006/relationships/hyperlink" Target="https://www.ted.com/talks/chimamanda_ngozi_adichie_the_danger_of_a_single_story/transcript" TargetMode="Externa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 /><Relationship Id="rId2" Type="http://schemas.openxmlformats.org/officeDocument/2006/relationships/slideLayout" Target="../slideLayouts/slideLayout2.xml" /><Relationship Id="rId1" Type="http://schemas.openxmlformats.org/officeDocument/2006/relationships/video" Target="https://www.youtube.com/embed/kcW4ABcY3zI?feature=oembed" TargetMode="External" /><Relationship Id="rId5" Type="http://schemas.openxmlformats.org/officeDocument/2006/relationships/image" Target="../media/image5.jpeg" /><Relationship Id="rId4" Type="http://schemas.openxmlformats.org/officeDocument/2006/relationships/hyperlink" Target="https://singjupost.com/dr-shashi-tharoor-on-a-well-educated-mind-vs-a-well-formed-mind-full-transcript/" TargetMode="Externa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onstructionlawva.com/guest-post-fridays-have-been-great-thanks-all-that-contribute/" TargetMode="External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creativecommons.org/licenses/by-nc-nd/3.0/" TargetMode="Externa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295400"/>
            <a:ext cx="7407275" cy="3144837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6600" b="1" u="sng" dirty="0"/>
              <a:t>Sense Groups / Thought Groups and Emphasis Markers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31925" y="3124200"/>
            <a:ext cx="7407275" cy="1524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  <a:p>
            <a:pPr algn="r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E405-9E6D-4AC7-BF3E-A76AD6D5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69DEA-2FD4-44FB-B170-927B9AB7D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550" indent="0">
              <a:buNone/>
            </a:pPr>
            <a:r>
              <a:rPr lang="en-US" dirty="0"/>
              <a:t>2. Grammar</a:t>
            </a:r>
          </a:p>
          <a:p>
            <a:r>
              <a:rPr lang="en-US" dirty="0"/>
              <a:t> Identification of grammatical units in a sentence</a:t>
            </a:r>
          </a:p>
          <a:p>
            <a:r>
              <a:rPr lang="en-US" dirty="0"/>
              <a:t>Pausing between larger grammatical units creates natural rhythm</a:t>
            </a:r>
          </a:p>
          <a:p>
            <a:pPr marL="82550" indent="0">
              <a:buNone/>
            </a:pPr>
            <a:endParaRPr lang="en-US" dirty="0"/>
          </a:p>
          <a:p>
            <a:pPr marL="825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772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94B6-ACA7-4013-BEE9-B19BA99B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Grammatical Units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AC1CC-16E5-4FE1-8F2C-EB832CAC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5562600"/>
          </a:xfrm>
        </p:spPr>
        <p:txBody>
          <a:bodyPr/>
          <a:lstStyle/>
          <a:p>
            <a:r>
              <a:rPr lang="en-US" dirty="0"/>
              <a:t>Noun phrases</a:t>
            </a:r>
          </a:p>
          <a:p>
            <a:pPr lvl="1"/>
            <a:r>
              <a:rPr lang="en-US" i="1" dirty="0"/>
              <a:t>the blue-eyed girl</a:t>
            </a:r>
            <a:endParaRPr lang="en-IN" i="1" dirty="0"/>
          </a:p>
          <a:p>
            <a:r>
              <a:rPr lang="en-IN" dirty="0"/>
              <a:t>Verb phrases</a:t>
            </a:r>
          </a:p>
          <a:p>
            <a:pPr lvl="1"/>
            <a:r>
              <a:rPr lang="en-IN" i="1" dirty="0"/>
              <a:t>have been studying</a:t>
            </a:r>
          </a:p>
          <a:p>
            <a:r>
              <a:rPr lang="en-IN" dirty="0"/>
              <a:t>Prepositional phrases</a:t>
            </a:r>
          </a:p>
          <a:p>
            <a:pPr lvl="1"/>
            <a:r>
              <a:rPr lang="en-IN" i="1" dirty="0"/>
              <a:t>on the table</a:t>
            </a:r>
          </a:p>
          <a:p>
            <a:r>
              <a:rPr lang="en-IN" dirty="0"/>
              <a:t>Clauses</a:t>
            </a:r>
          </a:p>
          <a:p>
            <a:pPr lvl="1"/>
            <a:r>
              <a:rPr lang="en-IN" i="1" dirty="0"/>
              <a:t>When I was a student, I studied for hours.</a:t>
            </a:r>
          </a:p>
          <a:p>
            <a:pPr marL="825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38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2E07-3B15-4EB3-99B0-15915AA3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56848-ABBD-4D00-99C2-05D544E12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 blue-eyed girl/ entered the classroom.//</a:t>
            </a:r>
          </a:p>
          <a:p>
            <a:r>
              <a:rPr lang="en-US" sz="3600" dirty="0"/>
              <a:t>A blue-eyed girl/ and her best friend/ entered the room.//</a:t>
            </a:r>
          </a:p>
          <a:p>
            <a:r>
              <a:rPr lang="en-US" sz="3600" dirty="0"/>
              <a:t>The blue-eyed girl/ is playing with her brother.//</a:t>
            </a:r>
          </a:p>
          <a:p>
            <a:r>
              <a:rPr lang="en-US" sz="3600" dirty="0"/>
              <a:t>The teacher,/ whom I loved most,/ has resigned.//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2907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9C2B-144F-4E1F-8FE3-084BCCD00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Avoid breaking up short sentences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D36E2-2378-430F-BDDF-2A46A7F39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550" indent="0">
              <a:buNone/>
            </a:pPr>
            <a:r>
              <a:rPr lang="en-US" dirty="0"/>
              <a:t>I came.</a:t>
            </a:r>
          </a:p>
          <a:p>
            <a:pPr marL="82550" indent="0">
              <a:buNone/>
            </a:pPr>
            <a:r>
              <a:rPr lang="en-US" dirty="0"/>
              <a:t>		Vs</a:t>
            </a:r>
          </a:p>
          <a:p>
            <a:pPr marL="82550" indent="0">
              <a:buNone/>
            </a:pPr>
            <a:r>
              <a:rPr lang="en-US" dirty="0"/>
              <a:t>I came, I saw, I conquered. </a:t>
            </a:r>
          </a:p>
          <a:p>
            <a:pPr marL="82550" indent="0">
              <a:buNone/>
            </a:pPr>
            <a:endParaRPr lang="en-US" dirty="0"/>
          </a:p>
          <a:p>
            <a:pPr marL="82550" indent="0">
              <a:buNone/>
            </a:pPr>
            <a:r>
              <a:rPr lang="en-US" dirty="0"/>
              <a:t>I danced.</a:t>
            </a:r>
          </a:p>
          <a:p>
            <a:pPr marL="82550" indent="0">
              <a:buNone/>
            </a:pPr>
            <a:r>
              <a:rPr lang="en-US" dirty="0"/>
              <a:t>		Vs</a:t>
            </a:r>
          </a:p>
          <a:p>
            <a:pPr marL="82550" indent="0">
              <a:buNone/>
            </a:pPr>
            <a:r>
              <a:rPr lang="en-US" dirty="0"/>
              <a:t>I danced in the auditorium.</a:t>
            </a:r>
          </a:p>
          <a:p>
            <a:pPr marL="82550" indent="0">
              <a:buNone/>
            </a:pPr>
            <a:endParaRPr lang="en-US" dirty="0"/>
          </a:p>
          <a:p>
            <a:pPr marL="82550" indent="0">
              <a:buNone/>
            </a:pPr>
            <a:endParaRPr lang="en-US" dirty="0"/>
          </a:p>
          <a:p>
            <a:pPr marL="825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525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892D-B0C6-4825-BF32-B0185797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Thought groups usually end with content words  (not function words)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C8681-BA49-403C-90FA-24182B35C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100" y="1828800"/>
            <a:ext cx="7327900" cy="4876800"/>
          </a:xfrm>
        </p:spPr>
        <p:txBody>
          <a:bodyPr/>
          <a:lstStyle/>
          <a:p>
            <a:r>
              <a:rPr lang="en-US" dirty="0"/>
              <a:t>Content Words</a:t>
            </a:r>
          </a:p>
          <a:p>
            <a:pPr lvl="1"/>
            <a:r>
              <a:rPr lang="en-US" dirty="0"/>
              <a:t>Usually nouns, main verbs, adjectives and adverbs </a:t>
            </a:r>
          </a:p>
          <a:p>
            <a:endParaRPr lang="en-US" dirty="0"/>
          </a:p>
          <a:p>
            <a:r>
              <a:rPr lang="en-US" dirty="0"/>
              <a:t>Function Words</a:t>
            </a:r>
          </a:p>
          <a:p>
            <a:pPr lvl="1"/>
            <a:r>
              <a:rPr lang="en-US" dirty="0"/>
              <a:t>Usually pronouns, articles, auxiliary verbs, and prepositions</a:t>
            </a:r>
          </a:p>
          <a:p>
            <a:pPr marL="403225" lvl="1" indent="0">
              <a:buNone/>
            </a:pPr>
            <a:r>
              <a:rPr lang="en-US" dirty="0"/>
              <a:t>	</a:t>
            </a:r>
          </a:p>
          <a:p>
            <a:pPr marL="403225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8802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FE86-6A5A-4ED9-B9BC-F7546342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Word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364F3-9740-4CDE-B999-89ABC2E4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GoodOT"/>
              </a:rPr>
              <a:t>Usually the last content word in the thought group. </a:t>
            </a:r>
          </a:p>
          <a:p>
            <a:pPr marL="82550" indent="0">
              <a:buNone/>
            </a:pPr>
            <a:endParaRPr lang="en-US" dirty="0">
              <a:solidFill>
                <a:srgbClr val="000000"/>
              </a:solidFill>
              <a:latin typeface="GoodOT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GoodOT"/>
              </a:rPr>
              <a:t>Is usually louder and longer</a:t>
            </a:r>
          </a:p>
          <a:p>
            <a:pPr marL="82550" indent="0">
              <a:buNone/>
            </a:pPr>
            <a:endParaRPr lang="en-US" dirty="0">
              <a:solidFill>
                <a:srgbClr val="000000"/>
              </a:solidFill>
              <a:latin typeface="GoodOT"/>
            </a:endParaRPr>
          </a:p>
          <a:p>
            <a:pPr marL="8255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GoodOT"/>
              </a:rPr>
              <a:t>For exa</a:t>
            </a:r>
            <a:r>
              <a:rPr lang="en-US" dirty="0">
                <a:solidFill>
                  <a:srgbClr val="000000"/>
                </a:solidFill>
                <a:latin typeface="GoodOT"/>
              </a:rPr>
              <a:t>mple:</a:t>
            </a:r>
            <a:endParaRPr lang="en-US" b="0" i="0" dirty="0">
              <a:solidFill>
                <a:srgbClr val="000000"/>
              </a:solidFill>
              <a:effectLst/>
              <a:latin typeface="GoodOT"/>
            </a:endParaRPr>
          </a:p>
          <a:p>
            <a:pPr marL="8255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GoodOT"/>
              </a:rPr>
              <a:t>The first </a:t>
            </a:r>
            <a:r>
              <a:rPr lang="en-US" b="1" i="0" dirty="0">
                <a:solidFill>
                  <a:srgbClr val="000000"/>
                </a:solidFill>
                <a:effectLst/>
                <a:latin typeface="GoodOT"/>
              </a:rPr>
              <a:t>item</a:t>
            </a:r>
            <a:r>
              <a:rPr lang="en-US" b="0" i="0" dirty="0">
                <a:solidFill>
                  <a:srgbClr val="000000"/>
                </a:solidFill>
                <a:effectLst/>
                <a:latin typeface="GoodOT"/>
              </a:rPr>
              <a:t>/ on our </a:t>
            </a:r>
            <a:r>
              <a:rPr lang="en-US" b="1" i="0" dirty="0">
                <a:solidFill>
                  <a:srgbClr val="000000"/>
                </a:solidFill>
                <a:effectLst/>
                <a:latin typeface="GoodOT"/>
              </a:rPr>
              <a:t>agenda</a:t>
            </a:r>
            <a:r>
              <a:rPr lang="en-US" b="0" i="0" dirty="0">
                <a:solidFill>
                  <a:srgbClr val="000000"/>
                </a:solidFill>
                <a:effectLst/>
                <a:latin typeface="GoodOT"/>
              </a:rPr>
              <a:t>/ is to address </a:t>
            </a:r>
            <a:r>
              <a:rPr lang="en-US" b="1" i="0" dirty="0">
                <a:solidFill>
                  <a:srgbClr val="000000"/>
                </a:solidFill>
                <a:effectLst/>
                <a:latin typeface="GoodOT"/>
              </a:rPr>
              <a:t>parking</a:t>
            </a:r>
            <a:r>
              <a:rPr lang="en-US" b="0" i="0" dirty="0">
                <a:solidFill>
                  <a:srgbClr val="000000"/>
                </a:solidFill>
                <a:effectLst/>
                <a:latin typeface="GoodOT"/>
              </a:rPr>
              <a:t>.</a:t>
            </a:r>
          </a:p>
          <a:p>
            <a:pPr marL="825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425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93CC-0F77-4AD6-BEC8-C98B5D15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GoodOT"/>
              </a:rPr>
              <a:t>Identify (1) the most likely thought group boundaries and (2) the focus word in each thought group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703E0-B0E1-4983-84E9-6ECA97AD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GoodOT"/>
              </a:rPr>
              <a:t>I’d like to introduce my wife Nita.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GoodOT"/>
              </a:rPr>
              <a:t>If you take care of the accounts I’ll handle the meeting.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GoodOT"/>
              </a:rPr>
              <a:t>Microsoft CEO Satya Nadella started a charity to fight poverty.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GoodOT"/>
              </a:rPr>
              <a:t>My new phone is acting up so could you email me instead?</a:t>
            </a:r>
          </a:p>
          <a:p>
            <a:pPr marL="825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8878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373FF-BCDF-4060-9B98-7033C2926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E7B0B-E3BE-4EAD-AB46-8F5C71742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GoodOT"/>
              </a:rPr>
              <a:t>I’d like to introduce my </a:t>
            </a:r>
            <a:r>
              <a:rPr lang="en-US" b="1" i="0" dirty="0">
                <a:solidFill>
                  <a:srgbClr val="000000"/>
                </a:solidFill>
                <a:effectLst/>
                <a:latin typeface="GoodOT"/>
              </a:rPr>
              <a:t>wife</a:t>
            </a:r>
            <a:r>
              <a:rPr lang="en-US" b="0" i="0" dirty="0">
                <a:solidFill>
                  <a:srgbClr val="000000"/>
                </a:solidFill>
                <a:effectLst/>
                <a:latin typeface="GoodOT"/>
              </a:rPr>
              <a:t>/ </a:t>
            </a:r>
            <a:r>
              <a:rPr lang="en-US" b="1" i="0" dirty="0">
                <a:solidFill>
                  <a:srgbClr val="000000"/>
                </a:solidFill>
                <a:effectLst/>
                <a:latin typeface="GoodOT"/>
              </a:rPr>
              <a:t>Nita</a:t>
            </a:r>
            <a:r>
              <a:rPr lang="en-US" b="0" i="0" dirty="0">
                <a:solidFill>
                  <a:srgbClr val="000000"/>
                </a:solidFill>
                <a:effectLst/>
                <a:latin typeface="GoodOT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GoodOT"/>
              </a:rPr>
              <a:t>If you take care of the </a:t>
            </a:r>
            <a:r>
              <a:rPr lang="en-US" b="1" i="0" dirty="0">
                <a:solidFill>
                  <a:srgbClr val="000000"/>
                </a:solidFill>
                <a:effectLst/>
                <a:latin typeface="GoodOT"/>
              </a:rPr>
              <a:t>accounts</a:t>
            </a:r>
            <a:r>
              <a:rPr lang="en-US" b="0" i="0" dirty="0">
                <a:solidFill>
                  <a:srgbClr val="000000"/>
                </a:solidFill>
                <a:effectLst/>
                <a:latin typeface="GoodOT"/>
              </a:rPr>
              <a:t>/ I’ll handle the </a:t>
            </a:r>
            <a:r>
              <a:rPr lang="en-US" b="1" i="0" dirty="0">
                <a:solidFill>
                  <a:srgbClr val="000000"/>
                </a:solidFill>
                <a:effectLst/>
                <a:latin typeface="GoodOT"/>
              </a:rPr>
              <a:t>meeting</a:t>
            </a:r>
            <a:r>
              <a:rPr lang="en-US" b="0" i="0" dirty="0">
                <a:solidFill>
                  <a:srgbClr val="000000"/>
                </a:solidFill>
                <a:effectLst/>
                <a:latin typeface="GoodOT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GoodOT"/>
              </a:rPr>
              <a:t>Microsoft CEO Satya </a:t>
            </a:r>
            <a:r>
              <a:rPr lang="en-US" b="1" i="0" dirty="0">
                <a:solidFill>
                  <a:srgbClr val="000000"/>
                </a:solidFill>
                <a:effectLst/>
                <a:latin typeface="GoodOT"/>
              </a:rPr>
              <a:t>Nadella</a:t>
            </a:r>
            <a:r>
              <a:rPr lang="en-US" b="0" i="0" dirty="0">
                <a:solidFill>
                  <a:srgbClr val="000000"/>
                </a:solidFill>
                <a:effectLst/>
                <a:latin typeface="GoodOT"/>
              </a:rPr>
              <a:t>/started a </a:t>
            </a:r>
            <a:r>
              <a:rPr lang="en-US" b="1" i="0" dirty="0">
                <a:solidFill>
                  <a:srgbClr val="000000"/>
                </a:solidFill>
                <a:effectLst/>
                <a:latin typeface="GoodOT"/>
              </a:rPr>
              <a:t>charity</a:t>
            </a:r>
            <a:r>
              <a:rPr lang="en-US" b="0" i="0" dirty="0">
                <a:solidFill>
                  <a:srgbClr val="000000"/>
                </a:solidFill>
                <a:effectLst/>
                <a:latin typeface="GoodOT"/>
              </a:rPr>
              <a:t>/ to fight </a:t>
            </a:r>
            <a:r>
              <a:rPr lang="en-US" b="1" i="0" dirty="0">
                <a:solidFill>
                  <a:srgbClr val="000000"/>
                </a:solidFill>
                <a:effectLst/>
                <a:latin typeface="GoodOT"/>
              </a:rPr>
              <a:t>poverty</a:t>
            </a:r>
            <a:r>
              <a:rPr lang="en-US" b="0" i="0" dirty="0">
                <a:solidFill>
                  <a:srgbClr val="000000"/>
                </a:solidFill>
                <a:effectLst/>
                <a:latin typeface="GoodOT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GoodOT"/>
              </a:rPr>
              <a:t>My new phone is acting </a:t>
            </a:r>
            <a:r>
              <a:rPr lang="en-US" b="1" i="0" dirty="0">
                <a:solidFill>
                  <a:srgbClr val="000000"/>
                </a:solidFill>
                <a:effectLst/>
                <a:latin typeface="GoodOT"/>
              </a:rPr>
              <a:t>up</a:t>
            </a:r>
            <a:r>
              <a:rPr lang="en-US" b="0" i="0" dirty="0">
                <a:solidFill>
                  <a:srgbClr val="000000"/>
                </a:solidFill>
                <a:effectLst/>
                <a:latin typeface="GoodOT"/>
              </a:rPr>
              <a:t>/ so could you email me </a:t>
            </a:r>
            <a:r>
              <a:rPr lang="en-US" b="1" i="0" dirty="0">
                <a:solidFill>
                  <a:srgbClr val="000000"/>
                </a:solidFill>
                <a:effectLst/>
                <a:latin typeface="GoodOT"/>
              </a:rPr>
              <a:t>instead</a:t>
            </a:r>
            <a:r>
              <a:rPr lang="en-US" b="0" i="0" dirty="0">
                <a:solidFill>
                  <a:srgbClr val="000000"/>
                </a:solidFill>
                <a:effectLst/>
                <a:latin typeface="GoodOT"/>
              </a:rPr>
              <a:t>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105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02369E-894F-47FB-83AD-8AA486C9D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48AEACD-6B78-424B-87DF-8B61ACE9F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254240" cy="2874336"/>
          </a:xfrm>
        </p:spPr>
        <p:txBody>
          <a:bodyPr/>
          <a:lstStyle/>
          <a:p>
            <a:r>
              <a:rPr kumimoji="0" lang="en-US" sz="6600" b="1" i="0" strike="noStrike" kern="1200" cap="none" spc="0" normalizeH="0" baseline="0" noProof="0" dirty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ill Sans MT"/>
                <a:ea typeface="+mj-ea"/>
                <a:cs typeface="+mj-cs"/>
              </a:rPr>
              <a:t>     	Emphasis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1116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Emphasis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80300" cy="5105400"/>
          </a:xfrm>
        </p:spPr>
        <p:txBody>
          <a:bodyPr/>
          <a:lstStyle/>
          <a:p>
            <a:pPr marL="596900" lvl="0" indent="-514350">
              <a:buFont typeface="+mj-lt"/>
              <a:buAutoNum type="alphaLcParenR"/>
            </a:pPr>
            <a:endParaRPr lang="en-US" sz="4400" dirty="0"/>
          </a:p>
          <a:p>
            <a:pPr marL="596900" lvl="0" indent="-514350">
              <a:buFont typeface="+mj-lt"/>
              <a:buAutoNum type="alphaLcParenR"/>
            </a:pPr>
            <a:r>
              <a:rPr lang="en-US" sz="4400" dirty="0"/>
              <a:t>You have stolen </a:t>
            </a:r>
            <a:r>
              <a:rPr lang="en-US" sz="4400" b="1" dirty="0"/>
              <a:t>my pen.</a:t>
            </a:r>
            <a:endParaRPr lang="en-US" sz="4400" dirty="0"/>
          </a:p>
          <a:p>
            <a:pPr marL="596900" lvl="0" indent="-514350">
              <a:buFont typeface="+mj-lt"/>
              <a:buAutoNum type="alphaLcParenR"/>
            </a:pPr>
            <a:r>
              <a:rPr lang="en-US" sz="4400" dirty="0"/>
              <a:t>You have </a:t>
            </a:r>
            <a:r>
              <a:rPr lang="en-US" sz="4400" b="1" dirty="0"/>
              <a:t>stolen</a:t>
            </a:r>
            <a:r>
              <a:rPr lang="en-US" sz="4400" dirty="0"/>
              <a:t> my pen.</a:t>
            </a:r>
          </a:p>
          <a:p>
            <a:pPr marL="596900" lvl="0" indent="-514350">
              <a:buFont typeface="+mj-lt"/>
              <a:buAutoNum type="alphaLcParenR"/>
            </a:pPr>
            <a:r>
              <a:rPr lang="en-US" sz="4400" b="1" dirty="0"/>
              <a:t>You</a:t>
            </a:r>
            <a:r>
              <a:rPr lang="en-US" sz="4400" dirty="0"/>
              <a:t> have stolen my pen.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80300" cy="5105400"/>
          </a:xfrm>
        </p:spPr>
        <p:txBody>
          <a:bodyPr/>
          <a:lstStyle/>
          <a:p>
            <a:pPr algn="just">
              <a:buNone/>
            </a:pPr>
            <a:r>
              <a:rPr lang="en-US" sz="2800" dirty="0"/>
              <a:t>1. The government of India said the Chief Minister of </a:t>
            </a:r>
            <a:r>
              <a:rPr lang="en-US" sz="2800" dirty="0" err="1"/>
              <a:t>Maharshtra</a:t>
            </a:r>
            <a:r>
              <a:rPr lang="en-US" sz="2800" dirty="0"/>
              <a:t> has grossly neglected the incidence of Covid-19.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marL="82550" indent="0" algn="just">
              <a:buNone/>
            </a:pPr>
            <a:r>
              <a:rPr lang="en-US" sz="2800" dirty="0"/>
              <a:t>1a. The government of India/ said the Chief Minister of </a:t>
            </a:r>
            <a:r>
              <a:rPr lang="en-US" sz="2800" dirty="0" err="1"/>
              <a:t>Maharshtra</a:t>
            </a:r>
            <a:r>
              <a:rPr lang="en-US" sz="2800" dirty="0"/>
              <a:t>/ has grossly neglected/ the incidence of Covid-19.</a:t>
            </a:r>
          </a:p>
          <a:p>
            <a:pPr marL="82550" indent="0" algn="ctr">
              <a:buNone/>
            </a:pPr>
            <a:r>
              <a:rPr lang="en-US" sz="2800" dirty="0"/>
              <a:t>Vs</a:t>
            </a:r>
          </a:p>
          <a:p>
            <a:pPr marL="82550" indent="0" algn="just">
              <a:buNone/>
            </a:pPr>
            <a:r>
              <a:rPr lang="en-US" sz="2800" dirty="0"/>
              <a:t>1b. The government of India said/ the Chief Minister of </a:t>
            </a:r>
            <a:r>
              <a:rPr lang="en-US" sz="2800" dirty="0" err="1"/>
              <a:t>Maharshtra</a:t>
            </a:r>
            <a:r>
              <a:rPr lang="en-US" sz="2800" dirty="0"/>
              <a:t> / has grossly neglected/ the incidence of Covid-19.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Emphasis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5500" lvl="0" indent="-742950">
              <a:buFont typeface="+mj-lt"/>
              <a:buAutoNum type="alphaLcParenR"/>
            </a:pPr>
            <a:r>
              <a:rPr lang="en-US" sz="4000" b="1" dirty="0"/>
              <a:t>I</a:t>
            </a:r>
            <a:r>
              <a:rPr lang="en-US" sz="4000" dirty="0"/>
              <a:t> want you to read it aloud.</a:t>
            </a:r>
          </a:p>
          <a:p>
            <a:pPr marL="825500" indent="-742950">
              <a:buFont typeface="+mj-lt"/>
              <a:buAutoNum type="alphaLcParenR"/>
            </a:pPr>
            <a:r>
              <a:rPr lang="en-US" sz="4000" dirty="0"/>
              <a:t>I </a:t>
            </a:r>
            <a:r>
              <a:rPr lang="en-US" sz="4000" b="1" dirty="0"/>
              <a:t>want </a:t>
            </a:r>
            <a:r>
              <a:rPr lang="en-US" sz="4000" dirty="0"/>
              <a:t>you to read it aloud.</a:t>
            </a:r>
          </a:p>
          <a:p>
            <a:pPr marL="825500" indent="-742950">
              <a:buFont typeface="+mj-lt"/>
              <a:buAutoNum type="alphaLcParenR"/>
            </a:pPr>
            <a:r>
              <a:rPr lang="en-US" sz="4000" dirty="0"/>
              <a:t>I want </a:t>
            </a:r>
            <a:r>
              <a:rPr lang="en-US" sz="4000" b="1" dirty="0"/>
              <a:t>you </a:t>
            </a:r>
            <a:r>
              <a:rPr lang="en-US" sz="4000" dirty="0"/>
              <a:t> to read it aloud.</a:t>
            </a:r>
          </a:p>
          <a:p>
            <a:pPr marL="825500" indent="-742950">
              <a:buFont typeface="+mj-lt"/>
              <a:buAutoNum type="alphaLcParenR"/>
            </a:pPr>
            <a:r>
              <a:rPr lang="en-US" sz="4000" dirty="0"/>
              <a:t>I want you </a:t>
            </a:r>
            <a:r>
              <a:rPr lang="en-US" sz="4000" b="1" dirty="0"/>
              <a:t> to read </a:t>
            </a:r>
            <a:r>
              <a:rPr lang="en-US" sz="4000" dirty="0"/>
              <a:t>it aloud.</a:t>
            </a:r>
          </a:p>
          <a:p>
            <a:pPr marL="825500" indent="-742950">
              <a:buFont typeface="+mj-lt"/>
              <a:buAutoNum type="alphaLcParenR"/>
            </a:pPr>
            <a:r>
              <a:rPr lang="en-US" sz="4000" dirty="0"/>
              <a:t>I want you to read </a:t>
            </a:r>
            <a:r>
              <a:rPr lang="en-US" sz="4000" b="1" dirty="0"/>
              <a:t>it </a:t>
            </a:r>
            <a:r>
              <a:rPr lang="en-US" sz="4000" dirty="0"/>
              <a:t>aloud.</a:t>
            </a:r>
          </a:p>
          <a:p>
            <a:pPr marL="825500" indent="-742950">
              <a:buFont typeface="+mj-lt"/>
              <a:buAutoNum type="alphaLcParenR"/>
            </a:pPr>
            <a:r>
              <a:rPr lang="en-US" sz="4000" dirty="0"/>
              <a:t>I want you to read it </a:t>
            </a:r>
            <a:r>
              <a:rPr lang="en-US" sz="4000" b="1" dirty="0"/>
              <a:t>aloud.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Emphasis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extra force that you give to a word or part of a word when you utter it</a:t>
            </a:r>
          </a:p>
          <a:p>
            <a:endParaRPr lang="en-US" dirty="0"/>
          </a:p>
          <a:p>
            <a:r>
              <a:rPr lang="en-US" dirty="0"/>
              <a:t>to reinforce or to give special meaning to the part of an utterance</a:t>
            </a:r>
          </a:p>
          <a:p>
            <a:endParaRPr lang="en-US" dirty="0"/>
          </a:p>
          <a:p>
            <a:r>
              <a:rPr lang="en-US" dirty="0"/>
              <a:t>the emphasized part(s) of a sentence is/are louder and longer.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0374-B0C6-40F2-82A7-1A439ECA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Practice:  </a:t>
            </a:r>
            <a:r>
              <a:rPr lang="en-US" sz="3100" b="0" i="0" dirty="0">
                <a:solidFill>
                  <a:srgbClr val="000000"/>
                </a:solidFill>
                <a:effectLst/>
                <a:latin typeface="GoodOT"/>
              </a:rPr>
              <a:t> </a:t>
            </a:r>
            <a:r>
              <a:rPr lang="en-US" sz="3100" b="0" i="0" u="none" strike="noStrike" dirty="0">
                <a:solidFill>
                  <a:srgbClr val="888888"/>
                </a:solidFill>
                <a:effectLst/>
                <a:latin typeface="GoodOT"/>
                <a:hlinkClick r:id="rId4"/>
              </a:rPr>
              <a:t>TED Talk by Chimamanda Ngozi Adichie, entitled “The danger of a single story.”</a:t>
            </a:r>
            <a:endParaRPr lang="en-IN" dirty="0"/>
          </a:p>
        </p:txBody>
      </p:sp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8DDDB747-8466-4802-A44E-C0F100A5410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1435100" y="1738313"/>
            <a:ext cx="7499350" cy="421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8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E100-31D6-480B-BC5F-19122A1E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Practice: </a:t>
            </a:r>
            <a:r>
              <a:rPr lang="en-US" sz="3100" dirty="0">
                <a:hlinkClick r:id="rId4"/>
              </a:rPr>
              <a:t>S</a:t>
            </a:r>
            <a:r>
              <a:rPr lang="en-US" sz="3100" b="0" i="0" dirty="0">
                <a:solidFill>
                  <a:srgbClr val="3A3A3A"/>
                </a:solidFill>
                <a:effectLst/>
                <a:latin typeface="Verdana" panose="020B0604030504040204" pitchFamily="34" charset="0"/>
                <a:hlinkClick r:id="rId4"/>
              </a:rPr>
              <a:t>hashi Tharoor on </a:t>
            </a:r>
            <a:r>
              <a:rPr lang="en-US" sz="3100" b="0" i="1" dirty="0">
                <a:solidFill>
                  <a:srgbClr val="3A3A3A"/>
                </a:solidFill>
                <a:effectLst/>
                <a:latin typeface="Verdana" panose="020B0604030504040204" pitchFamily="34" charset="0"/>
                <a:hlinkClick r:id="rId4"/>
              </a:rPr>
              <a:t>A Well Educated Mind Vs a Well Formed Mind</a:t>
            </a:r>
            <a:endParaRPr lang="en-IN" dirty="0"/>
          </a:p>
        </p:txBody>
      </p:sp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94BD94CC-11B2-4DAD-8379-C7FDD9E0DC8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1435100" y="1738313"/>
            <a:ext cx="7499350" cy="421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6CB06-63E8-4D0D-8AA3-52714F00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769630-D91B-41B9-B11A-4776EB502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84375" y="1447800"/>
            <a:ext cx="6400800" cy="4800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FBFCD2-489A-4A33-859E-2725D6A6A95F}"/>
              </a:ext>
            </a:extLst>
          </p:cNvPr>
          <p:cNvSpPr txBox="1"/>
          <p:nvPr/>
        </p:nvSpPr>
        <p:spPr>
          <a:xfrm>
            <a:off x="1984375" y="6248400"/>
            <a:ext cx="640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constructionlawva.com/guest-post-fridays-have-been-great-thanks-all-that-contribute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nd/3.0/"/>
              </a:rPr>
              <a:t>CC BY-NC-ND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427027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550" indent="0">
              <a:buNone/>
            </a:pPr>
            <a:r>
              <a:rPr lang="en-US" sz="3600" dirty="0"/>
              <a:t>2. A woman without her man is nothing.</a:t>
            </a:r>
          </a:p>
          <a:p>
            <a:endParaRPr lang="en-US" sz="3600" dirty="0"/>
          </a:p>
          <a:p>
            <a:pPr marL="596900" indent="-514350">
              <a:buNone/>
            </a:pPr>
            <a:r>
              <a:rPr lang="en-US" sz="3600" dirty="0"/>
              <a:t> 2a.  A woman/ without her/ man is nothing.</a:t>
            </a:r>
          </a:p>
          <a:p>
            <a:pPr marL="596900" indent="-514350" algn="ctr">
              <a:buNone/>
            </a:pPr>
            <a:r>
              <a:rPr lang="en-US" sz="3600" dirty="0"/>
              <a:t>Vs</a:t>
            </a:r>
          </a:p>
          <a:p>
            <a:pPr marL="596900" indent="-514350">
              <a:buNone/>
            </a:pPr>
            <a:r>
              <a:rPr lang="en-US" sz="3600" dirty="0"/>
              <a:t>2b. A woman without her man/ is nothing.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3. Do you take sugar?</a:t>
            </a:r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r>
              <a:rPr lang="en-US" dirty="0"/>
              <a:t>3a.  / I don't / no /</a:t>
            </a:r>
          </a:p>
          <a:p>
            <a:pPr>
              <a:buNone/>
            </a:pPr>
            <a:r>
              <a:rPr lang="en-US" dirty="0"/>
              <a:t>Meaning: I don't, no.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3b.  / I don't no/</a:t>
            </a:r>
          </a:p>
          <a:p>
            <a:pPr>
              <a:buNone/>
            </a:pPr>
            <a:r>
              <a:rPr lang="en-US" dirty="0"/>
              <a:t>Meaning: I don't know.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5135562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4. The prince said the princess had been unfaithful.  </a:t>
            </a:r>
          </a:p>
          <a:p>
            <a:pPr>
              <a:buNone/>
            </a:pPr>
            <a:r>
              <a:rPr lang="en-US" sz="2800" dirty="0"/>
              <a:t>  </a:t>
            </a:r>
          </a:p>
          <a:p>
            <a:pPr>
              <a:buNone/>
            </a:pPr>
            <a:r>
              <a:rPr lang="en-US" sz="2800" dirty="0"/>
              <a:t>4a.  The prince said / the princess had been unfaithful./</a:t>
            </a:r>
          </a:p>
          <a:p>
            <a:pPr>
              <a:buNone/>
            </a:pPr>
            <a:r>
              <a:rPr lang="en-US" sz="2800" dirty="0"/>
              <a:t>   Meaning:  The prince said (that) the princess had been unfaithful.</a:t>
            </a:r>
            <a:br>
              <a:rPr lang="en-US" sz="2800" dirty="0"/>
            </a:br>
            <a:endParaRPr lang="en-US" sz="2800" dirty="0"/>
          </a:p>
          <a:p>
            <a:pPr>
              <a:buNone/>
            </a:pPr>
            <a:r>
              <a:rPr lang="en-US" sz="2800" dirty="0"/>
              <a:t>4b. / The prince / said the princess / had been unfaithful./</a:t>
            </a:r>
            <a:br>
              <a:rPr lang="en-US" sz="2800" dirty="0"/>
            </a:br>
            <a:r>
              <a:rPr lang="en-US" sz="2800" dirty="0"/>
              <a:t> Meaning: "The prince," said the princess, "had been unfaithful."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0894B9-5139-436F-8572-2DCA161C8CB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0624" y="685800"/>
            <a:ext cx="785878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30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1991C5-E79B-458D-8005-98226B5F70A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3962" y="685801"/>
            <a:ext cx="7615238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7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Sense Groups/ Thought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5410200"/>
          </a:xfrm>
        </p:spPr>
        <p:txBody>
          <a:bodyPr>
            <a:normAutofit fontScale="85000" lnSpcReduction="20000"/>
          </a:bodyPr>
          <a:lstStyle/>
          <a:p>
            <a:pPr lvl="0"/>
            <a:endParaRPr lang="en-IN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A group or sequence of words conveying a particular meaning or idea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oodOT"/>
              </a:rPr>
              <a:t>Allow you to organize your speech into groups of words that make up a single idea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GoodOT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oodOT"/>
              </a:rPr>
              <a:t>Help your listener(s) better understand the information in your speech by organizing your ideas into comprehensible “packages”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oodOT"/>
              </a:rPr>
              <a:t>Different speakers can and do use thought groups differently (refer to slides 2-5)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CFEE-EE76-4F94-891A-60C15493B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Identifying Thought Groups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E8EE4-DDD0-4F2D-973B-978D082BA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550" indent="0">
              <a:buNone/>
            </a:pPr>
            <a:r>
              <a:rPr lang="en-US" dirty="0"/>
              <a:t>1. Punctuation </a:t>
            </a:r>
          </a:p>
          <a:p>
            <a:pPr marL="82550" indent="0">
              <a:buNone/>
            </a:pPr>
            <a:r>
              <a:rPr lang="en-US" dirty="0"/>
              <a:t>When we read aloud, the writer’s  punctuation tells us where to pause:</a:t>
            </a:r>
          </a:p>
          <a:p>
            <a:pPr lvl="1"/>
            <a:r>
              <a:rPr lang="en-US" dirty="0"/>
              <a:t>comma = ,</a:t>
            </a:r>
          </a:p>
          <a:p>
            <a:pPr lvl="1"/>
            <a:r>
              <a:rPr lang="en-US" dirty="0"/>
              <a:t>period = .</a:t>
            </a:r>
          </a:p>
          <a:p>
            <a:pPr lvl="1"/>
            <a:r>
              <a:rPr lang="en-US" dirty="0"/>
              <a:t>semicolon = ;</a:t>
            </a:r>
          </a:p>
          <a:p>
            <a:pPr lvl="1"/>
            <a:r>
              <a:rPr lang="en-US" dirty="0"/>
              <a:t>colon = :</a:t>
            </a:r>
          </a:p>
          <a:p>
            <a:pPr lvl="1"/>
            <a:r>
              <a:rPr lang="en-US" dirty="0"/>
              <a:t>parenthesis = 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561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5409</TotalTime>
  <Words>840</Words>
  <Application>Microsoft Office PowerPoint</Application>
  <PresentationFormat>On-screen Show (4:3)</PresentationFormat>
  <Paragraphs>137</Paragraphs>
  <Slides>24</Slides>
  <Notes>9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Solstice</vt:lpstr>
      <vt:lpstr>Sense Groups / Thought Groups and Emphasis Markers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Sense Groups/ Thought Groups</vt:lpstr>
      <vt:lpstr>Identifying Thought Groups</vt:lpstr>
      <vt:lpstr>Cont…</vt:lpstr>
      <vt:lpstr>Grammatical Units</vt:lpstr>
      <vt:lpstr>Read</vt:lpstr>
      <vt:lpstr>Avoid breaking up short sentences</vt:lpstr>
      <vt:lpstr>Thought groups usually end with content words  (not function words)</vt:lpstr>
      <vt:lpstr>Focus Word</vt:lpstr>
      <vt:lpstr>Identify (1) the most likely thought group boundaries and (2) the focus word in each thought group</vt:lpstr>
      <vt:lpstr>Answers</vt:lpstr>
      <vt:lpstr>PowerPoint Presentation</vt:lpstr>
      <vt:lpstr>Emphasis</vt:lpstr>
      <vt:lpstr>Emphasis</vt:lpstr>
      <vt:lpstr>Emphasis</vt:lpstr>
      <vt:lpstr>Practice:   TED Talk by Chimamanda Ngozi Adichie, entitled “The danger of a single story.”</vt:lpstr>
      <vt:lpstr>Practice: Shashi Tharoor on A Well Educated Mind Vs a Well Formed Mind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Phonetic Alphabets</dc:title>
  <dc:creator>p14commni</dc:creator>
  <cp:lastModifiedBy>Unknown User</cp:lastModifiedBy>
  <cp:revision>99</cp:revision>
  <dcterms:created xsi:type="dcterms:W3CDTF">2012-08-30T17:08:10Z</dcterms:created>
  <dcterms:modified xsi:type="dcterms:W3CDTF">2021-09-21T04:01:26Z</dcterms:modified>
</cp:coreProperties>
</file>