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PbfATWIENVdOtxwhIazq9U++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EAAE75-BBFF-48FF-BD01-FCF5830206FE}">
  <a:tblStyle styleId="{80EAAE75-BBFF-48FF-BD01-FCF5830206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Garamon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090862" y="1507068"/>
            <a:ext cx="3192379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2" type="body"/>
          </p:nvPr>
        </p:nvSpPr>
        <p:spPr>
          <a:xfrm>
            <a:off x="4395537" y="1507068"/>
            <a:ext cx="7143905" cy="466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47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attrocento Sans"/>
              <a:buChar char=" 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Char char=" "/>
              <a:defRPr sz="12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3530024"/>
            <a:ext cx="12192000" cy="872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Verbs in English - I</a:t>
            </a:r>
            <a:endParaRPr b="1" sz="5400">
              <a:solidFill>
                <a:srgbClr val="2B4BE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5067581" y="289018"/>
            <a:ext cx="2056837" cy="12230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-1" y="1613118"/>
            <a:ext cx="12192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en-US" sz="2800" u="none" cap="none" strike="noStrike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BELH0003 EPP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Verbal Aptitude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Topic # 3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4614203" y="4121834"/>
            <a:ext cx="2912010" cy="562687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825227" y="1095374"/>
            <a:ext cx="2489967" cy="522383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07743" y="1095375"/>
            <a:ext cx="11976513" cy="5370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Main/ Principal Verb						    Auxiliary/ Helping Verb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Action		Linking		 	Primary Auxiliary	      Modal Auxiliary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transitivity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Transitive Verb						      	Intransitive Verb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Monotransitive	Ditransitive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0" y="208415"/>
            <a:ext cx="12192000" cy="523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600">
                <a:solidFill>
                  <a:srgbClr val="2B4BED"/>
                </a:solidFill>
              </a:rPr>
              <a:t>Types</a:t>
            </a:r>
            <a:r>
              <a:rPr b="1" lang="en-US" sz="3959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B4BED"/>
                </a:solidFill>
              </a:rPr>
              <a:t>of</a:t>
            </a:r>
            <a:r>
              <a:rPr b="1" lang="en-US" sz="3959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B4BED"/>
                </a:solidFill>
              </a:rPr>
              <a:t>Verbs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6096000" y="1628013"/>
            <a:ext cx="0" cy="20462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1856936" y="1842866"/>
            <a:ext cx="86946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10551634" y="1842866"/>
            <a:ext cx="0" cy="1547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1856936" y="1842866"/>
            <a:ext cx="0" cy="1547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377441" y="2405544"/>
            <a:ext cx="0" cy="1969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886265" y="2602523"/>
            <a:ext cx="25321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886265" y="2602523"/>
            <a:ext cx="0" cy="2356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3418450" y="2602523"/>
            <a:ext cx="0" cy="2356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9340948" y="2405544"/>
            <a:ext cx="0" cy="1969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7427742" y="2602523"/>
            <a:ext cx="350285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7427742" y="2602523"/>
            <a:ext cx="0" cy="2356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0930597" y="2602523"/>
            <a:ext cx="0" cy="2356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6100689" y="4684521"/>
            <a:ext cx="0" cy="2251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1856936" y="4909628"/>
            <a:ext cx="869469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10551634" y="4909628"/>
            <a:ext cx="0" cy="1969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1856936" y="4909628"/>
            <a:ext cx="0" cy="1969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/>
          <p:nvPr/>
        </p:nvCxnSpPr>
        <p:spPr>
          <a:xfrm rot="10800000">
            <a:off x="1856936" y="5472332"/>
            <a:ext cx="0" cy="2391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1167618" y="5711483"/>
            <a:ext cx="25321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3699803" y="5711483"/>
            <a:ext cx="0" cy="2391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1167618" y="5711483"/>
            <a:ext cx="0" cy="2391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838200" y="208416"/>
            <a:ext cx="10515600" cy="47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600">
                <a:solidFill>
                  <a:srgbClr val="2B4BED"/>
                </a:solidFill>
              </a:rPr>
              <a:t>Verbs</a:t>
            </a:r>
            <a:endParaRPr b="1" sz="3600">
              <a:solidFill>
                <a:srgbClr val="2B4BED"/>
              </a:solidFill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838200" y="1095374"/>
            <a:ext cx="10515600" cy="555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Look at the words underlined in the following sentences: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1. Rita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solved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problem.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2. The children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enjoying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this game.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3. The children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enjoy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this game.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4. 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hardworking.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5. The fruits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look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fresh.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6. The incident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happened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here.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7. She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did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 that the underlined words have been used to denote an action, state, or occurrence.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words form the main part of the predicate of the sentences.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838200" y="208416"/>
            <a:ext cx="10515600" cy="47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600">
                <a:solidFill>
                  <a:srgbClr val="2B4BED"/>
                </a:solidFill>
              </a:rPr>
              <a:t>Main</a:t>
            </a:r>
            <a:r>
              <a:rPr b="1" lang="en-US" sz="3959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</a:t>
            </a:r>
            <a:r>
              <a:rPr b="1" lang="en-US" sz="3600">
                <a:solidFill>
                  <a:srgbClr val="2B4BED"/>
                </a:solidFill>
              </a:rPr>
              <a:t>Principal</a:t>
            </a:r>
            <a:r>
              <a:rPr b="1" lang="en-US" sz="3959">
                <a:solidFill>
                  <a:srgbClr val="2B4B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B4BED"/>
                </a:solidFill>
              </a:rPr>
              <a:t>Verb</a:t>
            </a:r>
            <a:endParaRPr b="1" sz="3600">
              <a:solidFill>
                <a:srgbClr val="2B4BED"/>
              </a:solidFill>
            </a:endParaRPr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838200" y="1095374"/>
            <a:ext cx="10515600" cy="555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Action Verb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type of principal verb denotes an action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The old often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 a slow-paced gait.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She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writes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beautifully.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 He is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drafting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 cover letter.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 Water has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filled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 pond.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 They will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arrive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tomorrow.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6. These cakes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icing.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these sentences, w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alk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draft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fill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arrive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are action verbs. They signify the actions of the subjects.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838200" y="1095375"/>
            <a:ext cx="10515600" cy="5554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Linking Verb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type of principal verb connects the subject of a sentence with its complement.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One of the best exercises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swimming.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I, Sudhir Ranjan,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 B. Tech. student.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 The apartment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seems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empty.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4. Honey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tastes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sweet.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 Honey doesn’t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taste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sweet.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Note that in the sentence “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They tasted the sweet honey,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 tasted is an action verb as it denotes the action of tasting.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208416"/>
            <a:ext cx="10515600" cy="47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959">
                <a:solidFill>
                  <a:srgbClr val="2B4BED"/>
                </a:solidFill>
              </a:rPr>
              <a:t>Auxiliary/ Helping Verb</a:t>
            </a:r>
            <a:endParaRPr b="1" sz="3959">
              <a:solidFill>
                <a:srgbClr val="2B4BED"/>
              </a:solidFill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2364306" y="10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{80EAAE75-BBFF-48FF-BD01-FCF5830206FE}</a:tableStyleId>
              </a:tblPr>
              <a:tblGrid>
                <a:gridCol w="1865850"/>
                <a:gridCol w="1865850"/>
                <a:gridCol w="1865850"/>
                <a:gridCol w="1865850"/>
              </a:tblGrid>
              <a:tr h="3515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Auxiliaries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Modal Auxiliaries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Could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Would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Were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Shall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Being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Been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Might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Ought To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Dare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838200" y="208416"/>
            <a:ext cx="10515600" cy="47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959">
                <a:solidFill>
                  <a:srgbClr val="2B4BED"/>
                </a:solidFill>
              </a:rPr>
              <a:t>Examples:</a:t>
            </a:r>
            <a:endParaRPr b="1" sz="3959">
              <a:solidFill>
                <a:srgbClr val="2B4BED"/>
              </a:solidFill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838200" y="1095374"/>
            <a:ext cx="10515600" cy="555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not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being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admitted by them.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Were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they not playing with you yesterday?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She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coming soon.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She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had lunch.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They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frequently done hiking.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he have training?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7. The food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be stale.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8. Were I a bird, I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would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9. She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have proper diet.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10. He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will have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have the qualification.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200" y="208416"/>
            <a:ext cx="10515600" cy="472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ct val="111111"/>
              <a:buFont typeface="Calibri"/>
              <a:buNone/>
            </a:pPr>
            <a:r>
              <a:rPr b="1" lang="en-US" sz="3959">
                <a:solidFill>
                  <a:srgbClr val="2B4BED"/>
                </a:solidFill>
              </a:rPr>
              <a:t>Transitivity of Verbs</a:t>
            </a:r>
            <a:endParaRPr b="1" sz="3959">
              <a:solidFill>
                <a:srgbClr val="2B4BED"/>
              </a:solidFill>
            </a:endParaRPr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838200" y="1095374"/>
            <a:ext cx="10515600" cy="5554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Monotransitive: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Verbs with ONE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They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served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them well.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I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took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him home.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Ditransitive: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Verbs with One DIRECT and One INDIRECT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They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served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them food.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I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gave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him a book.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Intransitive: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Verbs with NO Objects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 This shop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closes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nine.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2. I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my Lord.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838200" y="1095375"/>
            <a:ext cx="10515600" cy="2674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Select References: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&lt;https://www.lexico.com/&gt;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&lt;https://dictionary.cambridge.org/&gt;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&lt;https://www.collinsdictionary.com/&gt;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&lt;https://www.ldoceonline.com/&gt;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5. &lt;https://www.ucl.ac.uk/internet-grammar/home.htm&gt;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6. A Comprehensive Grammar of the English Language – Quirk, Greenbaum, et. al.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7. A Practical English Grammar – Thomson and Martinet.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38200" y="4621896"/>
            <a:ext cx="10515600" cy="114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BED"/>
              </a:buClr>
              <a:buSzPts val="7200"/>
              <a:buNone/>
            </a:pPr>
            <a:r>
              <a:rPr b="1" lang="en-US" sz="7200">
                <a:solidFill>
                  <a:srgbClr val="2B4BED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-1" r="1589" t="0"/>
          <a:stretch/>
        </p:blipFill>
        <p:spPr>
          <a:xfrm>
            <a:off x="10135163" y="3137"/>
            <a:ext cx="2056837" cy="122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2020-07-03T06:38:46Z</dcterms:created>
  <dc:creator>Sandip Debnath</dc:creator>
</cp:coreProperties>
</file>