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jHF9PgjKrijwtZmllhFdxzhI57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7bb4abb6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8c7bb4ab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8c7bb4abb6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c7bb4abb6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8c7bb4ab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8c7bb4abb6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c7bb4abb6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8c7bb4abb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8c7bb4abb6_0_1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7bb4abb6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8c7bb4abb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8c7bb4abb6_0_1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7bb4abb6_0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8c7bb4abb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8c7bb4abb6_0_1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c7bb4abb6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8c7bb4ab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8c7bb4abb6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c7bb4abb6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8c7bb4ab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8c7bb4abb6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c7bb4abb6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8c7bb4abb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8c7bb4abb6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7bb4abb6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c7bb4ab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8c7bb4abb6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c7bb4abb6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c7bb4abb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8c7bb4abb6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7bb4abb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8c7bb4a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8c7bb4abb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c7bb4abb6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8c7bb4abb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8c7bb4abb6_0_2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7bb4abb6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8c7bb4abb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8c7bb4abb6_0_1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c7bb4abb6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8c7bb4abb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8c7bb4abb6_0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c7bb4abb6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8c7bb4abb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8c7bb4abb6_0_1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c7bb4abb6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8c7bb4abb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8c7bb4abb6_0_1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7bb4abb6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c7bb4ab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8c7bb4abb6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7bb4abb6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8c7bb4ab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8c7bb4abb6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7bb4abb6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8c7bb4abb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8c7bb4abb6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7bb4abb6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8c7bb4ab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8c7bb4abb6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7bb4abb6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c7bb4abb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8c7bb4abb6_0_1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c7bb4abb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c7bb4ab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8c7bb4abb6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7bb4abb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8c7bb4abb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8c7bb4abb6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14348" y="2214554"/>
            <a:ext cx="7772400" cy="114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lang="en-GB" sz="5400"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lated image" id="90" name="Google Shape;90;p1"/>
          <p:cNvPicPr preferRelativeResize="0"/>
          <p:nvPr/>
        </p:nvPicPr>
        <p:blipFill rotWithShape="1">
          <a:blip r:embed="rId3">
            <a:alphaModFix/>
          </a:blip>
          <a:srcRect b="23462" l="3793" r="3779" t="21969"/>
          <a:stretch/>
        </p:blipFill>
        <p:spPr>
          <a:xfrm>
            <a:off x="3286116" y="500042"/>
            <a:ext cx="2286016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60" name="Google Shape;160;g8c7bb4abb6_0_70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8c7bb4abb6_0_70"/>
          <p:cNvSpPr txBox="1"/>
          <p:nvPr/>
        </p:nvSpPr>
        <p:spPr>
          <a:xfrm>
            <a:off x="607250" y="1764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is permitted in variable name.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8c7bb4abb6_0_70"/>
          <p:cNvSpPr txBox="1"/>
          <p:nvPr/>
        </p:nvSpPr>
        <p:spPr>
          <a:xfrm>
            <a:off x="957300" y="26306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68" name="Google Shape;168;g8c7bb4abb6_0_40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8c7bb4abb6_0_40"/>
          <p:cNvSpPr txBox="1"/>
          <p:nvPr/>
        </p:nvSpPr>
        <p:spPr>
          <a:xfrm>
            <a:off x="607250" y="1764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Datatypes impacts on memory allocation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8c7bb4abb6_0_40"/>
          <p:cNvSpPr txBox="1"/>
          <p:nvPr/>
        </p:nvSpPr>
        <p:spPr>
          <a:xfrm>
            <a:off x="957300" y="26306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76" name="Google Shape;176;g8c7bb4abb6_0_176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8c7bb4abb6_0_176"/>
          <p:cNvSpPr txBox="1"/>
          <p:nvPr/>
        </p:nvSpPr>
        <p:spPr>
          <a:xfrm>
            <a:off x="607250" y="1764725"/>
            <a:ext cx="7997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Roboto"/>
                <a:ea typeface="Roboto"/>
                <a:cs typeface="Roboto"/>
                <a:sym typeface="Roboto"/>
              </a:rPr>
              <a:t>In Java, boolean </a:t>
            </a:r>
            <a:r>
              <a:rPr b="1" lang="en-GB" sz="2800">
                <a:solidFill>
                  <a:srgbClr val="29303B"/>
                </a:solidFill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b="1" lang="en-GB" sz="2800">
                <a:solidFill>
                  <a:srgbClr val="29303B"/>
                </a:solidFill>
                <a:latin typeface="Roboto"/>
                <a:ea typeface="Roboto"/>
                <a:cs typeface="Roboto"/>
                <a:sym typeface="Roboto"/>
              </a:rPr>
              <a:t> can be represented by 1 or 0.</a:t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8c7bb4abb6_0_176"/>
          <p:cNvSpPr txBox="1"/>
          <p:nvPr/>
        </p:nvSpPr>
        <p:spPr>
          <a:xfrm>
            <a:off x="957300" y="31640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84" name="Google Shape;184;g8c7bb4abb6_0_192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8c7bb4abb6_0_192"/>
          <p:cNvSpPr txBox="1"/>
          <p:nvPr/>
        </p:nvSpPr>
        <p:spPr>
          <a:xfrm>
            <a:off x="607250" y="1764725"/>
            <a:ext cx="79977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implicit Type casting, what is the correct sequence of data type compatibility?</a:t>
            </a:r>
            <a:endParaRPr sz="2400">
              <a:solidFill>
                <a:srgbClr val="8A92A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marR="5969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GB" sz="2400">
                <a:solidFill>
                  <a:srgbClr val="686F7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ouble -&gt; float-&gt;long-&gt;int-&gt;short-&gt;byte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marR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GB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byte-&gt;int-&gt;short-&gt;long-&gt;float-&gt;double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marR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GB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byte-&gt; long &gt;int-&gt;short-&gt; float-&gt;double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marR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GB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byte-&gt;short-&gt;int&gt;long-&gt;float-&gt;double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2F3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91" name="Google Shape;191;g8c7bb4abb6_0_184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8c7bb4abb6_0_184"/>
          <p:cNvSpPr txBox="1"/>
          <p:nvPr/>
        </p:nvSpPr>
        <p:spPr>
          <a:xfrm>
            <a:off x="607250" y="1764725"/>
            <a:ext cx="7997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cast 64-bit datatype into 32-bit datatype?</a:t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98" name="Google Shape;198;g8c7bb4abb6_0_78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8c7bb4abb6_0_78"/>
          <p:cNvSpPr txBox="1"/>
          <p:nvPr/>
        </p:nvSpPr>
        <p:spPr>
          <a:xfrm>
            <a:off x="226250" y="1764725"/>
            <a:ext cx="7347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range of short?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8c7bb4abb6_0_78"/>
          <p:cNvSpPr txBox="1"/>
          <p:nvPr/>
        </p:nvSpPr>
        <p:spPr>
          <a:xfrm>
            <a:off x="762000" y="2514600"/>
            <a:ext cx="613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914400" marR="5969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-32768 to 32768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914400" marR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-32769 to 32767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914400" marR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-32769 to 32768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914400" marR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-32768 to 32767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06" name="Google Shape;206;g8c7bb4abb6_0_48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8c7bb4abb6_0_48"/>
          <p:cNvSpPr txBox="1"/>
          <p:nvPr/>
        </p:nvSpPr>
        <p:spPr>
          <a:xfrm>
            <a:off x="607250" y="2069525"/>
            <a:ext cx="73470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Identify the correct output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2200"/>
              <a:buFont typeface="Courier New"/>
              <a:buNone/>
            </a:pPr>
            <a:r>
              <a:t/>
            </a:r>
            <a:endParaRPr b="1" sz="22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Test_Variable {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 []args){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a = 10;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b = ”java”;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.println(a);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.println(b);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13" name="Google Shape;213;g8c7bb4abb6_0_96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8c7bb4abb6_0_96"/>
          <p:cNvSpPr txBox="1"/>
          <p:nvPr/>
        </p:nvSpPr>
        <p:spPr>
          <a:xfrm>
            <a:off x="607250" y="2069525"/>
            <a:ext cx="73470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Identify the correct output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2200"/>
              <a:buFont typeface="Courier New"/>
              <a:buNone/>
            </a:pPr>
            <a:r>
              <a:t/>
            </a:r>
            <a:endParaRPr b="1" sz="22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String {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java.lang.S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tring []args){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a = 10;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b = 20;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lang="en-GB" sz="22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.println(a+b);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200"/>
              <a:buFont typeface="Courier New"/>
              <a:buNone/>
            </a:pPr>
            <a:r>
              <a:rPr b="1" lang="en-GB" sz="22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20" name="Google Shape;220;g8c7bb4abb6_0_102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8c7bb4abb6_0_102"/>
          <p:cNvSpPr txBox="1"/>
          <p:nvPr/>
        </p:nvSpPr>
        <p:spPr>
          <a:xfrm>
            <a:off x="607250" y="2069525"/>
            <a:ext cx="73470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Identify the correct output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2200"/>
              <a:buFont typeface="Courier New"/>
              <a:buNone/>
            </a:pPr>
            <a:r>
              <a:t/>
            </a:r>
            <a:endParaRPr b="1" sz="22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100"/>
              <a:buFont typeface="Courier New"/>
              <a:buNone/>
            </a:pPr>
            <a:r>
              <a:rPr b="1" lang="en-GB" sz="21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1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TestIntDataType{</a:t>
            </a:r>
            <a:endParaRPr b="1" sz="21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100"/>
              <a:buFont typeface="Courier New"/>
              <a:buNone/>
            </a:pPr>
            <a:r>
              <a:rPr b="1" lang="en-GB" sz="21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1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1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main(String...args){</a:t>
            </a:r>
            <a:endParaRPr b="1" sz="21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100"/>
              <a:buFont typeface="Courier New"/>
              <a:buNone/>
            </a:pP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21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value = -128;</a:t>
            </a:r>
            <a:endParaRPr b="1" sz="21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100"/>
              <a:buFont typeface="Courier New"/>
              <a:buNone/>
            </a:pP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lang="en-GB" sz="21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.println(value);</a:t>
            </a:r>
            <a:endParaRPr b="1" sz="21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100"/>
              <a:buFont typeface="Courier New"/>
              <a:buNone/>
            </a:pP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1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2100"/>
              <a:buFont typeface="Courier New"/>
              <a:buNone/>
            </a:pPr>
            <a:r>
              <a:rPr b="1" lang="en-GB" sz="21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3400"/>
              <a:buFont typeface="Courier New"/>
              <a:buNone/>
            </a:pPr>
            <a:r>
              <a:t/>
            </a:r>
            <a:endParaRPr b="1" sz="34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27" name="Google Shape;227;g8c7bb4abb6_0_109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8c7bb4abb6_0_109"/>
          <p:cNvSpPr txBox="1"/>
          <p:nvPr/>
        </p:nvSpPr>
        <p:spPr>
          <a:xfrm>
            <a:off x="607250" y="2069525"/>
            <a:ext cx="73470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Identify the correct output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2200"/>
              <a:buFont typeface="Courier New"/>
              <a:buNone/>
            </a:pPr>
            <a:r>
              <a:t/>
            </a:r>
            <a:endParaRPr b="1" sz="22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TestFloat{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args){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number1= 10.128952248;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number2 = 10.128952248f;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number3 = 10.128952248d;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.println(number1);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.println(number2);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.println(number3);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2100"/>
              <a:buFont typeface="Courier New"/>
              <a:buNone/>
            </a:pPr>
            <a:r>
              <a:t/>
            </a:r>
            <a:endParaRPr b="1" sz="21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3400"/>
              <a:buFont typeface="Courier New"/>
              <a:buNone/>
            </a:pPr>
            <a:r>
              <a:t/>
            </a:r>
            <a:endParaRPr b="1" sz="34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96" name="Google Shape;96;g8c7bb4abb6_0_0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8c7bb4abb6_0_0"/>
          <p:cNvSpPr txBox="1"/>
          <p:nvPr/>
        </p:nvSpPr>
        <p:spPr>
          <a:xfrm>
            <a:off x="607250" y="1764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Which are the keywords not in use?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8c7bb4abb6_0_0"/>
          <p:cNvSpPr txBox="1"/>
          <p:nvPr/>
        </p:nvSpPr>
        <p:spPr>
          <a:xfrm>
            <a:off x="957300" y="26306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transient and volatile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instanceof and assert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strictfp and synchronized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const and goto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34" name="Google Shape;234;g8c7bb4abb6_0_200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8c7bb4abb6_0_200"/>
          <p:cNvSpPr txBox="1"/>
          <p:nvPr/>
        </p:nvSpPr>
        <p:spPr>
          <a:xfrm>
            <a:off x="607250" y="2069525"/>
            <a:ext cx="73470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Identify the correct output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2200"/>
              <a:buFont typeface="Courier New"/>
              <a:buNone/>
            </a:pPr>
            <a:r>
              <a:t/>
            </a:r>
            <a:endParaRPr b="1" sz="22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Test{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args){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if(a)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System.out.println(“welcome”);}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{ System.out.println(“TaTa”);}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2100"/>
              <a:buFont typeface="Courier New"/>
              <a:buNone/>
            </a:pPr>
            <a:r>
              <a:t/>
            </a:r>
            <a:endParaRPr b="1" sz="21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5A1B"/>
              </a:buClr>
              <a:buSzPts val="3400"/>
              <a:buFont typeface="Courier New"/>
              <a:buNone/>
            </a:pPr>
            <a:r>
              <a:t/>
            </a:r>
            <a:endParaRPr b="1" sz="34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41" name="Google Shape;241;g8c7bb4abb6_0_135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8c7bb4abb6_0_135"/>
          <p:cNvSpPr txBox="1"/>
          <p:nvPr/>
        </p:nvSpPr>
        <p:spPr>
          <a:xfrm>
            <a:off x="607250" y="2069525"/>
            <a:ext cx="73470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What are the Name of reserved literals?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48" name="Google Shape;248;g8c7bb4abb6_0_155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8c7bb4abb6_0_155"/>
          <p:cNvSpPr txBox="1"/>
          <p:nvPr/>
        </p:nvSpPr>
        <p:spPr>
          <a:xfrm>
            <a:off x="607250" y="2069525"/>
            <a:ext cx="73470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The name of all the wrapper classes are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55" name="Google Shape;255;g8c7bb4abb6_0_161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8c7bb4abb6_0_161"/>
          <p:cNvSpPr txBox="1"/>
          <p:nvPr/>
        </p:nvSpPr>
        <p:spPr>
          <a:xfrm>
            <a:off x="607250" y="2069525"/>
            <a:ext cx="73470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How to get the range of byte and double data type ?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8c7bb4abb6_0_161"/>
          <p:cNvSpPr txBox="1"/>
          <p:nvPr/>
        </p:nvSpPr>
        <p:spPr>
          <a:xfrm>
            <a:off x="238125" y="3429000"/>
            <a:ext cx="848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VariableRange{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args){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9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B35A1B"/>
                </a:solidFill>
                <a:latin typeface="Courier New"/>
                <a:ea typeface="Courier New"/>
                <a:cs typeface="Courier New"/>
                <a:sym typeface="Courier New"/>
              </a:rPr>
              <a:t>// write the statements here </a:t>
            </a:r>
            <a:endParaRPr b="1" sz="1900">
              <a:solidFill>
                <a:srgbClr val="B35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rPr b="1" lang="en-GB" sz="1900">
                <a:solidFill>
                  <a:srgbClr val="29303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63" name="Google Shape;263;g8c7bb4abb6_0_169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8c7bb4abb6_0_169"/>
          <p:cNvSpPr txBox="1"/>
          <p:nvPr/>
        </p:nvSpPr>
        <p:spPr>
          <a:xfrm>
            <a:off x="607250" y="2069525"/>
            <a:ext cx="73470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Define the structure of the java program.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8c7bb4abb6_0_169"/>
          <p:cNvSpPr txBox="1"/>
          <p:nvPr/>
        </p:nvSpPr>
        <p:spPr>
          <a:xfrm>
            <a:off x="238125" y="3429000"/>
            <a:ext cx="848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1900"/>
              <a:buFont typeface="Courier New"/>
              <a:buNone/>
            </a:pPr>
            <a:r>
              <a:t/>
            </a:r>
            <a:endParaRPr b="1" sz="1900">
              <a:solidFill>
                <a:srgbClr val="29303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04" name="Google Shape;104;g8c7bb4abb6_0_19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8c7bb4abb6_0_19"/>
          <p:cNvSpPr txBox="1"/>
          <p:nvPr/>
        </p:nvSpPr>
        <p:spPr>
          <a:xfrm>
            <a:off x="607250" y="1764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method is the entry point for Java programs?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8c7bb4abb6_0_19"/>
          <p:cNvSpPr txBox="1"/>
          <p:nvPr/>
        </p:nvSpPr>
        <p:spPr>
          <a:xfrm>
            <a:off x="957300" y="27830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public void main(String args[])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[]args)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static void main(String[] args)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void main(String…i)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main(String...a)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12" name="Google Shape;112;g8c7bb4abb6_0_27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8c7bb4abb6_0_27"/>
          <p:cNvSpPr txBox="1"/>
          <p:nvPr/>
        </p:nvSpPr>
        <p:spPr>
          <a:xfrm>
            <a:off x="607250" y="1764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stored in …….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8c7bb4abb6_0_27"/>
          <p:cNvSpPr txBox="1"/>
          <p:nvPr/>
        </p:nvSpPr>
        <p:spPr>
          <a:xfrm>
            <a:off x="957300" y="27830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Space in memory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Datatype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20" name="Google Shape;120;g8c7bb4abb6_0_116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8c7bb4abb6_0_116"/>
          <p:cNvSpPr txBox="1"/>
          <p:nvPr/>
        </p:nvSpPr>
        <p:spPr>
          <a:xfrm>
            <a:off x="607250" y="1764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are the valid declarations of main method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8c7bb4abb6_0_116"/>
          <p:cNvSpPr txBox="1"/>
          <p:nvPr/>
        </p:nvSpPr>
        <p:spPr>
          <a:xfrm>
            <a:off x="957300" y="27830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static public void main(String...a)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private static void main(String...a[])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[]f)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28" name="Google Shape;128;g8c7bb4abb6_0_88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8c7bb4abb6_0_88"/>
          <p:cNvSpPr txBox="1"/>
          <p:nvPr/>
        </p:nvSpPr>
        <p:spPr>
          <a:xfrm>
            <a:off x="607250" y="1764725"/>
            <a:ext cx="7997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9303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suffix is used while declaring a long data type?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8c7bb4abb6_0_88"/>
          <p:cNvSpPr txBox="1"/>
          <p:nvPr/>
        </p:nvSpPr>
        <p:spPr>
          <a:xfrm>
            <a:off x="957300" y="30116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36" name="Google Shape;136;g8c7bb4abb6_0_147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8c7bb4abb6_0_147"/>
          <p:cNvSpPr txBox="1"/>
          <p:nvPr/>
        </p:nvSpPr>
        <p:spPr>
          <a:xfrm>
            <a:off x="607250" y="1383725"/>
            <a:ext cx="7997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data type with the following sentences: </a:t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1.The length should be one </a:t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Enclosed between quotes </a:t>
            </a:r>
            <a:endParaRPr b="1" sz="2800">
              <a:solidFill>
                <a:srgbClr val="2930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Any character on the keyboard is allowed</a:t>
            </a:r>
            <a:r>
              <a:rPr b="1" lang="en-GB" sz="2800">
                <a:solidFill>
                  <a:srgbClr val="29303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8c7bb4abb6_0_147"/>
          <p:cNvSpPr txBox="1"/>
          <p:nvPr/>
        </p:nvSpPr>
        <p:spPr>
          <a:xfrm>
            <a:off x="1185900" y="4002275"/>
            <a:ext cx="73470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44" name="Google Shape;144;g8c7bb4abb6_0_9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8c7bb4abb6_0_9"/>
          <p:cNvSpPr txBox="1"/>
          <p:nvPr/>
        </p:nvSpPr>
        <p:spPr>
          <a:xfrm>
            <a:off x="607250" y="1764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are non-reserved word in java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g8c7bb4abb6_0_9"/>
          <p:cNvSpPr txBox="1"/>
          <p:nvPr/>
        </p:nvSpPr>
        <p:spPr>
          <a:xfrm>
            <a:off x="957300" y="26306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52" name="Google Shape;152;g8c7bb4abb6_0_56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38116" y="195242"/>
            <a:ext cx="2286016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8c7bb4abb6_0_56"/>
          <p:cNvSpPr txBox="1"/>
          <p:nvPr/>
        </p:nvSpPr>
        <p:spPr>
          <a:xfrm>
            <a:off x="607250" y="1764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930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name is case-sensitive.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8c7bb4abb6_0_56"/>
          <p:cNvSpPr txBox="1"/>
          <p:nvPr/>
        </p:nvSpPr>
        <p:spPr>
          <a:xfrm>
            <a:off x="957300" y="2630675"/>
            <a:ext cx="7347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