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iFik/9INtJ+YMCZL7Uu3AuBUiE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0b6a64b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8b0b6a64b3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0b6a64b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8b0b6a64b3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b0b6a64b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8b0b6a64b3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0b6a64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8b0b6a64b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0b6a64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8b0b6a64b3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b0b6a64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8b0b6a64b3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0b6a64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8b0b6a64b3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0b6a64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8b0b6a64b3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0b6a64b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8b0b6a64b3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0b6a64b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8b0b6a64b3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14348" y="244315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lang="en-GB" sz="5400">
                <a:latin typeface="Times New Roman"/>
                <a:ea typeface="Times New Roman"/>
                <a:cs typeface="Times New Roman"/>
                <a:sym typeface="Times New Roman"/>
              </a:rPr>
              <a:t>Introduction to Object Oriented Programming  </a:t>
            </a: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lated image" id="90" name="Google Shape;90;p1"/>
          <p:cNvPicPr preferRelativeResize="0"/>
          <p:nvPr/>
        </p:nvPicPr>
        <p:blipFill rotWithShape="1">
          <a:blip r:embed="rId3">
            <a:alphaModFix/>
          </a:blip>
          <a:srcRect b="23463" l="3793" r="3779" t="21969"/>
          <a:stretch/>
        </p:blipFill>
        <p:spPr>
          <a:xfrm>
            <a:off x="3286116" y="500042"/>
            <a:ext cx="2286016" cy="1143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0b6a64b3_0_76"/>
          <p:cNvSpPr txBox="1"/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8b0b6a64b3_0_76"/>
          <p:cNvSpPr txBox="1"/>
          <p:nvPr>
            <p:ph idx="1" type="body"/>
          </p:nvPr>
        </p:nvSpPr>
        <p:spPr>
          <a:xfrm>
            <a:off x="457200" y="1295400"/>
            <a:ext cx="8229600" cy="5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Inheritance is the concept where the properties of one class can be inherited by the other. It helps to reuse the code and establish a relationship between different classes.</a:t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Inheritance represent the Is a relationship. By using extends keyword we can implement is a relationship in java.</a:t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500">
                <a:latin typeface="Times New Roman"/>
                <a:ea typeface="Times New Roman"/>
                <a:cs typeface="Times New Roman"/>
                <a:sym typeface="Times New Roman"/>
              </a:rPr>
              <a:t>Important terminology: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ts val="2100"/>
              <a:buFont typeface="Roboto"/>
              <a:buChar char="•"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Super Class: 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The class whose features are inherited is known as super class(or a base class or a parent class).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•"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Sub Class: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The class that inherits the other class is known as subclass (or a derived class, extended class, or child class). The subclass can add its own fields and methods in addition to the superclass fields and methods.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8b0b6a64b3_0_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3" name="Google Shape;173;g8b0b6a64b3_0_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74" name="Google Shape;174;g8b0b6a64b3_0_76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0b6a64b3_0_111"/>
          <p:cNvSpPr txBox="1"/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8b0b6a64b3_0_111"/>
          <p:cNvSpPr txBox="1"/>
          <p:nvPr>
            <p:ph idx="1" type="body"/>
          </p:nvPr>
        </p:nvSpPr>
        <p:spPr>
          <a:xfrm>
            <a:off x="457200" y="1600200"/>
            <a:ext cx="8229600" cy="4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Polymorphism means taking many forms, where ‘poly’ means many and ‘morph’ means forms</a:t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 allows you define one interface</a:t>
            </a: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method and have multiple implementations.</a:t>
            </a:r>
            <a:endParaRPr sz="2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it is of two types:</a:t>
            </a:r>
            <a:endParaRPr b="1" sz="2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Polymorphism (Method Overloading)</a:t>
            </a:r>
            <a:endParaRPr sz="2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Polymorphism (Method Overriding)</a:t>
            </a:r>
            <a:endParaRPr sz="2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8b0b6a64b3_0_1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2" name="Google Shape;182;g8b0b6a64b3_0_1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83" name="Google Shape;183;g8b0b6a64b3_0_111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0b6a64b3_0_121"/>
          <p:cNvSpPr txBox="1"/>
          <p:nvPr>
            <p:ph type="title"/>
          </p:nvPr>
        </p:nvSpPr>
        <p:spPr>
          <a:xfrm>
            <a:off x="609600" y="2789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 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8b0b6a64b3_0_1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g8b0b6a64b3_0_1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91" name="Google Shape;191;g8b0b6a64b3_0_121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524000"/>
            <a:ext cx="82296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(OOP) is one of the most widely used programming paradigm( A style of programming). It is based on the concept of Objects.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was developed because limitations were discovered in earlier approaches to programming.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99" name="Google Shape;99;p2"/>
          <p:cNvPicPr preferRelativeResize="0"/>
          <p:nvPr/>
        </p:nvPicPr>
        <p:blipFill rotWithShape="1">
          <a:blip r:embed="rId3">
            <a:alphaModFix/>
          </a:blip>
          <a:srcRect b="23463" l="3793" r="3779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b0b6a64b3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r>
              <a:rPr b="1" lang="en-GB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 is extensively used?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g8b0b6a64b3_0_1"/>
          <p:cNvSpPr txBox="1"/>
          <p:nvPr>
            <p:ph idx="1" type="body"/>
          </p:nvPr>
        </p:nvSpPr>
        <p:spPr>
          <a:xfrm>
            <a:off x="457200" y="1600200"/>
            <a:ext cx="82296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 suited for building simple and complex applications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re-use of code so that increasing productivity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features can be easily built into the existing code 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production cost and maintenance cost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8b0b6a64b3_0_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g8b0b6a64b3_0_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08" name="Google Shape;108;g8b0b6a64b3_0_1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b0b6a64b3_0_25"/>
          <p:cNvSpPr txBox="1"/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mes New Roman"/>
              <a:buNone/>
            </a:pPr>
            <a:r>
              <a:rPr b="1"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Concepts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8b0b6a64b3_0_25"/>
          <p:cNvSpPr txBox="1"/>
          <p:nvPr>
            <p:ph idx="1" type="body"/>
          </p:nvPr>
        </p:nvSpPr>
        <p:spPr>
          <a:xfrm>
            <a:off x="457200" y="1600200"/>
            <a:ext cx="82296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500"/>
              <a:buFont typeface="Times New Roman"/>
              <a:buChar char="•"/>
            </a:pPr>
            <a:r>
              <a:rPr b="1" lang="en-GB" sz="2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/ Classes</a:t>
            </a:r>
            <a:endParaRPr b="1" sz="2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500"/>
              <a:buFont typeface="Times New Roman"/>
              <a:buChar char="•"/>
            </a:pPr>
            <a:r>
              <a:rPr b="1" lang="en-GB" sz="2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/ Objects </a:t>
            </a:r>
            <a:endParaRPr b="1" sz="25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b="1"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</a:t>
            </a:r>
            <a:endParaRPr b="1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b="1"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 b="1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b="1"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b="1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b="1"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</a:t>
            </a:r>
            <a:endParaRPr b="1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8b0b6a64b3_0_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g8b0b6a64b3_0_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17" name="Google Shape;117;g8b0b6a64b3_0_25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8b0b6a64b3_0_25"/>
          <p:cNvSpPr/>
          <p:nvPr/>
        </p:nvSpPr>
        <p:spPr>
          <a:xfrm>
            <a:off x="3453100" y="1638800"/>
            <a:ext cx="602100" cy="910500"/>
          </a:xfrm>
          <a:prstGeom prst="rightBracket">
            <a:avLst>
              <a:gd fmla="val 8333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8b0b6a64b3_0_25"/>
          <p:cNvSpPr txBox="1"/>
          <p:nvPr/>
        </p:nvSpPr>
        <p:spPr>
          <a:xfrm>
            <a:off x="4287375" y="1578100"/>
            <a:ext cx="1307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 Blocks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0b6a64b3_0_40"/>
          <p:cNvSpPr txBox="1"/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mes New Roman"/>
              <a:buNone/>
            </a:pPr>
            <a:r>
              <a:rPr b="1"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8b0b6a64b3_0_40"/>
          <p:cNvSpPr txBox="1"/>
          <p:nvPr>
            <p:ph idx="1" type="body"/>
          </p:nvPr>
        </p:nvSpPr>
        <p:spPr>
          <a:xfrm>
            <a:off x="457200" y="1600200"/>
            <a:ext cx="82296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are the basic building blocks for designing programs.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is a collection of data members and associated member functions.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object identified by a unique name. 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object must me member of a particular class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Example:- apple, mango, orange are objects of class Fruit.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8b0b6a64b3_0_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g8b0b6a64b3_0_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28" name="Google Shape;128;g8b0b6a64b3_0_40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0b6a64b3_0_48"/>
          <p:cNvSpPr txBox="1"/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8b0b6a64b3_0_48"/>
          <p:cNvSpPr txBox="1"/>
          <p:nvPr>
            <p:ph idx="1" type="body"/>
          </p:nvPr>
        </p:nvSpPr>
        <p:spPr>
          <a:xfrm>
            <a:off x="457200" y="1600200"/>
            <a:ext cx="82296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or blueprint from which objects are created.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is a collection of objects that have identical properties, common behavior and shared relationship. 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class is defined, we can create any no of objects of that class.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are user defined data types.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Char char="•"/>
            </a:pPr>
            <a:r>
              <a:rPr lang="en-GB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can hold both data and methods.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8b0b6a64b3_0_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g8b0b6a64b3_0_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37" name="Google Shape;137;g8b0b6a64b3_0_48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0b6a64b3_0_58"/>
          <p:cNvSpPr txBox="1"/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4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1" sz="4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8b0b6a64b3_0_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g8b0b6a64b3_0_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45" name="Google Shape;145;g8b0b6a64b3_0_58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8b0b6a64b3_0_58"/>
          <p:cNvPicPr preferRelativeResize="0"/>
          <p:nvPr/>
        </p:nvPicPr>
        <p:blipFill rotWithShape="1">
          <a:blip r:embed="rId4">
            <a:alphaModFix/>
          </a:blip>
          <a:srcRect b="23110" l="16686" r="25970" t="16565"/>
          <a:stretch/>
        </p:blipFill>
        <p:spPr>
          <a:xfrm>
            <a:off x="1172137" y="1551150"/>
            <a:ext cx="7104528" cy="46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0b6a64b3_0_100"/>
          <p:cNvSpPr txBox="1"/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 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g8b0b6a64b3_0_100"/>
          <p:cNvSpPr txBox="1"/>
          <p:nvPr>
            <p:ph idx="1" type="body"/>
          </p:nvPr>
        </p:nvSpPr>
        <p:spPr>
          <a:xfrm>
            <a:off x="457200" y="1600200"/>
            <a:ext cx="8229600" cy="4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Abstraction refers to the quality of dealing with ideas rather than events. It basically deals with hiding the details and showing the essential things to the user.</a:t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Abstraction helps to reduce complexity.</a:t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java we can implement it by using the abstract class and interface </a:t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8b0b6a64b3_0_10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g8b0b6a64b3_0_10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55" name="Google Shape;155;g8b0b6a64b3_0_100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0b6a64b3_0_90"/>
          <p:cNvSpPr txBox="1"/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 b="1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8b0b6a64b3_0_90"/>
          <p:cNvSpPr txBox="1"/>
          <p:nvPr>
            <p:ph idx="1" type="body"/>
          </p:nvPr>
        </p:nvSpPr>
        <p:spPr>
          <a:xfrm>
            <a:off x="457200" y="1600200"/>
            <a:ext cx="8229600" cy="4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Encapsulation is a mechanism where you bind your data and code together as a single unit.</a:t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500">
                <a:solidFill>
                  <a:srgbClr val="4A4A4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Encapsulation = Data Hiding + Abstraction </a:t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4A4A4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g8b0b6a64b3_0_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3" name="Google Shape;163;g8b0b6a64b3_0_9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 </a:t>
            </a:r>
            <a:endParaRPr/>
          </a:p>
        </p:txBody>
      </p:sp>
      <p:pic>
        <p:nvPicPr>
          <p:cNvPr descr="Related image" id="164" name="Google Shape;164;g8b0b6a64b3_0_90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8b0b6a64b3_0_90"/>
          <p:cNvPicPr preferRelativeResize="0"/>
          <p:nvPr/>
        </p:nvPicPr>
        <p:blipFill rotWithShape="1">
          <a:blip r:embed="rId4">
            <a:alphaModFix/>
          </a:blip>
          <a:srcRect b="8041" l="3708" r="3783" t="5669"/>
          <a:stretch/>
        </p:blipFill>
        <p:spPr>
          <a:xfrm>
            <a:off x="1358650" y="3083500"/>
            <a:ext cx="6138426" cy="20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2020-06-30T05:06:42Z</dcterms:created>
  <dc:creator>admin</dc:creator>
</cp:coreProperties>
</file>