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23" r:id="rId3"/>
    <p:sldId id="309" r:id="rId4"/>
    <p:sldId id="322" r:id="rId5"/>
    <p:sldId id="324" r:id="rId6"/>
    <p:sldId id="325" r:id="rId7"/>
    <p:sldId id="326" r:id="rId8"/>
    <p:sldId id="327" r:id="rId9"/>
    <p:sldId id="330" r:id="rId10"/>
    <p:sldId id="328" r:id="rId11"/>
    <p:sldId id="331" r:id="rId12"/>
    <p:sldId id="332" r:id="rId13"/>
    <p:sldId id="333" r:id="rId14"/>
    <p:sldId id="334" r:id="rId15"/>
    <p:sldId id="335" r:id="rId16"/>
    <p:sldId id="336" r:id="rId17"/>
    <p:sldId id="337" r:id="rId18"/>
    <p:sldId id="266"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62F1D-DDF7-4D25-969F-9E189E70E25A}" type="datetimeFigureOut">
              <a:rPr lang="en-US" smtClean="0"/>
              <a:t>10/18/2021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B1ED7-0276-4BA5-A6E3-6345F5A3A612}" type="slidenum">
              <a:rPr lang="en-US" smtClean="0"/>
              <a:t>‹#›</a:t>
            </a:fld>
            <a:endParaRPr lang="en-US"/>
          </a:p>
        </p:txBody>
      </p:sp>
    </p:spTree>
    <p:extLst>
      <p:ext uri="{BB962C8B-B14F-4D97-AF65-F5344CB8AC3E}">
        <p14:creationId xmlns:p14="http://schemas.microsoft.com/office/powerpoint/2010/main" val="157478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48287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0039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71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16534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193A4-5682-4857-B400-E2CC1F3E3D88}" type="datetimeFigureOut">
              <a:rPr lang="en-US" smtClean="0"/>
              <a:t>10/18/2021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1649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193A4-5682-4857-B400-E2CC1F3E3D8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612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7193A4-5682-4857-B400-E2CC1F3E3D88}" type="datetimeFigureOut">
              <a:rPr lang="en-US" smtClean="0"/>
              <a:t>10/18/2021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19099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7193A4-5682-4857-B400-E2CC1F3E3D88}" type="datetimeFigureOut">
              <a:rPr lang="en-US" smtClean="0"/>
              <a:t>10/18/2021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9365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193A4-5682-4857-B400-E2CC1F3E3D88}" type="datetimeFigureOut">
              <a:rPr lang="en-US" smtClean="0"/>
              <a:t>10/18/2021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328468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7150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10/18/2021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4691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193A4-5682-4857-B400-E2CC1F3E3D88}" type="datetimeFigureOut">
              <a:rPr lang="en-US" smtClean="0"/>
              <a:t>10/18/2021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A87CC-9811-4CA2-8053-9B67883B0DF8}" type="slidenum">
              <a:rPr lang="en-US" smtClean="0"/>
              <a:t>‹#›</a:t>
            </a:fld>
            <a:endParaRPr lang="en-US"/>
          </a:p>
        </p:txBody>
      </p:sp>
    </p:spTree>
    <p:extLst>
      <p:ext uri="{BB962C8B-B14F-4D97-AF65-F5344CB8AC3E}">
        <p14:creationId xmlns:p14="http://schemas.microsoft.com/office/powerpoint/2010/main" val="302959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3093" y="2196688"/>
            <a:ext cx="11371006" cy="993637"/>
          </a:xfrm>
        </p:spPr>
        <p:txBody>
          <a:bodyPr>
            <a:noAutofit/>
          </a:bodyPr>
          <a:lstStyle/>
          <a:p>
            <a:r>
              <a:rPr lang="en-US" sz="4000" dirty="0" smtClean="0">
                <a:latin typeface="Times New Roman" panose="02020603050405020304" pitchFamily="18" charset="0"/>
                <a:cs typeface="Times New Roman" panose="02020603050405020304" pitchFamily="18" charset="0"/>
              </a:rPr>
              <a:t>Topic:</a:t>
            </a:r>
            <a:r>
              <a:rPr lang="en-US" sz="4000" dirty="0" smtClean="0">
                <a:solidFill>
                  <a:srgbClr val="FF0000"/>
                </a:solidFill>
                <a:latin typeface="Times New Roman" panose="02020603050405020304" pitchFamily="18" charset="0"/>
                <a:cs typeface="Times New Roman" panose="02020603050405020304" pitchFamily="18" charset="0"/>
              </a:rPr>
              <a:t> Module Level Concepts: </a:t>
            </a:r>
            <a:r>
              <a:rPr lang="en-US" sz="4000" dirty="0" smtClean="0">
                <a:solidFill>
                  <a:srgbClr val="002060"/>
                </a:solidFill>
                <a:latin typeface="Times New Roman" panose="02020603050405020304" pitchFamily="18" charset="0"/>
                <a:cs typeface="Times New Roman" panose="02020603050405020304" pitchFamily="18" charset="0"/>
              </a:rPr>
              <a:t>Coupling &amp; Cohesion</a:t>
            </a:r>
            <a:endParaRPr lang="en-US" sz="4000" dirty="0">
              <a:solidFill>
                <a:srgbClr val="002060"/>
              </a:solidFill>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4031384" y="0"/>
            <a:ext cx="4094427" cy="1519084"/>
          </a:xfrm>
          <a:prstGeom prst="rect">
            <a:avLst/>
          </a:prstGeom>
          <a:noFill/>
          <a:ln w="9525">
            <a:noFill/>
            <a:miter lim="800000"/>
            <a:headEnd/>
            <a:tailEnd/>
          </a:ln>
        </p:spPr>
      </p:pic>
      <p:sp>
        <p:nvSpPr>
          <p:cNvPr id="8" name="Subtitle 2"/>
          <p:cNvSpPr txBox="1">
            <a:spLocks/>
          </p:cNvSpPr>
          <p:nvPr/>
        </p:nvSpPr>
        <p:spPr>
          <a:xfrm>
            <a:off x="1506596" y="1473929"/>
            <a:ext cx="9144000" cy="922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latin typeface="Times New Roman" panose="02020603050405020304" pitchFamily="18" charset="0"/>
                <a:cs typeface="Times New Roman" panose="02020603050405020304" pitchFamily="18" charset="0"/>
              </a:rPr>
              <a:t>Software Engineering (BCSC-0009)</a:t>
            </a:r>
            <a:endParaRPr lang="en-US" sz="4000" dirty="0">
              <a:solidFill>
                <a:srgbClr val="00B050"/>
              </a:solidFill>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506596" y="5816709"/>
            <a:ext cx="9144000" cy="922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b="1" dirty="0" err="1" smtClean="0">
                <a:latin typeface="Souvenir" pitchFamily="2" charset="0"/>
                <a:cs typeface="Times New Roman" panose="02020603050405020304" pitchFamily="18" charset="0"/>
              </a:rPr>
              <a:t>Dr.Dhirendra</a:t>
            </a:r>
            <a:r>
              <a:rPr lang="en-US" sz="2800" b="1" dirty="0" smtClean="0">
                <a:latin typeface="Souvenir" pitchFamily="2" charset="0"/>
                <a:cs typeface="Times New Roman" panose="02020603050405020304" pitchFamily="18" charset="0"/>
              </a:rPr>
              <a:t> Kumar Shukla</a:t>
            </a:r>
          </a:p>
          <a:p>
            <a:r>
              <a:rPr lang="en-US" sz="2800" dirty="0" smtClean="0">
                <a:latin typeface="Times New Roman" panose="02020603050405020304" pitchFamily="18" charset="0"/>
                <a:cs typeface="Times New Roman" panose="02020603050405020304" pitchFamily="18" charset="0"/>
              </a:rPr>
              <a:t>Assistant Professor, Dept. of CEA, GLA University, Mathura.</a:t>
            </a:r>
            <a:endParaRPr lang="en-US" sz="2800" dirty="0">
              <a:solidFill>
                <a:srgbClr val="00B05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2507" y="2993013"/>
            <a:ext cx="4552177" cy="2689617"/>
          </a:xfrm>
          <a:prstGeom prst="rect">
            <a:avLst/>
          </a:prstGeom>
        </p:spPr>
      </p:pic>
    </p:spTree>
    <p:extLst>
      <p:ext uri="{BB962C8B-B14F-4D97-AF65-F5344CB8AC3E}">
        <p14:creationId xmlns:p14="http://schemas.microsoft.com/office/powerpoint/2010/main" val="286440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fontScale="92500"/>
          </a:bodyPr>
          <a:lstStyle/>
          <a:p>
            <a:pPr algn="just"/>
            <a:r>
              <a:rPr lang="en-US" sz="3200" dirty="0" smtClean="0">
                <a:latin typeface="Times New Roman" panose="02020603050405020304" pitchFamily="18" charset="0"/>
                <a:cs typeface="Times New Roman" panose="02020603050405020304" pitchFamily="18" charset="0"/>
              </a:rPr>
              <a:t>Common Coupling: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With common coupling, module A </a:t>
            </a:r>
            <a:r>
              <a:rPr lang="en-US" sz="3200" dirty="0" smtClean="0">
                <a:solidFill>
                  <a:srgbClr val="002060"/>
                </a:solidFill>
                <a:latin typeface="Times New Roman" panose="02020603050405020304" pitchFamily="18" charset="0"/>
                <a:cs typeface="Times New Roman" panose="02020603050405020304" pitchFamily="18" charset="0"/>
              </a:rPr>
              <a:t>&amp; </a:t>
            </a:r>
            <a:r>
              <a:rPr lang="en-US" sz="3200" dirty="0">
                <a:solidFill>
                  <a:srgbClr val="002060"/>
                </a:solidFill>
                <a:latin typeface="Times New Roman" panose="02020603050405020304" pitchFamily="18" charset="0"/>
                <a:cs typeface="Times New Roman" panose="02020603050405020304" pitchFamily="18" charset="0"/>
              </a:rPr>
              <a:t>B have shared data. Global data areas are commonly found in programming languages. Making a change to the common data means tracing back to all the modules which access that data to evaluate the effect of </a:t>
            </a:r>
            <a:r>
              <a:rPr lang="en-US" sz="3200" smtClean="0">
                <a:solidFill>
                  <a:srgbClr val="002060"/>
                </a:solidFill>
                <a:latin typeface="Times New Roman" panose="02020603050405020304" pitchFamily="18" charset="0"/>
                <a:cs typeface="Times New Roman" panose="02020603050405020304" pitchFamily="18" charset="0"/>
              </a:rPr>
              <a:t>changes.</a:t>
            </a:r>
          </a:p>
          <a:p>
            <a:pPr marL="0" indent="0" algn="just">
              <a:buNone/>
            </a:pPr>
            <a:endParaRPr lang="en-US" sz="3200" dirty="0" smtClean="0">
              <a:solidFill>
                <a:srgbClr val="002060"/>
              </a:solidFill>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Content </a:t>
            </a:r>
            <a:r>
              <a:rPr lang="en-US" sz="3200" dirty="0">
                <a:latin typeface="Times New Roman" panose="02020603050405020304" pitchFamily="18" charset="0"/>
                <a:cs typeface="Times New Roman" panose="02020603050405020304" pitchFamily="18" charset="0"/>
              </a:rPr>
              <a:t>Coupling: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In a content coupling, one module can modify the data of another module or control flow is passed from one module to the other module. This is the worst form of coupling and should be avoided.</a:t>
            </a:r>
            <a:endParaRPr lang="en-US" sz="32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66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4"/>
            <a:ext cx="10858500" cy="1625360"/>
          </a:xfrm>
        </p:spPr>
        <p:txBody>
          <a:bodyPr>
            <a:normAutofit/>
          </a:bodyPr>
          <a:lstStyle/>
          <a:p>
            <a:pPr algn="just"/>
            <a:r>
              <a:rPr lang="en-US" sz="3200" dirty="0">
                <a:latin typeface="Times New Roman" panose="02020603050405020304" pitchFamily="18" charset="0"/>
                <a:cs typeface="Times New Roman" panose="02020603050405020304" pitchFamily="18" charset="0"/>
              </a:rPr>
              <a:t>Cohesion is a measure of the degree to which the elements of the module are functionally related</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 good software design will have high cohesion.</a:t>
            </a: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408913" y="3082414"/>
            <a:ext cx="7162790" cy="3339994"/>
          </a:xfrm>
          <a:prstGeom prst="rect">
            <a:avLst/>
          </a:prstGeom>
        </p:spPr>
      </p:pic>
    </p:spTree>
    <p:extLst>
      <p:ext uri="{BB962C8B-B14F-4D97-AF65-F5344CB8AC3E}">
        <p14:creationId xmlns:p14="http://schemas.microsoft.com/office/powerpoint/2010/main" val="111546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 Types</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755205"/>
          </a:xfrm>
        </p:spPr>
        <p:txBody>
          <a:bodyPr>
            <a:normAutofit fontScale="92500"/>
          </a:bodyPr>
          <a:lstStyle/>
          <a:p>
            <a:pPr marL="0" indent="0" algn="just">
              <a:buNone/>
            </a:pPr>
            <a:r>
              <a:rPr lang="en-US" sz="3200" dirty="0" smtClean="0">
                <a:latin typeface="Times New Roman" panose="02020603050405020304" pitchFamily="18" charset="0"/>
                <a:cs typeface="Times New Roman" panose="02020603050405020304" pitchFamily="18" charset="0"/>
              </a:rPr>
              <a:t>Module Cohesion can be classified into 7 different types as follows: </a:t>
            </a:r>
          </a:p>
        </p:txBody>
      </p:sp>
      <p:pic>
        <p:nvPicPr>
          <p:cNvPr id="7" name="Picture 6"/>
          <p:cNvPicPr>
            <a:picLocks noChangeAspect="1"/>
          </p:cNvPicPr>
          <p:nvPr/>
        </p:nvPicPr>
        <p:blipFill>
          <a:blip r:embed="rId3"/>
          <a:stretch>
            <a:fillRect/>
          </a:stretch>
        </p:blipFill>
        <p:spPr>
          <a:xfrm>
            <a:off x="2770853" y="1992697"/>
            <a:ext cx="6902245" cy="4378606"/>
          </a:xfrm>
          <a:prstGeom prst="rect">
            <a:avLst/>
          </a:prstGeom>
        </p:spPr>
      </p:pic>
    </p:spTree>
    <p:extLst>
      <p:ext uri="{BB962C8B-B14F-4D97-AF65-F5344CB8AC3E}">
        <p14:creationId xmlns:p14="http://schemas.microsoft.com/office/powerpoint/2010/main" val="307376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Functional Cohesion:</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Every essential element for a single computation is contained in the component. A functional cohesion performs the task and functions. It is an ideal situation</a:t>
            </a:r>
            <a:r>
              <a:rPr lang="en-US" sz="3200" dirty="0" smtClean="0">
                <a:solidFill>
                  <a:srgbClr val="002060"/>
                </a:solidFill>
                <a:latin typeface="Times New Roman" panose="02020603050405020304" pitchFamily="18" charset="0"/>
                <a:cs typeface="Times New Roman" panose="02020603050405020304" pitchFamily="18" charset="0"/>
              </a:rPr>
              <a:t>. </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Sequential </a:t>
            </a:r>
            <a:r>
              <a:rPr lang="en-US" sz="3200" dirty="0" smtClean="0">
                <a:latin typeface="Times New Roman" panose="02020603050405020304" pitchFamily="18" charset="0"/>
                <a:cs typeface="Times New Roman" panose="02020603050405020304" pitchFamily="18" charset="0"/>
              </a:rPr>
              <a:t>Cohesion: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An element outputs some data that becomes the input for other element, i.e., data flow between the parts. It occurs naturally in functional programming languages.</a:t>
            </a:r>
            <a:endParaRPr lang="en-US" sz="32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Communicational Cohesion:</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Two elements operate on the same input data or contribute towards the same output data. Example- update record </a:t>
            </a:r>
            <a:r>
              <a:rPr lang="en-US" sz="3200" dirty="0" err="1">
                <a:solidFill>
                  <a:srgbClr val="002060"/>
                </a:solidFill>
                <a:latin typeface="Times New Roman" panose="02020603050405020304" pitchFamily="18" charset="0"/>
                <a:cs typeface="Times New Roman" panose="02020603050405020304" pitchFamily="18" charset="0"/>
              </a:rPr>
              <a:t>int</a:t>
            </a:r>
            <a:r>
              <a:rPr lang="en-US" sz="3200" dirty="0">
                <a:solidFill>
                  <a:srgbClr val="002060"/>
                </a:solidFill>
                <a:latin typeface="Times New Roman" panose="02020603050405020304" pitchFamily="18" charset="0"/>
                <a:cs typeface="Times New Roman" panose="02020603050405020304" pitchFamily="18" charset="0"/>
              </a:rPr>
              <a:t> the database and send it to the printer</a:t>
            </a:r>
            <a:r>
              <a:rPr lang="en-US" sz="32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Procedural Cohesion: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Elements of procedural cohesion ensure the order of execution. Actions are still weakly connected and unlikely to be reusable. Ex- calculate student GPA, print student record, calculate cumulative GPA, print cumulative GPA</a:t>
            </a:r>
            <a:r>
              <a:rPr lang="en-US" sz="3200"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6440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lnSpcReduction="10000"/>
          </a:bodyPr>
          <a:lstStyle/>
          <a:p>
            <a:pPr algn="just"/>
            <a:r>
              <a:rPr lang="en-US" sz="3200" dirty="0" smtClean="0">
                <a:latin typeface="Times New Roman" panose="02020603050405020304" pitchFamily="18" charset="0"/>
                <a:cs typeface="Times New Roman" panose="02020603050405020304" pitchFamily="18" charset="0"/>
              </a:rPr>
              <a:t>Temporal Cohesion:</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The elements are related by their timing involved. A module connected with temporal cohesion all the tasks must be executed in the same time-span. This cohesion contains the code for initializing all the parts of the system. </a:t>
            </a:r>
            <a:endParaRPr lang="en-US" sz="3200" dirty="0" smtClean="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Logical Cohesion: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The elements are logically related and not functionally. Ex- A component reads inputs from tape, disk, and network. All the code for these functions is in the same component. Operations are related, but the functions are significantly different</a:t>
            </a:r>
            <a:r>
              <a:rPr lang="en-US" sz="3200"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153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Cohesion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a:latin typeface="Times New Roman" panose="02020603050405020304" pitchFamily="18" charset="0"/>
                <a:cs typeface="Times New Roman" panose="02020603050405020304" pitchFamily="18" charset="0"/>
              </a:rPr>
              <a:t>Coincidental </a:t>
            </a:r>
            <a:r>
              <a:rPr lang="en-US" sz="3200" dirty="0" smtClean="0">
                <a:latin typeface="Times New Roman" panose="02020603050405020304" pitchFamily="18" charset="0"/>
                <a:cs typeface="Times New Roman" panose="02020603050405020304" pitchFamily="18" charset="0"/>
              </a:rPr>
              <a:t>Cohesion:</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The elements are not related(unrelated). The elements have no conceptual relationship other than location in source code. It is accidental and the worst form of cohesion. Ex- print next line and reverse the characters of a string in a single component.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7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fontScale="90000"/>
          </a:bodyPr>
          <a:lstStyle/>
          <a:p>
            <a:r>
              <a:rPr lang="en-US" b="1" u="sng" dirty="0" smtClean="0">
                <a:latin typeface="Times New Roman" panose="02020603050405020304" pitchFamily="18" charset="0"/>
                <a:cs typeface="Times New Roman" panose="02020603050405020304" pitchFamily="18" charset="0"/>
              </a:rPr>
              <a:t>Relationship </a:t>
            </a:r>
            <a:r>
              <a:rPr lang="en-US" b="1" u="sng" dirty="0">
                <a:latin typeface="Times New Roman" panose="02020603050405020304" pitchFamily="18" charset="0"/>
                <a:cs typeface="Times New Roman" panose="02020603050405020304" pitchFamily="18" charset="0"/>
              </a:rPr>
              <a:t>between Cohesion &amp; </a:t>
            </a:r>
            <a:r>
              <a:rPr lang="en-US" b="1" u="sng" dirty="0" smtClean="0">
                <a:latin typeface="Times New Roman" panose="02020603050405020304" pitchFamily="18" charset="0"/>
                <a:cs typeface="Times New Roman" panose="02020603050405020304" pitchFamily="18" charset="0"/>
              </a:rPr>
              <a:t>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1902267"/>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If the software is not properly modularized, a host of seemingly trivial enhancement or changes will result into death of the project. Therefore, a software engineer must design the modules with goal of high cohesion and low coupling.</a:t>
            </a:r>
          </a:p>
        </p:txBody>
      </p:sp>
      <p:pic>
        <p:nvPicPr>
          <p:cNvPr id="3" name="Picture 2"/>
          <p:cNvPicPr>
            <a:picLocks noChangeAspect="1"/>
          </p:cNvPicPr>
          <p:nvPr/>
        </p:nvPicPr>
        <p:blipFill>
          <a:blip r:embed="rId3"/>
          <a:stretch>
            <a:fillRect/>
          </a:stretch>
        </p:blipFill>
        <p:spPr>
          <a:xfrm>
            <a:off x="3012652" y="3259393"/>
            <a:ext cx="6418648" cy="2920181"/>
          </a:xfrm>
          <a:prstGeom prst="rect">
            <a:avLst/>
          </a:prstGeom>
        </p:spPr>
      </p:pic>
      <p:sp>
        <p:nvSpPr>
          <p:cNvPr id="7" name="Content Placeholder 2"/>
          <p:cNvSpPr txBox="1">
            <a:spLocks/>
          </p:cNvSpPr>
          <p:nvPr/>
        </p:nvSpPr>
        <p:spPr>
          <a:xfrm>
            <a:off x="3935134" y="6179574"/>
            <a:ext cx="4573683" cy="5824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smtClean="0">
                <a:latin typeface="Times New Roman" panose="02020603050405020304" pitchFamily="18" charset="0"/>
                <a:cs typeface="Times New Roman" panose="02020603050405020304" pitchFamily="18" charset="0"/>
              </a:rPr>
              <a:t>Fig. View of Cohesion &amp; Coupling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20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33" y="227492"/>
            <a:ext cx="8173065" cy="932733"/>
          </a:xfrm>
        </p:spPr>
        <p:txBody>
          <a:bodyPr/>
          <a:lstStyle/>
          <a:p>
            <a:r>
              <a:rPr lang="en-US" b="1" u="sng" dirty="0" smtClean="0">
                <a:latin typeface="Times New Roman" panose="02020603050405020304" pitchFamily="18" charset="0"/>
                <a:cs typeface="Times New Roman" panose="02020603050405020304" pitchFamily="18" charset="0"/>
              </a:rPr>
              <a:t>References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33" y="1324178"/>
            <a:ext cx="10972799" cy="4840647"/>
          </a:xfrm>
        </p:spPr>
        <p:txBody>
          <a:bodyPr>
            <a:normAutofit fontScale="92500"/>
          </a:bodyPr>
          <a:lstStyle/>
          <a:p>
            <a:pPr algn="just"/>
            <a:r>
              <a:rPr lang="en-US" sz="3200" dirty="0">
                <a:latin typeface="Times New Roman" panose="02020603050405020304" pitchFamily="18" charset="0"/>
                <a:cs typeface="Times New Roman" panose="02020603050405020304" pitchFamily="18" charset="0"/>
              </a:rPr>
              <a:t>K.K. Aggarwal and </a:t>
            </a:r>
            <a:r>
              <a:rPr lang="en-US" sz="3200" dirty="0" err="1">
                <a:latin typeface="Times New Roman" panose="02020603050405020304" pitchFamily="18" charset="0"/>
                <a:cs typeface="Times New Roman" panose="02020603050405020304" pitchFamily="18" charset="0"/>
              </a:rPr>
              <a:t>Yogesh</a:t>
            </a:r>
            <a:r>
              <a:rPr lang="en-US" sz="3200" dirty="0">
                <a:latin typeface="Times New Roman" panose="02020603050405020304" pitchFamily="18" charset="0"/>
                <a:cs typeface="Times New Roman" panose="02020603050405020304" pitchFamily="18" charset="0"/>
              </a:rPr>
              <a:t> Singh, “Software Engineering”,  Third Ed., New Age International (P) Limited Publishers.  (2009</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Pankaj </a:t>
            </a:r>
            <a:r>
              <a:rPr lang="en-US" sz="3200" dirty="0" err="1">
                <a:latin typeface="Times New Roman" panose="02020603050405020304" pitchFamily="18" charset="0"/>
                <a:cs typeface="Times New Roman" panose="02020603050405020304" pitchFamily="18" charset="0"/>
              </a:rPr>
              <a:t>Jalote</a:t>
            </a:r>
            <a:r>
              <a:rPr lang="en-US" sz="3200" dirty="0">
                <a:latin typeface="Times New Roman" panose="02020603050405020304" pitchFamily="18" charset="0"/>
                <a:cs typeface="Times New Roman" panose="02020603050405020304" pitchFamily="18" charset="0"/>
              </a:rPr>
              <a:t>, “An Integrated Approach to Software Engineering”, Third Ed., </a:t>
            </a:r>
            <a:r>
              <a:rPr lang="en-US" sz="3200" dirty="0" err="1">
                <a:latin typeface="Times New Roman" panose="02020603050405020304" pitchFamily="18" charset="0"/>
                <a:cs typeface="Times New Roman" panose="02020603050405020304" pitchFamily="18" charset="0"/>
              </a:rPr>
              <a:t>Narose</a:t>
            </a:r>
            <a:r>
              <a:rPr lang="en-US" sz="3200" dirty="0">
                <a:latin typeface="Times New Roman" panose="02020603050405020304" pitchFamily="18" charset="0"/>
                <a:cs typeface="Times New Roman" panose="02020603050405020304" pitchFamily="18" charset="0"/>
              </a:rPr>
              <a:t> Publishing House, (2008</a:t>
            </a:r>
            <a:r>
              <a:rPr lang="en-US" sz="3200" dirty="0" smtClean="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Rajib</a:t>
            </a:r>
            <a:r>
              <a:rPr lang="en-US" sz="3200" dirty="0">
                <a:latin typeface="Times New Roman" panose="02020603050405020304" pitchFamily="18" charset="0"/>
                <a:cs typeface="Times New Roman" panose="02020603050405020304" pitchFamily="18" charset="0"/>
              </a:rPr>
              <a:t> Mall, “Fundamentals of Software Engineering”, Fourth Ed., PHI Learning Private Limited, (2016</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Roger S. Pressman, “Software Engineering: A Practitioner’s  Approach”, Fifth Ed., McGraw–Hill Higher Education,  (2001</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https://</a:t>
            </a:r>
            <a:r>
              <a:rPr lang="en-US" sz="3200" dirty="0" smtClean="0">
                <a:latin typeface="Times New Roman" panose="02020603050405020304" pitchFamily="18" charset="0"/>
                <a:cs typeface="Times New Roman" panose="02020603050405020304" pitchFamily="18" charset="0"/>
              </a:rPr>
              <a:t>www.geeksforgeeks.org/software-engineering-coupling-and-cohesion/last accessed on 28/8/2020.</a:t>
            </a:r>
            <a:endParaRPr lang="en-US" sz="3200"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Tree>
    <p:extLst>
      <p:ext uri="{BB962C8B-B14F-4D97-AF65-F5344CB8AC3E}">
        <p14:creationId xmlns:p14="http://schemas.microsoft.com/office/powerpoint/2010/main" val="38122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92561" y="2902258"/>
            <a:ext cx="3306098" cy="666852"/>
          </a:xfrm>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Thank You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91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Topics to be covered</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5120727"/>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Module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Modularity</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Module Coupling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Module Cohesion &amp;</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Relationship between Coupling &amp; Cohesion</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69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5120727"/>
          </a:xfrm>
        </p:spPr>
        <p:txBody>
          <a:bodyPr>
            <a:normAutofit lnSpcReduction="10000"/>
          </a:bodyPr>
          <a:lstStyle/>
          <a:p>
            <a:pPr algn="just"/>
            <a:r>
              <a:rPr lang="en-US" sz="3200" dirty="0" smtClean="0">
                <a:latin typeface="Times New Roman" panose="02020603050405020304" pitchFamily="18" charset="0"/>
                <a:cs typeface="Times New Roman" panose="02020603050405020304" pitchFamily="18" charset="0"/>
              </a:rPr>
              <a:t>A module is a logically separable part of a program.</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is a program unit that is discrete &amp; identifiable with respect to compiling &amp; loading.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In programming terminology, a module can be a macro, a function, a procedure (or subroutine), a process, or a package.</a:t>
            </a: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In systems using functional abstraction, a module is usually a procedure of function.</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91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Modularization</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5120727"/>
          </a:xfrm>
        </p:spPr>
        <p:txBody>
          <a:bodyPr>
            <a:normAutofit/>
          </a:bodyPr>
          <a:lstStyle/>
          <a:p>
            <a:pPr algn="just"/>
            <a:r>
              <a:rPr lang="en-US" sz="3200" dirty="0">
                <a:latin typeface="Times New Roman" panose="02020603050405020304" pitchFamily="18" charset="0"/>
                <a:cs typeface="Times New Roman" panose="02020603050405020304" pitchFamily="18" charset="0"/>
              </a:rPr>
              <a:t>Modularization is the process of dividing a software system into multiple independent modules where each module works </a:t>
            </a:r>
            <a:r>
              <a:rPr lang="en-US" sz="3200" dirty="0" smtClean="0">
                <a:latin typeface="Times New Roman" panose="02020603050405020304" pitchFamily="18" charset="0"/>
                <a:cs typeface="Times New Roman" panose="02020603050405020304" pitchFamily="18" charset="0"/>
              </a:rPr>
              <a:t>independently.</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There </a:t>
            </a:r>
            <a:r>
              <a:rPr lang="en-US" sz="3200" dirty="0">
                <a:latin typeface="Times New Roman" panose="02020603050405020304" pitchFamily="18" charset="0"/>
                <a:cs typeface="Times New Roman" panose="02020603050405020304" pitchFamily="18" charset="0"/>
              </a:rPr>
              <a:t>are many advantages of Modularization in software engineering. </a:t>
            </a:r>
            <a:r>
              <a:rPr lang="en-US" sz="3200" dirty="0" smtClean="0">
                <a:latin typeface="Times New Roman" panose="02020603050405020304" pitchFamily="18" charset="0"/>
                <a:cs typeface="Times New Roman" panose="02020603050405020304" pitchFamily="18" charset="0"/>
              </a:rPr>
              <a:t>Some </a:t>
            </a:r>
            <a:r>
              <a:rPr lang="en-US" sz="3200" dirty="0">
                <a:latin typeface="Times New Roman" panose="02020603050405020304" pitchFamily="18" charset="0"/>
                <a:cs typeface="Times New Roman" panose="02020603050405020304" pitchFamily="18" charset="0"/>
              </a:rPr>
              <a:t>of these are given below</a:t>
            </a:r>
            <a:r>
              <a:rPr lang="en-US" sz="3200" dirty="0" smtClean="0">
                <a:latin typeface="Times New Roman" panose="02020603050405020304" pitchFamily="18" charset="0"/>
                <a:cs typeface="Times New Roman" panose="02020603050405020304" pitchFamily="18" charset="0"/>
              </a:rPr>
              <a:t>:</a:t>
            </a:r>
          </a:p>
          <a:p>
            <a:pPr algn="just"/>
            <a:endParaRPr lang="en-US" sz="3200" dirty="0" smtClean="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3200" dirty="0" smtClean="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Easy to understand the system</a:t>
            </a:r>
            <a:r>
              <a:rPr lang="en-US" sz="3200" dirty="0" smtClean="0">
                <a:solidFill>
                  <a:srgbClr val="002060"/>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v"/>
            </a:pPr>
            <a:r>
              <a:rPr lang="en-US" sz="3200" dirty="0">
                <a:solidFill>
                  <a:srgbClr val="002060"/>
                </a:solidFill>
                <a:latin typeface="Times New Roman" panose="02020603050405020304" pitchFamily="18" charset="0"/>
                <a:cs typeface="Times New Roman" panose="02020603050405020304" pitchFamily="18" charset="0"/>
              </a:rPr>
              <a:t> </a:t>
            </a:r>
            <a:r>
              <a:rPr lang="en-US" sz="3200" dirty="0" smtClean="0">
                <a:solidFill>
                  <a:srgbClr val="002060"/>
                </a:solidFill>
                <a:latin typeface="Times New Roman" panose="02020603050405020304" pitchFamily="18" charset="0"/>
                <a:cs typeface="Times New Roman" panose="02020603050405020304" pitchFamily="18" charset="0"/>
              </a:rPr>
              <a:t>System </a:t>
            </a:r>
            <a:r>
              <a:rPr lang="en-US" sz="3200" dirty="0">
                <a:solidFill>
                  <a:srgbClr val="002060"/>
                </a:solidFill>
                <a:latin typeface="Times New Roman" panose="02020603050405020304" pitchFamily="18" charset="0"/>
                <a:cs typeface="Times New Roman" panose="02020603050405020304" pitchFamily="18" charset="0"/>
              </a:rPr>
              <a:t>maintenance is easy</a:t>
            </a:r>
            <a:r>
              <a:rPr lang="en-US" sz="3200" dirty="0" smtClean="0">
                <a:solidFill>
                  <a:srgbClr val="002060"/>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v"/>
            </a:pPr>
            <a:r>
              <a:rPr lang="en-US" sz="3200" dirty="0" smtClean="0">
                <a:solidFill>
                  <a:srgbClr val="002060"/>
                </a:solidFill>
                <a:latin typeface="Times New Roman" panose="02020603050405020304" pitchFamily="18" charset="0"/>
                <a:cs typeface="Times New Roman" panose="02020603050405020304" pitchFamily="18" charset="0"/>
              </a:rPr>
              <a:t> A module </a:t>
            </a:r>
            <a:r>
              <a:rPr lang="en-US" sz="3200" dirty="0">
                <a:solidFill>
                  <a:srgbClr val="002060"/>
                </a:solidFill>
                <a:latin typeface="Times New Roman" panose="02020603050405020304" pitchFamily="18" charset="0"/>
                <a:cs typeface="Times New Roman" panose="02020603050405020304" pitchFamily="18" charset="0"/>
              </a:rPr>
              <a:t>can be used many times as their </a:t>
            </a:r>
            <a:r>
              <a:rPr lang="en-US" sz="3200" dirty="0" smtClean="0">
                <a:solidFill>
                  <a:srgbClr val="002060"/>
                </a:solidFill>
                <a:latin typeface="Times New Roman" panose="02020603050405020304" pitchFamily="18" charset="0"/>
                <a:cs typeface="Times New Roman" panose="02020603050405020304" pitchFamily="18" charset="0"/>
              </a:rPr>
              <a:t>requirements. </a:t>
            </a:r>
            <a:endParaRPr lang="en-US"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2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4"/>
            <a:ext cx="10858500" cy="1625360"/>
          </a:xfrm>
        </p:spPr>
        <p:txBody>
          <a:bodyPr>
            <a:normAutofit/>
          </a:bodyPr>
          <a:lstStyle/>
          <a:p>
            <a:pPr algn="just"/>
            <a:r>
              <a:rPr lang="en-US" sz="3200" dirty="0">
                <a:latin typeface="Times New Roman" panose="02020603050405020304" pitchFamily="18" charset="0"/>
                <a:cs typeface="Times New Roman" panose="02020603050405020304" pitchFamily="18" charset="0"/>
              </a:rPr>
              <a:t>Coupling is the measure of the degree of interdependence between the modules.</a:t>
            </a:r>
          </a:p>
          <a:p>
            <a:pPr algn="just"/>
            <a:r>
              <a:rPr lang="en-US" sz="3200" dirty="0">
                <a:latin typeface="Times New Roman" panose="02020603050405020304" pitchFamily="18" charset="0"/>
                <a:cs typeface="Times New Roman" panose="02020603050405020304" pitchFamily="18" charset="0"/>
              </a:rPr>
              <a:t>A good software will have low coupling</a:t>
            </a:r>
            <a:r>
              <a:rPr lang="en-US" sz="3200" dirty="0" smtClean="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664542" y="3444211"/>
            <a:ext cx="2724399" cy="2517702"/>
          </a:xfrm>
          <a:prstGeom prst="rect">
            <a:avLst/>
          </a:prstGeom>
        </p:spPr>
      </p:pic>
      <p:pic>
        <p:nvPicPr>
          <p:cNvPr id="7" name="Picture 6"/>
          <p:cNvPicPr>
            <a:picLocks noChangeAspect="1"/>
          </p:cNvPicPr>
          <p:nvPr/>
        </p:nvPicPr>
        <p:blipFill>
          <a:blip r:embed="rId4"/>
          <a:stretch>
            <a:fillRect/>
          </a:stretch>
        </p:blipFill>
        <p:spPr>
          <a:xfrm>
            <a:off x="8292647" y="3558633"/>
            <a:ext cx="2538448" cy="2288859"/>
          </a:xfrm>
          <a:prstGeom prst="rect">
            <a:avLst/>
          </a:prstGeom>
        </p:spPr>
      </p:pic>
      <p:pic>
        <p:nvPicPr>
          <p:cNvPr id="8" name="Picture 7"/>
          <p:cNvPicPr>
            <a:picLocks noChangeAspect="1"/>
          </p:cNvPicPr>
          <p:nvPr/>
        </p:nvPicPr>
        <p:blipFill>
          <a:blip r:embed="rId5"/>
          <a:stretch>
            <a:fillRect/>
          </a:stretch>
        </p:blipFill>
        <p:spPr>
          <a:xfrm>
            <a:off x="1182971" y="3558633"/>
            <a:ext cx="2864820" cy="2153156"/>
          </a:xfrm>
          <a:prstGeom prst="rect">
            <a:avLst/>
          </a:prstGeom>
        </p:spPr>
      </p:pic>
    </p:spTree>
    <p:extLst>
      <p:ext uri="{BB962C8B-B14F-4D97-AF65-F5344CB8AC3E}">
        <p14:creationId xmlns:p14="http://schemas.microsoft.com/office/powerpoint/2010/main" val="12867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randombar(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4"/>
            <a:ext cx="10858500" cy="1625360"/>
          </a:xfrm>
        </p:spPr>
        <p:txBody>
          <a:bodyPr>
            <a:normAutofit/>
          </a:bodyPr>
          <a:lstStyle/>
          <a:p>
            <a:pPr marL="0" indent="0" algn="just">
              <a:buNone/>
            </a:pPr>
            <a:r>
              <a:rPr lang="en-US" sz="3200" b="1" i="1" dirty="0" smtClean="0">
                <a:latin typeface="Times New Roman" panose="02020603050405020304" pitchFamily="18" charset="0"/>
                <a:cs typeface="Times New Roman" panose="02020603050405020304" pitchFamily="18" charset="0"/>
              </a:rPr>
              <a:t>For Example, </a:t>
            </a: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Consider a case of editing a student record in a “Student Information System”.</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415846" y="3082414"/>
            <a:ext cx="3626874" cy="3347883"/>
          </a:xfrm>
          <a:prstGeom prst="rect">
            <a:avLst/>
          </a:prstGeom>
        </p:spPr>
      </p:pic>
      <p:pic>
        <p:nvPicPr>
          <p:cNvPr id="9" name="Picture 8"/>
          <p:cNvPicPr>
            <a:picLocks noChangeAspect="1"/>
          </p:cNvPicPr>
          <p:nvPr/>
        </p:nvPicPr>
        <p:blipFill>
          <a:blip r:embed="rId4"/>
          <a:stretch>
            <a:fillRect/>
          </a:stretch>
        </p:blipFill>
        <p:spPr>
          <a:xfrm>
            <a:off x="6987089" y="3082414"/>
            <a:ext cx="3263039" cy="3347883"/>
          </a:xfrm>
          <a:prstGeom prst="rect">
            <a:avLst/>
          </a:prstGeom>
        </p:spPr>
      </p:pic>
    </p:spTree>
    <p:extLst>
      <p:ext uri="{BB962C8B-B14F-4D97-AF65-F5344CB8AC3E}">
        <p14:creationId xmlns:p14="http://schemas.microsoft.com/office/powerpoint/2010/main" val="351606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 Types</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457053"/>
            <a:ext cx="10858500" cy="755205"/>
          </a:xfrm>
        </p:spPr>
        <p:txBody>
          <a:bodyPr>
            <a:normAutofit fontScale="92500"/>
          </a:bodyPr>
          <a:lstStyle/>
          <a:p>
            <a:pPr marL="0" indent="0" algn="just">
              <a:buNone/>
            </a:pPr>
            <a:r>
              <a:rPr lang="en-US" sz="3200" dirty="0" smtClean="0">
                <a:latin typeface="Times New Roman" panose="02020603050405020304" pitchFamily="18" charset="0"/>
                <a:cs typeface="Times New Roman" panose="02020603050405020304" pitchFamily="18" charset="0"/>
              </a:rPr>
              <a:t>Module Coupling can be classified into 6 different types as follows: </a:t>
            </a:r>
          </a:p>
        </p:txBody>
      </p:sp>
      <p:pic>
        <p:nvPicPr>
          <p:cNvPr id="3" name="Picture 2"/>
          <p:cNvPicPr>
            <a:picLocks noChangeAspect="1"/>
          </p:cNvPicPr>
          <p:nvPr/>
        </p:nvPicPr>
        <p:blipFill>
          <a:blip r:embed="rId3"/>
          <a:stretch>
            <a:fillRect/>
          </a:stretch>
        </p:blipFill>
        <p:spPr>
          <a:xfrm>
            <a:off x="2280947" y="2341955"/>
            <a:ext cx="7128524" cy="3291929"/>
          </a:xfrm>
          <a:prstGeom prst="rect">
            <a:avLst/>
          </a:prstGeom>
        </p:spPr>
      </p:pic>
      <p:sp>
        <p:nvSpPr>
          <p:cNvPr id="6" name="Content Placeholder 2"/>
          <p:cNvSpPr txBox="1">
            <a:spLocks/>
          </p:cNvSpPr>
          <p:nvPr/>
        </p:nvSpPr>
        <p:spPr>
          <a:xfrm>
            <a:off x="792726" y="5960228"/>
            <a:ext cx="10858500" cy="7552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3200" dirty="0" smtClean="0">
                <a:latin typeface="Times New Roman" panose="02020603050405020304" pitchFamily="18" charset="0"/>
                <a:cs typeface="Times New Roman" panose="02020603050405020304" pitchFamily="18" charset="0"/>
              </a:rPr>
              <a:t>Given </a:t>
            </a:r>
            <a:r>
              <a:rPr lang="en-US" sz="3200" dirty="0">
                <a:latin typeface="Times New Roman" panose="02020603050405020304" pitchFamily="18" charset="0"/>
                <a:cs typeface="Times New Roman" panose="02020603050405020304" pitchFamily="18" charset="0"/>
              </a:rPr>
              <a:t>two procedures A &amp; B, we can identify number of ways in which they can be coupled.</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9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Data Coupling:</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The dependency between module A and B is said to be data coupled if their dependency is based on the fact they communicate by only passing of data</a:t>
            </a:r>
            <a:r>
              <a:rPr lang="en-US" sz="3200" dirty="0" smtClean="0">
                <a:solidFill>
                  <a:srgbClr val="002060"/>
                </a:solidFill>
                <a:latin typeface="Times New Roman" panose="02020603050405020304" pitchFamily="18" charset="0"/>
                <a:cs typeface="Times New Roman" panose="02020603050405020304" pitchFamily="18" charset="0"/>
              </a:rPr>
              <a:t>. </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Stamp Coupling: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Stamp coupling occurs between module A and B when complete data structure is passed from one module to another</a:t>
            </a:r>
            <a:r>
              <a:rPr lang="en-US" sz="3200"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926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6" y="247412"/>
            <a:ext cx="8173065" cy="962230"/>
          </a:xfrm>
        </p:spPr>
        <p:txBody>
          <a:bodyPr>
            <a:normAutofit/>
          </a:bodyPr>
          <a:lstStyle/>
          <a:p>
            <a:r>
              <a:rPr lang="en-US" b="1" u="sng" dirty="0" smtClean="0">
                <a:latin typeface="Times New Roman" panose="02020603050405020304" pitchFamily="18" charset="0"/>
                <a:cs typeface="Times New Roman" panose="02020603050405020304" pitchFamily="18" charset="0"/>
              </a:rPr>
              <a:t>Module Coupling</a:t>
            </a:r>
            <a:endParaRPr lang="en-US"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792726" y="1342378"/>
            <a:ext cx="10858500" cy="5220654"/>
          </a:xfrm>
        </p:spPr>
        <p:txBody>
          <a:bodyPr>
            <a:normAutofit/>
          </a:bodyPr>
          <a:lstStyle/>
          <a:p>
            <a:pPr algn="just"/>
            <a:r>
              <a:rPr lang="en-US" sz="3200" dirty="0">
                <a:latin typeface="Times New Roman" panose="02020603050405020304" pitchFamily="18" charset="0"/>
                <a:cs typeface="Times New Roman" panose="02020603050405020304" pitchFamily="18" charset="0"/>
              </a:rPr>
              <a:t>Control </a:t>
            </a:r>
            <a:r>
              <a:rPr lang="en-US" sz="3200" dirty="0" smtClean="0">
                <a:latin typeface="Times New Roman" panose="02020603050405020304" pitchFamily="18" charset="0"/>
                <a:cs typeface="Times New Roman" panose="02020603050405020304" pitchFamily="18" charset="0"/>
              </a:rPr>
              <a:t>Coupling</a:t>
            </a:r>
            <a:r>
              <a:rPr lang="en-US" sz="3200" dirty="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Module A </a:t>
            </a:r>
            <a:r>
              <a:rPr lang="en-US" sz="3200" dirty="0" smtClean="0">
                <a:solidFill>
                  <a:srgbClr val="002060"/>
                </a:solidFill>
                <a:latin typeface="Times New Roman" panose="02020603050405020304" pitchFamily="18" charset="0"/>
                <a:cs typeface="Times New Roman" panose="02020603050405020304" pitchFamily="18" charset="0"/>
              </a:rPr>
              <a:t>&amp; </a:t>
            </a:r>
            <a:r>
              <a:rPr lang="en-US" sz="3200" dirty="0">
                <a:solidFill>
                  <a:srgbClr val="002060"/>
                </a:solidFill>
                <a:latin typeface="Times New Roman" panose="02020603050405020304" pitchFamily="18" charset="0"/>
                <a:cs typeface="Times New Roman" panose="02020603050405020304" pitchFamily="18" charset="0"/>
              </a:rPr>
              <a:t>B are said to be control coupled if they communicate by passing of control information. This is usually accomplished by means of flags that are set by one module and reacted upon by the dependent module</a:t>
            </a:r>
            <a:r>
              <a:rPr lang="en-US" sz="3200" dirty="0" smtClean="0">
                <a:solidFill>
                  <a:srgbClr val="002060"/>
                </a:solidFill>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External Coupling: </a:t>
            </a:r>
          </a:p>
          <a:p>
            <a:pPr marL="0" indent="0" algn="just">
              <a:buNone/>
            </a:pPr>
            <a:r>
              <a:rPr lang="en-US" sz="3200" dirty="0">
                <a:solidFill>
                  <a:srgbClr val="002060"/>
                </a:solidFill>
                <a:latin typeface="Times New Roman" panose="02020603050405020304" pitchFamily="18" charset="0"/>
                <a:cs typeface="Times New Roman" panose="02020603050405020304" pitchFamily="18" charset="0"/>
              </a:rPr>
              <a:t>In external coupling, the modules depend on other modules, external to the software being developed or to a particular type of hardware. Ex- protocol, external file, device format, etc</a:t>
            </a:r>
            <a:r>
              <a:rPr lang="en-US" sz="3200"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8404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977</Words>
  <Application>Microsoft Office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Souvenir</vt:lpstr>
      <vt:lpstr>Times New Roman</vt:lpstr>
      <vt:lpstr>Wingdings</vt:lpstr>
      <vt:lpstr>Office Theme</vt:lpstr>
      <vt:lpstr>PowerPoint Presentation</vt:lpstr>
      <vt:lpstr>Topics to be covered</vt:lpstr>
      <vt:lpstr>Module</vt:lpstr>
      <vt:lpstr>Modularization</vt:lpstr>
      <vt:lpstr>Module Coupling</vt:lpstr>
      <vt:lpstr>Module Coupling</vt:lpstr>
      <vt:lpstr>Module Coupling: Types</vt:lpstr>
      <vt:lpstr>Module Coupling</vt:lpstr>
      <vt:lpstr>Module Coupling</vt:lpstr>
      <vt:lpstr>Module Coupling</vt:lpstr>
      <vt:lpstr>Module Cohesion</vt:lpstr>
      <vt:lpstr>Module Cohesion: Types</vt:lpstr>
      <vt:lpstr>Module Cohesion</vt:lpstr>
      <vt:lpstr>Module Cohesion</vt:lpstr>
      <vt:lpstr>Module Cohesion</vt:lpstr>
      <vt:lpstr>Module Cohesion</vt:lpstr>
      <vt:lpstr>Relationship between Cohesion &amp; Coupling</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Govil</dc:creator>
  <cp:lastModifiedBy>Windows User</cp:lastModifiedBy>
  <cp:revision>847</cp:revision>
  <dcterms:created xsi:type="dcterms:W3CDTF">2020-08-05T08:53:59Z</dcterms:created>
  <dcterms:modified xsi:type="dcterms:W3CDTF">2021-10-18T07:20:13Z</dcterms:modified>
</cp:coreProperties>
</file>