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10.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500" r:id="rId2"/>
    <p:sldId id="502" r:id="rId3"/>
    <p:sldId id="503" r:id="rId4"/>
    <p:sldId id="509" r:id="rId5"/>
    <p:sldId id="511" r:id="rId6"/>
    <p:sldId id="510" r:id="rId7"/>
    <p:sldId id="508" r:id="rId8"/>
    <p:sldId id="257" r:id="rId9"/>
    <p:sldId id="258" r:id="rId10"/>
    <p:sldId id="259" r:id="rId11"/>
    <p:sldId id="512" r:id="rId12"/>
    <p:sldId id="260" r:id="rId13"/>
    <p:sldId id="513" r:id="rId14"/>
    <p:sldId id="261" r:id="rId15"/>
    <p:sldId id="514" r:id="rId16"/>
    <p:sldId id="262" r:id="rId17"/>
    <p:sldId id="515" r:id="rId18"/>
    <p:sldId id="263" r:id="rId19"/>
    <p:sldId id="516" r:id="rId20"/>
    <p:sldId id="264" r:id="rId21"/>
    <p:sldId id="51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3" csCatId="colorful" phldr="1"/>
      <dgm:spPr/>
      <dgm:t>
        <a:bodyPr/>
        <a:lstStyle/>
        <a:p>
          <a:endParaRPr lang="en-IN"/>
        </a:p>
      </dgm:t>
    </dgm:pt>
    <dgm:pt modelId="{733AD2DF-0C61-4668-866C-7669B0DFEF5B}">
      <dgm:prSet custT="1">
        <dgm:style>
          <a:lnRef idx="2">
            <a:schemeClr val="accent2"/>
          </a:lnRef>
          <a:fillRef idx="1">
            <a:schemeClr val="lt1"/>
          </a:fillRef>
          <a:effectRef idx="0">
            <a:schemeClr val="accent2"/>
          </a:effectRef>
          <a:fontRef idx="minor">
            <a:schemeClr val="dk1"/>
          </a:fontRef>
        </dgm:style>
      </dgm:prSet>
      <dgm:spPr/>
      <dgm:t>
        <a:bodyPr/>
        <a:lstStyle/>
        <a:p>
          <a:pPr algn="ctr" rtl="0"/>
          <a:r>
            <a:rPr lang="en-US" sz="6000" b="1" dirty="0" smtClean="0">
              <a:solidFill>
                <a:schemeClr val="tx1"/>
              </a:solidFill>
            </a:rPr>
            <a:t>Reduce Complexities</a:t>
          </a:r>
          <a:endParaRPr lang="en-IN" sz="6000" b="1" dirty="0">
            <a:solidFill>
              <a:schemeClr val="tx1"/>
            </a:solidFill>
          </a:endParaRPr>
        </a:p>
      </dgm:t>
    </dgm:pt>
    <dgm:pt modelId="{E2265D89-13D3-4195-8ACF-58DEA28D3DC5}" type="parTrans" cxnId="{BC8BE264-0D3F-4EF7-9360-A5496C898171}">
      <dgm:prSet/>
      <dgm:spPr/>
      <dgm:t>
        <a:bodyPr/>
        <a:lstStyle/>
        <a:p>
          <a:endParaRPr lang="en-IN"/>
        </a:p>
      </dgm:t>
    </dgm:pt>
    <dgm:pt modelId="{B51EF768-6554-49BC-8BFC-E51FB81A1699}" type="sibTrans" cxnId="{BC8BE264-0D3F-4EF7-9360-A5496C898171}">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4A970267-0FCA-4F5F-B25F-87C0D41ECEB8}" type="pres">
      <dgm:prSet presAssocID="{733AD2DF-0C61-4668-866C-7669B0DFEF5B}" presName="parentText" presStyleLbl="node1" presStyleIdx="0" presStyleCnt="1" custScaleX="90679" custScaleY="38563" custLinFactY="-4078" custLinFactNeighborX="1590" custLinFactNeighborY="-100000">
        <dgm:presLayoutVars>
          <dgm:chMax val="0"/>
          <dgm:bulletEnabled val="1"/>
        </dgm:presLayoutVars>
      </dgm:prSet>
      <dgm:spPr/>
      <dgm:t>
        <a:bodyPr/>
        <a:lstStyle/>
        <a:p>
          <a:endParaRPr lang="en-IN"/>
        </a:p>
      </dgm:t>
    </dgm:pt>
  </dgm:ptLst>
  <dgm:cxnLst>
    <dgm:cxn modelId="{BC8BE264-0D3F-4EF7-9360-A5496C898171}" srcId="{8194AE58-7E1E-46B3-991D-DA660210C235}" destId="{733AD2DF-0C61-4668-866C-7669B0DFEF5B}" srcOrd="0" destOrd="0" parTransId="{E2265D89-13D3-4195-8ACF-58DEA28D3DC5}" sibTransId="{B51EF768-6554-49BC-8BFC-E51FB81A1699}"/>
    <dgm:cxn modelId="{699EEBD3-4B8C-4A56-9AE2-2D79A6820856}" type="presOf" srcId="{8194AE58-7E1E-46B3-991D-DA660210C235}" destId="{FCAF60DA-7E91-42AB-BD3A-C2AD9D645587}" srcOrd="0" destOrd="0" presId="urn:microsoft.com/office/officeart/2005/8/layout/vList2"/>
    <dgm:cxn modelId="{436B667A-7F31-4087-BB14-43B17019E406}" type="presOf" srcId="{733AD2DF-0C61-4668-866C-7669B0DFEF5B}" destId="{4A970267-0FCA-4F5F-B25F-87C0D41ECEB8}" srcOrd="0" destOrd="0" presId="urn:microsoft.com/office/officeart/2005/8/layout/vList2"/>
    <dgm:cxn modelId="{F2131FB9-A1BD-447B-A1EA-9156C1D4A8BF}" type="presParOf" srcId="{FCAF60DA-7E91-42AB-BD3A-C2AD9D645587}" destId="{4A970267-0FCA-4F5F-B25F-87C0D41ECEB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4" csCatId="colorful" phldr="1"/>
      <dgm:spPr/>
      <dgm:t>
        <a:bodyPr/>
        <a:lstStyle/>
        <a:p>
          <a:endParaRPr lang="en-IN"/>
        </a:p>
      </dgm:t>
    </dgm:pt>
    <dgm:pt modelId="{733AD2DF-0C61-4668-866C-7669B0DFEF5B}">
      <dgm:prSet custT="1">
        <dgm:style>
          <a:lnRef idx="2">
            <a:schemeClr val="accent6"/>
          </a:lnRef>
          <a:fillRef idx="1">
            <a:schemeClr val="lt1"/>
          </a:fillRef>
          <a:effectRef idx="0">
            <a:schemeClr val="accent6"/>
          </a:effectRef>
          <a:fontRef idx="minor">
            <a:schemeClr val="dk1"/>
          </a:fontRef>
        </dgm:style>
      </dgm:prSet>
      <dgm:spPr/>
      <dgm:t>
        <a:bodyPr/>
        <a:lstStyle/>
        <a:p>
          <a:pPr algn="ctr" rtl="0"/>
          <a:r>
            <a:rPr lang="en-US" sz="6000" b="1" dirty="0" smtClean="0">
              <a:solidFill>
                <a:schemeClr val="tx1"/>
              </a:solidFill>
            </a:rPr>
            <a:t>DecreaseTime</a:t>
          </a:r>
          <a:endParaRPr lang="en-IN" sz="6000" b="1" dirty="0">
            <a:solidFill>
              <a:schemeClr val="tx1"/>
            </a:solidFill>
          </a:endParaRPr>
        </a:p>
      </dgm:t>
    </dgm:pt>
    <dgm:pt modelId="{E2265D89-13D3-4195-8ACF-58DEA28D3DC5}" type="parTrans" cxnId="{BC8BE264-0D3F-4EF7-9360-A5496C898171}">
      <dgm:prSet/>
      <dgm:spPr/>
      <dgm:t>
        <a:bodyPr/>
        <a:lstStyle/>
        <a:p>
          <a:endParaRPr lang="en-IN"/>
        </a:p>
      </dgm:t>
    </dgm:pt>
    <dgm:pt modelId="{B51EF768-6554-49BC-8BFC-E51FB81A1699}" type="sibTrans" cxnId="{BC8BE264-0D3F-4EF7-9360-A5496C898171}">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4A970267-0FCA-4F5F-B25F-87C0D41ECEB8}" type="pres">
      <dgm:prSet presAssocID="{733AD2DF-0C61-4668-866C-7669B0DFEF5B}" presName="parentText" presStyleLbl="node1" presStyleIdx="0" presStyleCnt="1" custScaleX="90679" custScaleY="38563" custLinFactY="-4078" custLinFactNeighborX="1590" custLinFactNeighborY="-100000">
        <dgm:presLayoutVars>
          <dgm:chMax val="0"/>
          <dgm:bulletEnabled val="1"/>
        </dgm:presLayoutVars>
      </dgm:prSet>
      <dgm:spPr/>
      <dgm:t>
        <a:bodyPr/>
        <a:lstStyle/>
        <a:p>
          <a:endParaRPr lang="en-IN"/>
        </a:p>
      </dgm:t>
    </dgm:pt>
  </dgm:ptLst>
  <dgm:cxnLst>
    <dgm:cxn modelId="{BC8BE264-0D3F-4EF7-9360-A5496C898171}" srcId="{8194AE58-7E1E-46B3-991D-DA660210C235}" destId="{733AD2DF-0C61-4668-866C-7669B0DFEF5B}" srcOrd="0" destOrd="0" parTransId="{E2265D89-13D3-4195-8ACF-58DEA28D3DC5}" sibTransId="{B51EF768-6554-49BC-8BFC-E51FB81A1699}"/>
    <dgm:cxn modelId="{13519CFD-F4C6-4C4A-8565-2FE7A070C4AF}" type="presOf" srcId="{8194AE58-7E1E-46B3-991D-DA660210C235}" destId="{FCAF60DA-7E91-42AB-BD3A-C2AD9D645587}" srcOrd="0" destOrd="0" presId="urn:microsoft.com/office/officeart/2005/8/layout/vList2"/>
    <dgm:cxn modelId="{84D7F597-9003-4DF6-8171-9762850A50FD}" type="presOf" srcId="{733AD2DF-0C61-4668-866C-7669B0DFEF5B}" destId="{4A970267-0FCA-4F5F-B25F-87C0D41ECEB8}" srcOrd="0" destOrd="0" presId="urn:microsoft.com/office/officeart/2005/8/layout/vList2"/>
    <dgm:cxn modelId="{D0A8BF9F-5191-4772-925E-46B33CE9EAF9}" type="presParOf" srcId="{FCAF60DA-7E91-42AB-BD3A-C2AD9D645587}" destId="{4A970267-0FCA-4F5F-B25F-87C0D41ECEB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5"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Functionality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C857974F-5879-485A-9D17-CFB40B715549}" type="presOf" srcId="{C25AD6CB-5820-4F8A-8839-1CEB8C943088}" destId="{BAEAF65C-E9C2-43F1-8235-1DE9116EE2CC}" srcOrd="0" destOrd="0" presId="urn:microsoft.com/office/officeart/2005/8/layout/vList2"/>
    <dgm:cxn modelId="{C837F30B-8D3E-46F6-98AF-162750E6C486}" type="presOf" srcId="{8194AE58-7E1E-46B3-991D-DA660210C235}" destId="{FCAF60DA-7E91-42AB-BD3A-C2AD9D645587}" srcOrd="0" destOrd="0" presId="urn:microsoft.com/office/officeart/2005/8/layout/vList2"/>
    <dgm:cxn modelId="{DE29054E-0DCA-415B-A82C-68B261D83BE1}"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6"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Reliability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DD8E9E9A-7A6B-441A-8885-61654D2A2E33}" type="presOf" srcId="{8194AE58-7E1E-46B3-991D-DA660210C235}" destId="{FCAF60DA-7E91-42AB-BD3A-C2AD9D645587}" srcOrd="0" destOrd="0" presId="urn:microsoft.com/office/officeart/2005/8/layout/vList2"/>
    <dgm:cxn modelId="{C823A301-A2B0-4A65-8FA7-BCDA88CFD1E4}" type="presOf" srcId="{C25AD6CB-5820-4F8A-8839-1CEB8C943088}" destId="{BAEAF65C-E9C2-43F1-8235-1DE9116EE2CC}" srcOrd="0" destOrd="0" presId="urn:microsoft.com/office/officeart/2005/8/layout/vList2"/>
    <dgm:cxn modelId="{A0F0E571-B135-486F-A646-B1C6BCAFFE58}"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7"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Efficiency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ECC4B116-C700-4F5E-8D1A-8A5ECC9B6A9A}" type="presOf" srcId="{C25AD6CB-5820-4F8A-8839-1CEB8C943088}" destId="{BAEAF65C-E9C2-43F1-8235-1DE9116EE2CC}" srcOrd="0" destOrd="0" presId="urn:microsoft.com/office/officeart/2005/8/layout/vList2"/>
    <dgm:cxn modelId="{E8CC1A56-AC73-4DAF-AACB-235C25A86484}" type="presOf" srcId="{8194AE58-7E1E-46B3-991D-DA660210C235}" destId="{FCAF60DA-7E91-42AB-BD3A-C2AD9D645587}" srcOrd="0" destOrd="0" presId="urn:microsoft.com/office/officeart/2005/8/layout/vList2"/>
    <dgm:cxn modelId="{B88448A3-11FB-48AA-9CDB-104963929A5A}"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8"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Usability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24FE1457-4E30-42DD-8DC9-29555D318D6D}" type="presOf" srcId="{C25AD6CB-5820-4F8A-8839-1CEB8C943088}" destId="{BAEAF65C-E9C2-43F1-8235-1DE9116EE2CC}" srcOrd="0" destOrd="0" presId="urn:microsoft.com/office/officeart/2005/8/layout/vList2"/>
    <dgm:cxn modelId="{DBE617A6-3DF9-40B9-9CFB-D9CF395D9CB8}" type="presOf" srcId="{8194AE58-7E1E-46B3-991D-DA660210C235}" destId="{FCAF60DA-7E91-42AB-BD3A-C2AD9D645587}" srcOrd="0" destOrd="0" presId="urn:microsoft.com/office/officeart/2005/8/layout/vList2"/>
    <dgm:cxn modelId="{3D92F179-16BC-4C5B-9843-ED1F8B879AB8}"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9"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Maintainability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6848BBD7-E6EA-486F-B149-A19122D96C74}" type="presOf" srcId="{C25AD6CB-5820-4F8A-8839-1CEB8C943088}" destId="{BAEAF65C-E9C2-43F1-8235-1DE9116EE2CC}" srcOrd="0" destOrd="0" presId="urn:microsoft.com/office/officeart/2005/8/layout/vList2"/>
    <dgm:cxn modelId="{7090DDA1-B330-4CE3-9A90-2152C85AD0E5}" type="presOf" srcId="{8194AE58-7E1E-46B3-991D-DA660210C235}" destId="{FCAF60DA-7E91-42AB-BD3A-C2AD9D645587}" srcOrd="0" destOrd="0" presId="urn:microsoft.com/office/officeart/2005/8/layout/vList2"/>
    <dgm:cxn modelId="{1531E80D-99BD-43EA-9338-570D53AC71F0}"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94AE58-7E1E-46B3-991D-DA660210C235}" type="doc">
      <dgm:prSet loTypeId="urn:microsoft.com/office/officeart/2005/8/layout/vList2" loCatId="list" qsTypeId="urn:microsoft.com/office/officeart/2005/8/quickstyle/simple3" qsCatId="simple" csTypeId="urn:microsoft.com/office/officeart/2005/8/colors/colorful1#10" csCatId="colorful" phldr="1"/>
      <dgm:spPr/>
      <dgm:t>
        <a:bodyPr/>
        <a:lstStyle/>
        <a:p>
          <a:endParaRPr lang="en-IN"/>
        </a:p>
      </dgm:t>
    </dgm:pt>
    <dgm:pt modelId="{C25AD6CB-5820-4F8A-8839-1CEB8C943088}">
      <dgm:prSet>
        <dgm:style>
          <a:lnRef idx="2">
            <a:schemeClr val="accent2"/>
          </a:lnRef>
          <a:fillRef idx="1">
            <a:schemeClr val="lt1"/>
          </a:fillRef>
          <a:effectRef idx="0">
            <a:schemeClr val="accent2"/>
          </a:effectRef>
          <a:fontRef idx="minor">
            <a:schemeClr val="dk1"/>
          </a:fontRef>
        </dgm:style>
      </dgm:prSet>
      <dgm:spPr/>
      <dgm:t>
        <a:bodyPr/>
        <a:lstStyle/>
        <a:p>
          <a:r>
            <a:rPr lang="en-IN" b="1" i="0" dirty="0" smtClean="0"/>
            <a:t>Portability</a:t>
          </a:r>
          <a:endParaRPr lang="en-IN" dirty="0"/>
        </a:p>
      </dgm:t>
    </dgm:pt>
    <dgm:pt modelId="{F988164A-F24B-4D42-9762-C8F5A3CC8C9A}" type="parTrans" cxnId="{266691D6-2BDF-497B-808F-8959AAB3A1C8}">
      <dgm:prSet/>
      <dgm:spPr/>
      <dgm:t>
        <a:bodyPr/>
        <a:lstStyle/>
        <a:p>
          <a:endParaRPr lang="en-IN"/>
        </a:p>
      </dgm:t>
    </dgm:pt>
    <dgm:pt modelId="{E196632D-E40A-412A-ADDE-D4FD94504C02}" type="sibTrans" cxnId="{266691D6-2BDF-497B-808F-8959AAB3A1C8}">
      <dgm:prSet/>
      <dgm:spPr/>
      <dgm:t>
        <a:bodyPr/>
        <a:lstStyle/>
        <a:p>
          <a:endParaRPr lang="en-IN"/>
        </a:p>
      </dgm:t>
    </dgm:pt>
    <dgm:pt modelId="{FCAF60DA-7E91-42AB-BD3A-C2AD9D645587}" type="pres">
      <dgm:prSet presAssocID="{8194AE58-7E1E-46B3-991D-DA660210C235}" presName="linear" presStyleCnt="0">
        <dgm:presLayoutVars>
          <dgm:animLvl val="lvl"/>
          <dgm:resizeHandles val="exact"/>
        </dgm:presLayoutVars>
      </dgm:prSet>
      <dgm:spPr/>
      <dgm:t>
        <a:bodyPr/>
        <a:lstStyle/>
        <a:p>
          <a:endParaRPr lang="en-IN"/>
        </a:p>
      </dgm:t>
    </dgm:pt>
    <dgm:pt modelId="{BAEAF65C-E9C2-43F1-8235-1DE9116EE2CC}" type="pres">
      <dgm:prSet presAssocID="{C25AD6CB-5820-4F8A-8839-1CEB8C943088}" presName="parentText" presStyleLbl="node1" presStyleIdx="0" presStyleCnt="1">
        <dgm:presLayoutVars>
          <dgm:chMax val="0"/>
          <dgm:bulletEnabled val="1"/>
        </dgm:presLayoutVars>
      </dgm:prSet>
      <dgm:spPr/>
      <dgm:t>
        <a:bodyPr/>
        <a:lstStyle/>
        <a:p>
          <a:endParaRPr lang="en-IN"/>
        </a:p>
      </dgm:t>
    </dgm:pt>
  </dgm:ptLst>
  <dgm:cxnLst>
    <dgm:cxn modelId="{266691D6-2BDF-497B-808F-8959AAB3A1C8}" srcId="{8194AE58-7E1E-46B3-991D-DA660210C235}" destId="{C25AD6CB-5820-4F8A-8839-1CEB8C943088}" srcOrd="0" destOrd="0" parTransId="{F988164A-F24B-4D42-9762-C8F5A3CC8C9A}" sibTransId="{E196632D-E40A-412A-ADDE-D4FD94504C02}"/>
    <dgm:cxn modelId="{A250B45C-E895-424A-B7E4-4651076F17DA}" type="presOf" srcId="{C25AD6CB-5820-4F8A-8839-1CEB8C943088}" destId="{BAEAF65C-E9C2-43F1-8235-1DE9116EE2CC}" srcOrd="0" destOrd="0" presId="urn:microsoft.com/office/officeart/2005/8/layout/vList2"/>
    <dgm:cxn modelId="{27E1CD88-B11A-442E-BF58-DBA625939EDE}" type="presOf" srcId="{8194AE58-7E1E-46B3-991D-DA660210C235}" destId="{FCAF60DA-7E91-42AB-BD3A-C2AD9D645587}" srcOrd="0" destOrd="0" presId="urn:microsoft.com/office/officeart/2005/8/layout/vList2"/>
    <dgm:cxn modelId="{F8DEC9DB-7707-439B-8C75-DBFB93195BEE}" type="presParOf" srcId="{FCAF60DA-7E91-42AB-BD3A-C2AD9D645587}" destId="{BAEAF65C-E9C2-43F1-8235-1DE9116EE2CC}"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Portability</a:t>
          </a:r>
          <a:endParaRPr lang="en-IN" sz="3300" kern="1200" dirty="0"/>
        </a:p>
      </dsp:txBody>
      <dsp:txXfrm>
        <a:off x="38638" y="38929"/>
        <a:ext cx="8152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70267-0FCA-4F5F-B25F-87C0D41ECEB8}">
      <dsp:nvSpPr>
        <dsp:cNvPr id="0" name=""/>
        <dsp:cNvSpPr/>
      </dsp:nvSpPr>
      <dsp:spPr>
        <a:xfrm>
          <a:off x="514391" y="0"/>
          <a:ext cx="7462518" cy="563081"/>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b="1" kern="1200" dirty="0" smtClean="0">
              <a:solidFill>
                <a:schemeClr val="tx1"/>
              </a:solidFill>
            </a:rPr>
            <a:t>Reduce Complexities</a:t>
          </a:r>
          <a:endParaRPr lang="en-IN" sz="6000" b="1" kern="1200" dirty="0">
            <a:solidFill>
              <a:schemeClr val="tx1"/>
            </a:solidFill>
          </a:endParaRPr>
        </a:p>
      </dsp:txBody>
      <dsp:txXfrm>
        <a:off x="541878" y="27487"/>
        <a:ext cx="7407544" cy="508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70267-0FCA-4F5F-B25F-87C0D41ECEB8}">
      <dsp:nvSpPr>
        <dsp:cNvPr id="0" name=""/>
        <dsp:cNvSpPr/>
      </dsp:nvSpPr>
      <dsp:spPr>
        <a:xfrm>
          <a:off x="514391" y="0"/>
          <a:ext cx="7462518" cy="563081"/>
        </a:xfrm>
        <a:prstGeom prst="roundRect">
          <a:avLst/>
        </a:prstGeom>
        <a:solidFill>
          <a:schemeClr val="lt1"/>
        </a:solidFill>
        <a:ln w="25400" cap="flat" cmpd="sng" algn="ctr">
          <a:solidFill>
            <a:schemeClr val="accent6"/>
          </a:solidFill>
          <a:prstDash val="solid"/>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228600" tIns="228600" rIns="228600" bIns="228600" numCol="1" spcCol="1270" anchor="ctr" anchorCtr="0">
          <a:noAutofit/>
        </a:bodyPr>
        <a:lstStyle/>
        <a:p>
          <a:pPr lvl="0" algn="ctr" defTabSz="2667000" rtl="0">
            <a:lnSpc>
              <a:spcPct val="90000"/>
            </a:lnSpc>
            <a:spcBef>
              <a:spcPct val="0"/>
            </a:spcBef>
            <a:spcAft>
              <a:spcPct val="35000"/>
            </a:spcAft>
          </a:pPr>
          <a:r>
            <a:rPr lang="en-US" sz="6000" b="1" kern="1200" dirty="0" smtClean="0">
              <a:solidFill>
                <a:schemeClr val="tx1"/>
              </a:solidFill>
            </a:rPr>
            <a:t>DecreaseTime</a:t>
          </a:r>
          <a:endParaRPr lang="en-IN" sz="6000" b="1" kern="1200" dirty="0">
            <a:solidFill>
              <a:schemeClr val="tx1"/>
            </a:solidFill>
          </a:endParaRPr>
        </a:p>
      </dsp:txBody>
      <dsp:txXfrm>
        <a:off x="541878" y="27487"/>
        <a:ext cx="7407544" cy="5081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Functionality</a:t>
          </a:r>
          <a:endParaRPr lang="en-IN" sz="3300" kern="1200" dirty="0"/>
        </a:p>
      </dsp:txBody>
      <dsp:txXfrm>
        <a:off x="38638" y="38929"/>
        <a:ext cx="8152324" cy="71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Reliability</a:t>
          </a:r>
          <a:endParaRPr lang="en-IN" sz="3300" kern="1200" dirty="0"/>
        </a:p>
      </dsp:txBody>
      <dsp:txXfrm>
        <a:off x="38638" y="38929"/>
        <a:ext cx="8152324" cy="7142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Efficiency</a:t>
          </a:r>
          <a:endParaRPr lang="en-IN" sz="3300" kern="1200" dirty="0"/>
        </a:p>
      </dsp:txBody>
      <dsp:txXfrm>
        <a:off x="38638" y="38929"/>
        <a:ext cx="8152324" cy="7142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Usability</a:t>
          </a:r>
          <a:endParaRPr lang="en-IN" sz="3300" kern="1200" dirty="0"/>
        </a:p>
      </dsp:txBody>
      <dsp:txXfrm>
        <a:off x="38638" y="38929"/>
        <a:ext cx="8152324" cy="7142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AF65C-E9C2-43F1-8235-1DE9116EE2CC}">
      <dsp:nvSpPr>
        <dsp:cNvPr id="0" name=""/>
        <dsp:cNvSpPr/>
      </dsp:nvSpPr>
      <dsp:spPr>
        <a:xfrm>
          <a:off x="0" y="291"/>
          <a:ext cx="8229600" cy="791505"/>
        </a:xfrm>
        <a:prstGeom prst="roundRect">
          <a:avLst/>
        </a:prstGeom>
        <a:solidFill>
          <a:schemeClr val="lt1"/>
        </a:solidFill>
        <a:ln w="25400" cap="flat" cmpd="sng" algn="ctr">
          <a:solidFill>
            <a:schemeClr val="accent2"/>
          </a:solid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IN" sz="3300" b="1" i="0" kern="1200" dirty="0" smtClean="0"/>
            <a:t>Maintainability</a:t>
          </a:r>
          <a:endParaRPr lang="en-IN" sz="3300" kern="1200" dirty="0"/>
        </a:p>
      </dsp:txBody>
      <dsp:txXfrm>
        <a:off x="38638" y="38929"/>
        <a:ext cx="8152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5F5C95-6A41-406D-846D-6999D19FBC1A}" type="datetimeFigureOut">
              <a:rPr lang="en-IN" smtClean="0"/>
              <a:pPr/>
              <a:t>13-08-2021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43341-7AE5-4456-831D-F513BE1F9A24}" type="slidenum">
              <a:rPr lang="en-IN" smtClean="0"/>
              <a:pPr/>
              <a:t>‹#›</a:t>
            </a:fld>
            <a:endParaRPr lang="en-IN"/>
          </a:p>
        </p:txBody>
      </p:sp>
    </p:spTree>
    <p:extLst>
      <p:ext uri="{BB962C8B-B14F-4D97-AF65-F5344CB8AC3E}">
        <p14:creationId xmlns:p14="http://schemas.microsoft.com/office/powerpoint/2010/main" xmlns="" val="2907357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Software </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Rectangle 5"/>
          <p:cNvSpPr/>
          <p:nvPr/>
        </p:nvSpPr>
        <p:spPr>
          <a:xfrm>
            <a:off x="-6424" y="2003512"/>
            <a:ext cx="9144000" cy="4161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6424" y="2600908"/>
            <a:ext cx="3066256" cy="122413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Programs</a:t>
            </a:r>
            <a:endParaRPr lang="en-IN" sz="3200" dirty="0"/>
          </a:p>
        </p:txBody>
      </p:sp>
      <p:sp>
        <p:nvSpPr>
          <p:cNvPr id="8" name="Oval 7"/>
          <p:cNvSpPr/>
          <p:nvPr/>
        </p:nvSpPr>
        <p:spPr>
          <a:xfrm>
            <a:off x="5220072" y="2594248"/>
            <a:ext cx="3923927" cy="148282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3200" dirty="0" smtClean="0">
                <a:solidFill>
                  <a:schemeClr val="tx1"/>
                </a:solidFill>
              </a:rPr>
              <a:t>Documentation</a:t>
            </a:r>
            <a:endParaRPr lang="en-IN" sz="3200" dirty="0">
              <a:solidFill>
                <a:schemeClr val="tx1"/>
              </a:solidFill>
            </a:endParaRPr>
          </a:p>
        </p:txBody>
      </p:sp>
      <p:sp>
        <p:nvSpPr>
          <p:cNvPr id="9" name="Oval 8"/>
          <p:cNvSpPr/>
          <p:nvPr/>
        </p:nvSpPr>
        <p:spPr>
          <a:xfrm>
            <a:off x="2585864" y="3284984"/>
            <a:ext cx="3138264" cy="18722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t>Operating Procedure</a:t>
            </a:r>
            <a:endParaRPr lang="en-IN" sz="3200" dirty="0"/>
          </a:p>
        </p:txBody>
      </p:sp>
    </p:spTree>
    <p:extLst>
      <p:ext uri="{BB962C8B-B14F-4D97-AF65-F5344CB8AC3E}">
        <p14:creationId xmlns:p14="http://schemas.microsoft.com/office/powerpoint/2010/main" xmlns="" val="1892094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710110038"/>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degree of performance of the software against its intended purpose. It basically means are the required functions.</a:t>
            </a:r>
            <a:endParaRPr lang="en-IN" sz="3200" dirty="0"/>
          </a:p>
        </p:txBody>
      </p:sp>
    </p:spTree>
    <p:extLst>
      <p:ext uri="{BB962C8B-B14F-4D97-AF65-F5344CB8AC3E}">
        <p14:creationId xmlns:p14="http://schemas.microsoft.com/office/powerpoint/2010/main" xmlns="" val="30856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190321135958/Untitled-Diagram31.png"/>
          <p:cNvPicPr>
            <a:picLocks noChangeAspect="1" noChangeArrowheads="1"/>
          </p:cNvPicPr>
          <p:nvPr/>
        </p:nvPicPr>
        <p:blipFill>
          <a:blip r:embed="rId2"/>
          <a:srcRect/>
          <a:stretch>
            <a:fillRect/>
          </a:stretch>
        </p:blipFill>
        <p:spPr bwMode="auto">
          <a:xfrm>
            <a:off x="1500166" y="1071546"/>
            <a:ext cx="6239124" cy="35719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09534761"/>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A set of attribute that Bear on the capability of software to maintain its level of performances understated conditions for a stated period of time.</a:t>
            </a:r>
            <a:endParaRPr lang="en-IN" sz="3200" dirty="0"/>
          </a:p>
        </p:txBody>
      </p:sp>
    </p:spTree>
    <p:extLst>
      <p:ext uri="{BB962C8B-B14F-4D97-AF65-F5344CB8AC3E}">
        <p14:creationId xmlns:p14="http://schemas.microsoft.com/office/powerpoint/2010/main" xmlns="" val="7484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322" name="Picture 2" descr="https://media.geeksforgeeks.org/wp-content/uploads/20190321141051/Untitled-Diagram-42.png"/>
          <p:cNvPicPr>
            <a:picLocks noChangeAspect="1" noChangeArrowheads="1"/>
          </p:cNvPicPr>
          <p:nvPr/>
        </p:nvPicPr>
        <p:blipFill>
          <a:blip r:embed="rId2"/>
          <a:srcRect/>
          <a:stretch>
            <a:fillRect/>
          </a:stretch>
        </p:blipFill>
        <p:spPr bwMode="auto">
          <a:xfrm>
            <a:off x="1001027" y="2071678"/>
            <a:ext cx="7793231" cy="300039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76382770"/>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ability of the software to use System Resources in the most Effective and Efficient Manner. The software should make effective use of storage space and executive commands as per desired timing requirement.</a:t>
            </a:r>
            <a:endParaRPr lang="en-IN" sz="3200" dirty="0"/>
          </a:p>
        </p:txBody>
      </p:sp>
    </p:spTree>
    <p:extLst>
      <p:ext uri="{BB962C8B-B14F-4D97-AF65-F5344CB8AC3E}">
        <p14:creationId xmlns:p14="http://schemas.microsoft.com/office/powerpoint/2010/main" xmlns="" val="26589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346" name="Picture 2" descr="https://media.geeksforgeeks.org/wp-content/uploads/20190321141604/Untitled-Diagram-51.png"/>
          <p:cNvPicPr>
            <a:picLocks noChangeAspect="1" noChangeArrowheads="1"/>
          </p:cNvPicPr>
          <p:nvPr/>
        </p:nvPicPr>
        <p:blipFill>
          <a:blip r:embed="rId2"/>
          <a:srcRect/>
          <a:stretch>
            <a:fillRect/>
          </a:stretch>
        </p:blipFill>
        <p:spPr bwMode="auto">
          <a:xfrm>
            <a:off x="1785918" y="2428868"/>
            <a:ext cx="6308806" cy="242889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21875920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It refers to the extent to which the software can be used with ease. Or the amount of effort or time required to learn how to use the software should be less.</a:t>
            </a:r>
            <a:endParaRPr lang="en-IN" sz="3200" dirty="0"/>
          </a:p>
        </p:txBody>
      </p:sp>
    </p:spTree>
    <p:extLst>
      <p:ext uri="{BB962C8B-B14F-4D97-AF65-F5344CB8AC3E}">
        <p14:creationId xmlns:p14="http://schemas.microsoft.com/office/powerpoint/2010/main" xmlns="" val="33710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370" name="Picture 2" descr="https://media.geeksforgeeks.org/wp-content/uploads/20190321142138/Untitled-Diagram-61.png"/>
          <p:cNvPicPr>
            <a:picLocks noChangeAspect="1" noChangeArrowheads="1"/>
          </p:cNvPicPr>
          <p:nvPr/>
        </p:nvPicPr>
        <p:blipFill>
          <a:blip r:embed="rId2"/>
          <a:srcRect/>
          <a:stretch>
            <a:fillRect/>
          </a:stretch>
        </p:blipFill>
        <p:spPr bwMode="auto">
          <a:xfrm>
            <a:off x="1000100" y="2500306"/>
            <a:ext cx="6865465" cy="264320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2276949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Refers to the ease with which the modifications can be made in a software system to extend its functionality, improvement, performance or correct errors.</a:t>
            </a:r>
            <a:endParaRPr lang="en-IN" sz="3200" dirty="0"/>
          </a:p>
        </p:txBody>
      </p:sp>
    </p:spTree>
    <p:extLst>
      <p:ext uri="{BB962C8B-B14F-4D97-AF65-F5344CB8AC3E}">
        <p14:creationId xmlns:p14="http://schemas.microsoft.com/office/powerpoint/2010/main" xmlns="" val="99168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4" name="Picture 2" descr="https://media.geeksforgeeks.org/wp-content/uploads/20190321142611/Untitled-Diagram-71.png"/>
          <p:cNvPicPr>
            <a:picLocks noChangeAspect="1" noChangeArrowheads="1"/>
          </p:cNvPicPr>
          <p:nvPr/>
        </p:nvPicPr>
        <p:blipFill>
          <a:blip r:embed="rId2"/>
          <a:srcRect/>
          <a:stretch>
            <a:fillRect/>
          </a:stretch>
        </p:blipFill>
        <p:spPr bwMode="auto">
          <a:xfrm>
            <a:off x="1357290" y="2357430"/>
            <a:ext cx="7051018" cy="271464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solidFill>
                  <a:schemeClr val="tx1"/>
                </a:solidFill>
              </a:rPr>
              <a:t>Software Engineering</a:t>
            </a:r>
            <a:endParaRPr lang="en-IN" b="1" dirty="0">
              <a:solidFill>
                <a:schemeClr val="tx1"/>
              </a:solidFill>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r>
              <a:rPr lang="en-US" dirty="0"/>
              <a:t>The term </a:t>
            </a:r>
            <a:r>
              <a:rPr lang="en-US" b="1" dirty="0"/>
              <a:t>software engineering</a:t>
            </a:r>
            <a:r>
              <a:rPr lang="en-US" dirty="0"/>
              <a:t> is the product of two words, </a:t>
            </a:r>
            <a:r>
              <a:rPr lang="en-US" b="1" dirty="0"/>
              <a:t>software</a:t>
            </a:r>
            <a:r>
              <a:rPr lang="en-US" dirty="0"/>
              <a:t>, and </a:t>
            </a:r>
            <a:r>
              <a:rPr lang="en-US" b="1" dirty="0"/>
              <a:t>engineering</a:t>
            </a:r>
            <a:r>
              <a:rPr lang="en-US" dirty="0" smtClean="0"/>
              <a:t>.</a:t>
            </a:r>
          </a:p>
          <a:p>
            <a:r>
              <a:rPr lang="en-US" dirty="0"/>
              <a:t>The </a:t>
            </a:r>
            <a:r>
              <a:rPr lang="en-US" b="1" dirty="0"/>
              <a:t>software</a:t>
            </a:r>
            <a:r>
              <a:rPr lang="en-US" dirty="0"/>
              <a:t> is a collection of integrated programs</a:t>
            </a:r>
            <a:r>
              <a:rPr lang="en-US" dirty="0" smtClean="0"/>
              <a:t>.</a:t>
            </a:r>
          </a:p>
          <a:p>
            <a:r>
              <a:rPr lang="en-US" b="1" dirty="0" smtClean="0">
                <a:solidFill>
                  <a:srgbClr val="FF0000"/>
                </a:solidFill>
              </a:rPr>
              <a:t>Engineering</a:t>
            </a:r>
            <a:r>
              <a:rPr lang="en-US" dirty="0" smtClean="0"/>
              <a:t> is the application of scientific and practical knowledge to create, design and maintain processes.</a:t>
            </a:r>
            <a:endParaRPr lang="en-US" dirty="0"/>
          </a:p>
          <a:p>
            <a:r>
              <a:rPr lang="en-US" dirty="0" smtClean="0"/>
              <a:t>It is  </a:t>
            </a:r>
            <a:r>
              <a:rPr lang="en-US" dirty="0"/>
              <a:t>a process of analyzing </a:t>
            </a:r>
            <a:r>
              <a:rPr lang="en-US" dirty="0" smtClean="0"/>
              <a:t>the </a:t>
            </a:r>
            <a:r>
              <a:rPr lang="en-US" dirty="0"/>
              <a:t>requirements </a:t>
            </a:r>
            <a:r>
              <a:rPr lang="en-US" dirty="0" smtClean="0"/>
              <a:t>of user and </a:t>
            </a:r>
            <a:r>
              <a:rPr lang="en-US" dirty="0"/>
              <a:t>then designing, building, and testing software application which will satisfy </a:t>
            </a:r>
            <a:r>
              <a:rPr lang="en-US" dirty="0" smtClean="0"/>
              <a:t>these </a:t>
            </a:r>
            <a:r>
              <a:rPr lang="en-US" dirty="0"/>
              <a:t>requirements.</a:t>
            </a:r>
            <a:endParaRPr lang="en-IN" dirty="0"/>
          </a:p>
        </p:txBody>
      </p:sp>
    </p:spTree>
    <p:extLst>
      <p:ext uri="{BB962C8B-B14F-4D97-AF65-F5344CB8AC3E}">
        <p14:creationId xmlns:p14="http://schemas.microsoft.com/office/powerpoint/2010/main" xmlns="" val="24973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Characteristics of Software </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05344933"/>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3547444"/>
            <a:ext cx="8229600"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a:t>A set of attributes that bears on the ability of the software to be transferred from one environment to another, without or minimum changes.</a:t>
            </a:r>
            <a:endParaRPr lang="en-IN" sz="3200" dirty="0"/>
          </a:p>
        </p:txBody>
      </p:sp>
    </p:spTree>
    <p:extLst>
      <p:ext uri="{BB962C8B-B14F-4D97-AF65-F5344CB8AC3E}">
        <p14:creationId xmlns:p14="http://schemas.microsoft.com/office/powerpoint/2010/main" xmlns="" val="193002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8" name="Picture 2" descr="https://media.geeksforgeeks.org/wp-content/uploads/20190321143347/Untitled-Diagram-81.png"/>
          <p:cNvPicPr>
            <a:picLocks noChangeAspect="1" noChangeArrowheads="1"/>
          </p:cNvPicPr>
          <p:nvPr/>
        </p:nvPicPr>
        <p:blipFill>
          <a:blip r:embed="rId2"/>
          <a:srcRect/>
          <a:stretch>
            <a:fillRect/>
          </a:stretch>
        </p:blipFill>
        <p:spPr bwMode="auto">
          <a:xfrm>
            <a:off x="1214414" y="2214554"/>
            <a:ext cx="7051019" cy="271464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dirty="0" smtClean="0">
                <a:solidFill>
                  <a:schemeClr val="tx1"/>
                </a:solidFill>
                <a:latin typeface="Times New Roman" pitchFamily="18" charset="0"/>
                <a:cs typeface="Times New Roman" pitchFamily="18" charset="0"/>
              </a:rPr>
              <a:t>IEEE Definition of Software Engineering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pPr marL="0" indent="0">
              <a:buNone/>
            </a:pPr>
            <a:r>
              <a:rPr lang="en-US" dirty="0"/>
              <a:t>S</a:t>
            </a:r>
            <a:r>
              <a:rPr lang="en-US" dirty="0" smtClean="0"/>
              <a:t>oftware </a:t>
            </a:r>
            <a:r>
              <a:rPr lang="en-US" dirty="0"/>
              <a:t>engineering as the application of a systematic, disciplined, which is a computable approach for the development, operation, and maintenance of software.</a:t>
            </a:r>
            <a:endParaRPr lang="en-IN" dirty="0"/>
          </a:p>
        </p:txBody>
      </p:sp>
    </p:spTree>
    <p:extLst>
      <p:ext uri="{BB962C8B-B14F-4D97-AF65-F5344CB8AC3E}">
        <p14:creationId xmlns:p14="http://schemas.microsoft.com/office/powerpoint/2010/main" xmlns="" val="18531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IN" b="1" dirty="0" smtClean="0">
                <a:solidFill>
                  <a:schemeClr val="tx1"/>
                </a:solidFill>
                <a:latin typeface="Times New Roman" pitchFamily="18" charset="0"/>
                <a:cs typeface="Times New Roman" pitchFamily="18" charset="0"/>
              </a:rPr>
              <a:t>Boehm’s</a:t>
            </a:r>
            <a:r>
              <a:rPr lang="en-US" b="1" dirty="0" smtClean="0">
                <a:solidFill>
                  <a:schemeClr val="tx1"/>
                </a:solidFill>
                <a:latin typeface="Times New Roman" pitchFamily="18" charset="0"/>
                <a:cs typeface="Times New Roman" pitchFamily="18" charset="0"/>
              </a:rPr>
              <a:t> Definition of Software Engineering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endParaRPr lang="en-US" dirty="0" smtClean="0"/>
          </a:p>
          <a:p>
            <a:pPr marL="0" indent="0">
              <a:buNone/>
            </a:pPr>
            <a:r>
              <a:rPr lang="en-US" dirty="0"/>
              <a:t>T</a:t>
            </a:r>
            <a:r>
              <a:rPr lang="en-US" dirty="0" smtClean="0"/>
              <a:t>he </a:t>
            </a:r>
            <a:r>
              <a:rPr lang="en-US" dirty="0"/>
              <a:t>practical application of scientific knowledge to the creative design and building of computer programs. </a:t>
            </a:r>
            <a:endParaRPr lang="en-US" dirty="0" smtClean="0"/>
          </a:p>
          <a:p>
            <a:pPr marL="0" indent="0">
              <a:buNone/>
            </a:pPr>
            <a:r>
              <a:rPr lang="en-US" dirty="0" smtClean="0"/>
              <a:t>It </a:t>
            </a:r>
            <a:r>
              <a:rPr lang="en-US" dirty="0"/>
              <a:t>also includes associated documentation needed for developing, operating, and maintaining them.</a:t>
            </a:r>
            <a:endParaRPr lang="en-IN" dirty="0"/>
          </a:p>
        </p:txBody>
      </p:sp>
    </p:spTree>
    <p:extLst>
      <p:ext uri="{BB962C8B-B14F-4D97-AF65-F5344CB8AC3E}">
        <p14:creationId xmlns:p14="http://schemas.microsoft.com/office/powerpoint/2010/main" xmlns="" val="243237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Study Software Engineering?</a:t>
            </a:r>
            <a:endParaRPr lang="en-IN" dirty="0"/>
          </a:p>
        </p:txBody>
      </p:sp>
      <p:sp>
        <p:nvSpPr>
          <p:cNvPr id="3" name="Content Placeholder 2"/>
          <p:cNvSpPr>
            <a:spLocks noGrp="1"/>
          </p:cNvSpPr>
          <p:nvPr>
            <p:ph idx="1"/>
          </p:nvPr>
        </p:nvSpPr>
        <p:spPr/>
        <p:txBody>
          <a:bodyPr/>
          <a:lstStyle/>
          <a:p>
            <a:pPr algn="just"/>
            <a:r>
              <a:rPr lang="en-IN" dirty="0" smtClean="0"/>
              <a:t>Software Engineering applies the knowledge and theoretical understanding gained through computer science to building high-quality software products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rPr>
              <a:t> Manuals in Documentation</a:t>
            </a:r>
            <a:endParaRPr lang="en-IN" b="1" dirty="0">
              <a:solidFill>
                <a:schemeClr val="tx1"/>
              </a:solidFill>
            </a:endParaRPr>
          </a:p>
        </p:txBody>
      </p:sp>
      <p:sp>
        <p:nvSpPr>
          <p:cNvPr id="3" name="Content Placeholder 2"/>
          <p:cNvSpPr>
            <a:spLocks noGrp="1"/>
          </p:cNvSpPr>
          <p:nvPr>
            <p:ph idx="1"/>
          </p:nvPr>
        </p:nvSpPr>
        <p:spPr>
          <a:xfrm>
            <a:off x="0" y="1600200"/>
            <a:ext cx="9144000" cy="5257800"/>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Rectangle 5"/>
          <p:cNvSpPr/>
          <p:nvPr/>
        </p:nvSpPr>
        <p:spPr>
          <a:xfrm>
            <a:off x="-34530" y="1487091"/>
            <a:ext cx="9144000" cy="5229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Flowchart: Alternate Process 3"/>
          <p:cNvSpPr/>
          <p:nvPr/>
        </p:nvSpPr>
        <p:spPr>
          <a:xfrm>
            <a:off x="3804" y="3658091"/>
            <a:ext cx="2483768" cy="111569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solidFill>
                  <a:schemeClr val="tx1"/>
                </a:solidFill>
              </a:rPr>
              <a:t>Documentation Manual</a:t>
            </a:r>
            <a:endParaRPr lang="en-IN" sz="2400" b="1" dirty="0">
              <a:solidFill>
                <a:schemeClr val="tx1"/>
              </a:solidFill>
            </a:endParaRPr>
          </a:p>
        </p:txBody>
      </p:sp>
      <p:sp>
        <p:nvSpPr>
          <p:cNvPr id="10" name="Flowchart: Alternate Process 9"/>
          <p:cNvSpPr/>
          <p:nvPr/>
        </p:nvSpPr>
        <p:spPr>
          <a:xfrm>
            <a:off x="2987824" y="4404281"/>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Implementation</a:t>
            </a:r>
          </a:p>
        </p:txBody>
      </p:sp>
      <p:sp>
        <p:nvSpPr>
          <p:cNvPr id="11" name="Flowchart: Alternate Process 10"/>
          <p:cNvSpPr/>
          <p:nvPr/>
        </p:nvSpPr>
        <p:spPr>
          <a:xfrm>
            <a:off x="2987824" y="3351766"/>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Design</a:t>
            </a:r>
            <a:endParaRPr lang="en-IN" b="1" dirty="0"/>
          </a:p>
        </p:txBody>
      </p:sp>
      <p:sp>
        <p:nvSpPr>
          <p:cNvPr id="12" name="Flowchart: Alternate Process 11"/>
          <p:cNvSpPr/>
          <p:nvPr/>
        </p:nvSpPr>
        <p:spPr>
          <a:xfrm>
            <a:off x="2987824" y="1821232"/>
            <a:ext cx="2592288" cy="76197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tx1"/>
                </a:solidFill>
              </a:rPr>
              <a:t>Analysis/Specification</a:t>
            </a:r>
            <a:endParaRPr lang="en-IN" sz="2000" b="1" dirty="0">
              <a:solidFill>
                <a:schemeClr val="tx1"/>
              </a:solidFill>
            </a:endParaRPr>
          </a:p>
        </p:txBody>
      </p:sp>
      <p:sp>
        <p:nvSpPr>
          <p:cNvPr id="13" name="Flowchart: Alternate Process 12"/>
          <p:cNvSpPr/>
          <p:nvPr/>
        </p:nvSpPr>
        <p:spPr>
          <a:xfrm>
            <a:off x="2987824" y="5675766"/>
            <a:ext cx="2592288" cy="61264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Testing</a:t>
            </a:r>
          </a:p>
        </p:txBody>
      </p:sp>
      <p:sp>
        <p:nvSpPr>
          <p:cNvPr id="22" name="Flowchart: Terminator 21"/>
          <p:cNvSpPr/>
          <p:nvPr/>
        </p:nvSpPr>
        <p:spPr>
          <a:xfrm>
            <a:off x="6012161" y="1670354"/>
            <a:ext cx="3021868" cy="390493"/>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Formal Specification</a:t>
            </a:r>
          </a:p>
        </p:txBody>
      </p:sp>
      <p:sp>
        <p:nvSpPr>
          <p:cNvPr id="23" name="Flowchart: Terminator 22"/>
          <p:cNvSpPr/>
          <p:nvPr/>
        </p:nvSpPr>
        <p:spPr>
          <a:xfrm>
            <a:off x="6009692" y="2060847"/>
            <a:ext cx="3024336" cy="380988"/>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endParaRPr lang="en-IN" dirty="0" smtClean="0"/>
          </a:p>
          <a:p>
            <a:r>
              <a:rPr lang="en-IN" b="1" dirty="0" smtClean="0"/>
              <a:t>Context-Diagram</a:t>
            </a:r>
          </a:p>
          <a:p>
            <a:endParaRPr lang="en-IN" dirty="0"/>
          </a:p>
        </p:txBody>
      </p:sp>
      <p:sp>
        <p:nvSpPr>
          <p:cNvPr id="24" name="Flowchart: Terminator 23"/>
          <p:cNvSpPr/>
          <p:nvPr/>
        </p:nvSpPr>
        <p:spPr>
          <a:xfrm>
            <a:off x="6012160" y="2448941"/>
            <a:ext cx="3024335" cy="360162"/>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endParaRPr lang="en-IN" dirty="0" smtClean="0"/>
          </a:p>
          <a:p>
            <a:r>
              <a:rPr lang="en-IN" b="1" dirty="0" smtClean="0"/>
              <a:t>Data Flow Diagrams</a:t>
            </a:r>
          </a:p>
          <a:p>
            <a:endParaRPr lang="en-IN" dirty="0"/>
          </a:p>
        </p:txBody>
      </p:sp>
      <p:sp>
        <p:nvSpPr>
          <p:cNvPr id="25" name="Flowchart: Terminator 24"/>
          <p:cNvSpPr/>
          <p:nvPr/>
        </p:nvSpPr>
        <p:spPr>
          <a:xfrm>
            <a:off x="6071681" y="3169071"/>
            <a:ext cx="2900357" cy="33457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Flow Charts</a:t>
            </a:r>
          </a:p>
        </p:txBody>
      </p:sp>
      <p:sp>
        <p:nvSpPr>
          <p:cNvPr id="26" name="Flowchart: Terminator 25"/>
          <p:cNvSpPr/>
          <p:nvPr/>
        </p:nvSpPr>
        <p:spPr>
          <a:xfrm>
            <a:off x="6130754" y="3503645"/>
            <a:ext cx="2871161" cy="61521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Entity-Relationship</a:t>
            </a:r>
          </a:p>
          <a:p>
            <a:r>
              <a:rPr lang="en-IN" b="1" dirty="0"/>
              <a:t>Diagram</a:t>
            </a:r>
          </a:p>
        </p:txBody>
      </p:sp>
      <p:sp>
        <p:nvSpPr>
          <p:cNvPr id="27" name="Flowchart: Terminator 26"/>
          <p:cNvSpPr/>
          <p:nvPr/>
        </p:nvSpPr>
        <p:spPr>
          <a:xfrm>
            <a:off x="6166046" y="5950470"/>
            <a:ext cx="2835869" cy="502865"/>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 Results</a:t>
            </a:r>
          </a:p>
        </p:txBody>
      </p:sp>
      <p:sp>
        <p:nvSpPr>
          <p:cNvPr id="28" name="Flowchart: Terminator 27"/>
          <p:cNvSpPr/>
          <p:nvPr/>
        </p:nvSpPr>
        <p:spPr>
          <a:xfrm>
            <a:off x="6164737" y="5524889"/>
            <a:ext cx="2837178" cy="425581"/>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Test Data</a:t>
            </a:r>
          </a:p>
        </p:txBody>
      </p:sp>
      <p:sp>
        <p:nvSpPr>
          <p:cNvPr id="29" name="Flowchart: Terminator 28"/>
          <p:cNvSpPr/>
          <p:nvPr/>
        </p:nvSpPr>
        <p:spPr>
          <a:xfrm>
            <a:off x="6166046" y="4803486"/>
            <a:ext cx="2805992" cy="49772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Cross-Reference</a:t>
            </a:r>
          </a:p>
          <a:p>
            <a:r>
              <a:rPr lang="en-IN" b="1" dirty="0"/>
              <a:t>Listing</a:t>
            </a:r>
          </a:p>
        </p:txBody>
      </p:sp>
      <p:sp>
        <p:nvSpPr>
          <p:cNvPr id="30" name="Flowchart: Terminator 29"/>
          <p:cNvSpPr/>
          <p:nvPr/>
        </p:nvSpPr>
        <p:spPr>
          <a:xfrm>
            <a:off x="6126771" y="4422319"/>
            <a:ext cx="2741240" cy="381167"/>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a:t>Source Code Listings</a:t>
            </a:r>
          </a:p>
        </p:txBody>
      </p:sp>
      <p:cxnSp>
        <p:nvCxnSpPr>
          <p:cNvPr id="7" name="Curved Connector 6"/>
          <p:cNvCxnSpPr/>
          <p:nvPr/>
        </p:nvCxnSpPr>
        <p:spPr>
          <a:xfrm rot="5400000" flipH="1" flipV="1">
            <a:off x="2213723" y="2739976"/>
            <a:ext cx="1074888" cy="761351"/>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21" name="Curved Connector 20"/>
          <p:cNvCxnSpPr/>
          <p:nvPr/>
        </p:nvCxnSpPr>
        <p:spPr>
          <a:xfrm>
            <a:off x="2483769" y="3810491"/>
            <a:ext cx="476437" cy="12700"/>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1" name="Curved Connector 30"/>
          <p:cNvCxnSpPr>
            <a:endCxn id="10" idx="1"/>
          </p:cNvCxnSpPr>
          <p:nvPr/>
        </p:nvCxnSpPr>
        <p:spPr>
          <a:xfrm>
            <a:off x="2487573" y="4547199"/>
            <a:ext cx="500251" cy="163406"/>
          </a:xfrm>
          <a:prstGeom prst="curvedConnector3">
            <a:avLst/>
          </a:prstGeom>
          <a:ln>
            <a:tailEnd type="arrow"/>
          </a:ln>
        </p:spPr>
        <p:style>
          <a:lnRef idx="3">
            <a:schemeClr val="dk1"/>
          </a:lnRef>
          <a:fillRef idx="0">
            <a:schemeClr val="dk1"/>
          </a:fillRef>
          <a:effectRef idx="2">
            <a:schemeClr val="dk1"/>
          </a:effectRef>
          <a:fontRef idx="minor">
            <a:schemeClr val="tx1"/>
          </a:fontRef>
        </p:style>
      </p:cxnSp>
      <p:cxnSp>
        <p:nvCxnSpPr>
          <p:cNvPr id="33" name="Curved Connector 32"/>
          <p:cNvCxnSpPr/>
          <p:nvPr/>
        </p:nvCxnSpPr>
        <p:spPr>
          <a:xfrm rot="16200000" flipH="1">
            <a:off x="2187144" y="4936998"/>
            <a:ext cx="984027" cy="617334"/>
          </a:xfrm>
          <a:prstGeom prst="curvedConnector3">
            <a:avLst/>
          </a:prstGeom>
          <a:ln>
            <a:tailEnd type="arrow"/>
          </a:ln>
        </p:spPr>
        <p:style>
          <a:lnRef idx="3">
            <a:schemeClr val="dk1"/>
          </a:lnRef>
          <a:fillRef idx="0">
            <a:schemeClr val="dk1"/>
          </a:fillRef>
          <a:effectRef idx="2">
            <a:schemeClr val="dk1"/>
          </a:effectRef>
          <a:fontRef idx="minor">
            <a:schemeClr val="tx1"/>
          </a:fontRef>
        </p:style>
      </p:cxnSp>
      <p:sp>
        <p:nvSpPr>
          <p:cNvPr id="20" name="Left Brace 19"/>
          <p:cNvSpPr/>
          <p:nvPr/>
        </p:nvSpPr>
        <p:spPr>
          <a:xfrm>
            <a:off x="5580112" y="1738851"/>
            <a:ext cx="429580" cy="9144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5" name="Left Brace 34"/>
          <p:cNvSpPr/>
          <p:nvPr/>
        </p:nvSpPr>
        <p:spPr>
          <a:xfrm>
            <a:off x="5582580" y="3204459"/>
            <a:ext cx="583466" cy="75995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6" name="Left Brace 35"/>
          <p:cNvSpPr/>
          <p:nvPr/>
        </p:nvSpPr>
        <p:spPr>
          <a:xfrm>
            <a:off x="5582580" y="4547199"/>
            <a:ext cx="583466" cy="6206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37" name="Left Brace 36"/>
          <p:cNvSpPr/>
          <p:nvPr/>
        </p:nvSpPr>
        <p:spPr>
          <a:xfrm>
            <a:off x="5586282" y="5524888"/>
            <a:ext cx="713909" cy="88278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Tree>
    <p:extLst>
      <p:ext uri="{BB962C8B-B14F-4D97-AF65-F5344CB8AC3E}">
        <p14:creationId xmlns:p14="http://schemas.microsoft.com/office/powerpoint/2010/main" xmlns="" val="2551852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Software</a:t>
            </a:r>
            <a:endParaRPr lang="en-IN" dirty="0"/>
          </a:p>
        </p:txBody>
      </p:sp>
      <p:sp>
        <p:nvSpPr>
          <p:cNvPr id="3" name="Content Placeholder 2"/>
          <p:cNvSpPr>
            <a:spLocks noGrp="1"/>
          </p:cNvSpPr>
          <p:nvPr>
            <p:ph idx="1"/>
          </p:nvPr>
        </p:nvSpPr>
        <p:spPr/>
        <p:txBody>
          <a:bodyPr/>
          <a:lstStyle/>
          <a:p>
            <a:pPr marL="0" indent="0">
              <a:buNone/>
            </a:pPr>
            <a:r>
              <a:rPr lang="en-US" dirty="0" smtClean="0"/>
              <a:t>Software in which source code is available is known as Open Source Software.</a:t>
            </a:r>
          </a:p>
          <a:p>
            <a:pPr marL="0" indent="0">
              <a:buNone/>
            </a:pPr>
            <a:endParaRPr lang="en-US" dirty="0"/>
          </a:p>
          <a:p>
            <a:pPr marL="0" indent="0">
              <a:buNone/>
            </a:pPr>
            <a:r>
              <a:rPr lang="en-US" dirty="0" smtClean="0"/>
              <a:t>Ex: PHP, Linux, MySQL etc.</a:t>
            </a:r>
            <a:endParaRPr lang="en-IN" dirty="0"/>
          </a:p>
        </p:txBody>
      </p:sp>
    </p:spTree>
    <p:extLst>
      <p:ext uri="{BB962C8B-B14F-4D97-AF65-F5344CB8AC3E}">
        <p14:creationId xmlns:p14="http://schemas.microsoft.com/office/powerpoint/2010/main" xmlns="" val="3103177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a:bodyPr>
          <a:lstStyle/>
          <a:p>
            <a:r>
              <a:rPr lang="en-US" b="1" dirty="0" smtClean="0">
                <a:solidFill>
                  <a:schemeClr val="tx1"/>
                </a:solidFill>
                <a:latin typeface="Times New Roman" pitchFamily="18" charset="0"/>
                <a:cs typeface="Times New Roman" pitchFamily="18" charset="0"/>
              </a:rPr>
              <a:t>Need of Software Engineering</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95498033"/>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2" y="2924944"/>
            <a:ext cx="8229600" cy="3167226"/>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p:spPr>
          <p:style>
            <a:lnRef idx="2">
              <a:schemeClr val="dk1"/>
            </a:lnRef>
            <a:fillRef idx="1">
              <a:schemeClr val="lt1"/>
            </a:fillRef>
            <a:effectRef idx="0">
              <a:schemeClr val="dk1"/>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r>
                <a:rPr lang="en-US" sz="4400" b="0" i="0" kern="1200" dirty="0" smtClean="0"/>
                <a:t>Software engineering divides big problems into various small issues and then start solving each small problem one by one. </a:t>
              </a:r>
              <a:endParaRPr lang="en-US" sz="4400" kern="1200" dirty="0"/>
            </a:p>
          </p:txBody>
        </p:sp>
      </p:grpSp>
    </p:spTree>
    <p:extLst>
      <p:ext uri="{BB962C8B-B14F-4D97-AF65-F5344CB8AC3E}">
        <p14:creationId xmlns:p14="http://schemas.microsoft.com/office/powerpoint/2010/main" xmlns="" val="241368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dirty="0" smtClean="0">
                <a:solidFill>
                  <a:schemeClr val="tx1"/>
                </a:solidFill>
                <a:latin typeface="Times New Roman" pitchFamily="18" charset="0"/>
                <a:cs typeface="Times New Roman" pitchFamily="18" charset="0"/>
              </a:rPr>
              <a:t>Need of Software Engineering(cont..)</a:t>
            </a:r>
            <a:endParaRPr lang="en-IN" b="1" dirty="0">
              <a:solidFill>
                <a:schemeClr val="tx1"/>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824379187"/>
              </p:ext>
            </p:extLst>
          </p:nvPr>
        </p:nvGraphicFramePr>
        <p:xfrm>
          <a:off x="452977" y="1700808"/>
          <a:ext cx="8229600"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596111" y="2613750"/>
            <a:ext cx="8229600" cy="4244249"/>
            <a:chOff x="0" y="1684163"/>
            <a:chExt cx="8229600" cy="3167226"/>
          </a:xfrm>
          <a:scene3d>
            <a:camera prst="orthographicFront"/>
            <a:lightRig rig="flat" dir="t"/>
          </a:scene3d>
        </p:grpSpPr>
        <p:sp>
          <p:nvSpPr>
            <p:cNvPr id="7" name="Rounded Rectangle 6"/>
            <p:cNvSpPr/>
            <p:nvPr/>
          </p:nvSpPr>
          <p:spPr>
            <a:xfrm>
              <a:off x="0" y="1684163"/>
              <a:ext cx="8229600" cy="3167226"/>
            </a:xfrm>
            <a:prstGeom prst="roundRect">
              <a:avLst/>
            </a:prstGeom>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8" name="Rounded Rectangle 4"/>
            <p:cNvSpPr/>
            <p:nvPr/>
          </p:nvSpPr>
          <p:spPr>
            <a:xfrm>
              <a:off x="154611" y="1838774"/>
              <a:ext cx="7920378" cy="285800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7640" tIns="167640" rIns="167640" bIns="167640" numCol="1" spcCol="1270" anchor="ctr" anchorCtr="0">
              <a:noAutofit/>
            </a:bodyPr>
            <a:lstStyle/>
            <a:p>
              <a:pPr lvl="0" algn="just" defTabSz="1955800">
                <a:lnSpc>
                  <a:spcPct val="90000"/>
                </a:lnSpc>
                <a:spcBef>
                  <a:spcPct val="0"/>
                </a:spcBef>
                <a:spcAft>
                  <a:spcPct val="35000"/>
                </a:spcAft>
              </a:pPr>
              <a:endParaRPr lang="en-US" sz="4400" kern="1200" dirty="0"/>
            </a:p>
          </p:txBody>
        </p:sp>
      </p:grpSp>
      <p:sp>
        <p:nvSpPr>
          <p:cNvPr id="3" name="Rectangle 2"/>
          <p:cNvSpPr/>
          <p:nvPr/>
        </p:nvSpPr>
        <p:spPr>
          <a:xfrm>
            <a:off x="2286000" y="2967335"/>
            <a:ext cx="4572000" cy="369332"/>
          </a:xfrm>
          <a:prstGeom prst="rect">
            <a:avLst/>
          </a:prstGeom>
        </p:spPr>
        <p:txBody>
          <a:bodyPr>
            <a:spAutoFit/>
          </a:bodyPr>
          <a:lstStyle/>
          <a:p>
            <a:r>
              <a:rPr lang="en-US" dirty="0"/>
              <a:t> </a:t>
            </a:r>
            <a:endParaRPr lang="en-IN" dirty="0"/>
          </a:p>
        </p:txBody>
      </p:sp>
      <p:sp>
        <p:nvSpPr>
          <p:cNvPr id="5" name="Rectangle 4"/>
          <p:cNvSpPr/>
          <p:nvPr/>
        </p:nvSpPr>
        <p:spPr>
          <a:xfrm>
            <a:off x="750723" y="2967335"/>
            <a:ext cx="7920377" cy="369332"/>
          </a:xfrm>
          <a:prstGeom prst="rect">
            <a:avLst/>
          </a:prstGeom>
        </p:spPr>
        <p:txBody>
          <a:bodyPr wrap="square">
            <a:spAutoFit/>
          </a:bodyPr>
          <a:lstStyle/>
          <a:p>
            <a:pPr algn="just"/>
            <a:r>
              <a:rPr lang="en-US" dirty="0"/>
              <a:t> </a:t>
            </a:r>
            <a:endParaRPr lang="en-IN" sz="3200" dirty="0"/>
          </a:p>
        </p:txBody>
      </p:sp>
      <p:sp>
        <p:nvSpPr>
          <p:cNvPr id="9" name="Rectangle 8"/>
          <p:cNvSpPr/>
          <p:nvPr/>
        </p:nvSpPr>
        <p:spPr>
          <a:xfrm>
            <a:off x="596111" y="2762614"/>
            <a:ext cx="8229600" cy="40318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3200" dirty="0" smtClean="0"/>
              <a:t>Anything that is not made according to the project always wastes time. </a:t>
            </a:r>
          </a:p>
          <a:p>
            <a:pPr algn="just"/>
            <a:r>
              <a:rPr lang="en-US" sz="3200" dirty="0" smtClean="0"/>
              <a:t>And if you are making software/application, then you may need to run many codes to get final running code. </a:t>
            </a:r>
          </a:p>
          <a:p>
            <a:pPr algn="just"/>
            <a:r>
              <a:rPr lang="en-US" sz="3200" dirty="0" smtClean="0"/>
              <a:t>if you are making your software according to the software engineering method, then it will decrease a lot of time.</a:t>
            </a:r>
            <a:endParaRPr lang="en-IN" sz="3200" dirty="0"/>
          </a:p>
        </p:txBody>
      </p:sp>
    </p:spTree>
    <p:extLst>
      <p:ext uri="{BB962C8B-B14F-4D97-AF65-F5344CB8AC3E}">
        <p14:creationId xmlns:p14="http://schemas.microsoft.com/office/powerpoint/2010/main" xmlns="" val="84658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418</Words>
  <Application>Microsoft Office PowerPoint</Application>
  <PresentationFormat>On-screen Show (4:3)</PresentationFormat>
  <Paragraphs>91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Software </vt:lpstr>
      <vt:lpstr>Software Engineering</vt:lpstr>
      <vt:lpstr>IEEE Definition of Software Engineering</vt:lpstr>
      <vt:lpstr>Boehm’s Definition of Software Engineering</vt:lpstr>
      <vt:lpstr>Why Study Software Engineering?</vt:lpstr>
      <vt:lpstr> Manuals in Documentation</vt:lpstr>
      <vt:lpstr>Open Source Software</vt:lpstr>
      <vt:lpstr>Need of Software Engineering</vt:lpstr>
      <vt:lpstr>Need of Software Engineering(cont..)</vt:lpstr>
      <vt:lpstr>Characteristics of Software </vt:lpstr>
      <vt:lpstr>Slide 11</vt:lpstr>
      <vt:lpstr>Characteristics of Software </vt:lpstr>
      <vt:lpstr>Slide 13</vt:lpstr>
      <vt:lpstr>Characteristics of Software </vt:lpstr>
      <vt:lpstr>Slide 15</vt:lpstr>
      <vt:lpstr>Characteristics of Software </vt:lpstr>
      <vt:lpstr>Slide 17</vt:lpstr>
      <vt:lpstr>Characteristics of Software </vt:lpstr>
      <vt:lpstr>Slide 19</vt:lpstr>
      <vt:lpstr>Characteristics of Software </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Boehm’s Definition of Software Engineering</dc:title>
  <dc:creator>hp</dc:creator>
  <cp:lastModifiedBy>NEETU</cp:lastModifiedBy>
  <cp:revision>17</cp:revision>
  <dcterms:created xsi:type="dcterms:W3CDTF">2006-08-16T00:00:00Z</dcterms:created>
  <dcterms:modified xsi:type="dcterms:W3CDTF">2021-08-13T10:13:09Z</dcterms:modified>
</cp:coreProperties>
</file>