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518" r:id="rId2"/>
    <p:sldId id="519" r:id="rId3"/>
    <p:sldId id="520" r:id="rId4"/>
    <p:sldId id="555" r:id="rId5"/>
    <p:sldId id="556" r:id="rId6"/>
    <p:sldId id="557" r:id="rId7"/>
    <p:sldId id="558" r:id="rId8"/>
    <p:sldId id="559" r:id="rId9"/>
    <p:sldId id="560" r:id="rId10"/>
    <p:sldId id="561" r:id="rId11"/>
    <p:sldId id="5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529" autoAdjust="0"/>
    <p:restoredTop sz="94660"/>
  </p:normalViewPr>
  <p:slideViewPr>
    <p:cSldViewPr>
      <p:cViewPr varScale="1">
        <p:scale>
          <a:sx n="73" d="100"/>
          <a:sy n="73" d="100"/>
        </p:scale>
        <p:origin x="-117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5F5C95-6A41-406D-846D-6999D19FBC1A}" type="datetimeFigureOut">
              <a:rPr lang="en-IN" smtClean="0"/>
              <a:pPr/>
              <a:t>16-08-2021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F43341-7AE5-4456-831D-F513BE1F9A24}" type="slidenum">
              <a:rPr lang="en-IN" smtClean="0"/>
              <a:pPr/>
              <a:t>‹#›</a:t>
            </a:fld>
            <a:endParaRPr lang="en-IN"/>
          </a:p>
        </p:txBody>
      </p:sp>
    </p:spTree>
    <p:extLst>
      <p:ext uri="{BB962C8B-B14F-4D97-AF65-F5344CB8AC3E}">
        <p14:creationId xmlns="" xmlns:p14="http://schemas.microsoft.com/office/powerpoint/2010/main" val="2907357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Software Failure</a:t>
            </a:r>
            <a:endParaRPr lang="en-IN" b="1" dirty="0">
              <a:solidFill>
                <a:schemeClr val="tx1"/>
              </a:solidFill>
              <a:latin typeface="Times New Roman" pitchFamily="18" charset="0"/>
              <a:cs typeface="Times New Roman" pitchFamily="18" charset="0"/>
            </a:endParaRPr>
          </a:p>
        </p:txBody>
      </p:sp>
      <p:grpSp>
        <p:nvGrpSpPr>
          <p:cNvPr id="4" name="Group 5"/>
          <p:cNvGrpSpPr/>
          <p:nvPr/>
        </p:nvGrpSpPr>
        <p:grpSpPr>
          <a:xfrm>
            <a:off x="457200" y="162880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10" name="Content Placeholder 9"/>
          <p:cNvSpPr>
            <a:spLocks noGrp="1"/>
          </p:cNvSpPr>
          <p:nvPr>
            <p:ph idx="1"/>
          </p:nvPr>
        </p:nvSpPr>
        <p:spPr>
          <a:xfrm>
            <a:off x="457200" y="1600201"/>
            <a:ext cx="8229600" cy="4205064"/>
          </a:xfrm>
        </p:spPr>
        <p:style>
          <a:lnRef idx="2">
            <a:schemeClr val="accent1"/>
          </a:lnRef>
          <a:fillRef idx="1">
            <a:schemeClr val="lt1"/>
          </a:fillRef>
          <a:effectRef idx="0">
            <a:schemeClr val="accent1"/>
          </a:effectRef>
          <a:fontRef idx="minor">
            <a:schemeClr val="dk1"/>
          </a:fontRef>
        </p:style>
        <p:txBody>
          <a:bodyPr/>
          <a:lstStyle/>
          <a:p>
            <a:pPr marL="0" indent="0">
              <a:buNone/>
            </a:pPr>
            <a:endParaRPr lang="en-US" dirty="0" smtClean="0"/>
          </a:p>
          <a:p>
            <a:pPr marL="0" indent="0">
              <a:buNone/>
            </a:pPr>
            <a:r>
              <a:rPr lang="en-US" dirty="0" smtClean="0"/>
              <a:t>If there is any bug or any error in a program or a system then we will get incorrect or unpredicted result.</a:t>
            </a:r>
          </a:p>
          <a:p>
            <a:pPr marL="0" indent="0">
              <a:buNone/>
            </a:pPr>
            <a:endParaRPr lang="en-US" dirty="0" smtClean="0"/>
          </a:p>
          <a:p>
            <a:pPr marL="0" indent="0">
              <a:buNone/>
            </a:pPr>
            <a:r>
              <a:rPr lang="en-US" dirty="0" smtClean="0"/>
              <a:t>Due to error the behave of system will be inappropriate.</a:t>
            </a:r>
            <a:endParaRPr lang="en-IN" dirty="0"/>
          </a:p>
        </p:txBody>
      </p:sp>
    </p:spTree>
    <p:extLst>
      <p:ext uri="{BB962C8B-B14F-4D97-AF65-F5344CB8AC3E}">
        <p14:creationId xmlns:p14="http://schemas.microsoft.com/office/powerpoint/2010/main" xmlns="" val="111296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xEl>
                                              <p:pRg st="3" end="3"/>
                                            </p:txEl>
                                          </p:spTgt>
                                        </p:tgtEl>
                                        <p:attrNameLst>
                                          <p:attrName>style.visibility</p:attrName>
                                        </p:attrNameLst>
                                      </p:cBhvr>
                                      <p:to>
                                        <p:strVal val="visible"/>
                                      </p:to>
                                    </p:set>
                                    <p:anim calcmode="lin" valueType="num">
                                      <p:cBhvr additive="base">
                                        <p:cTn id="14"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72072"/>
          </a:xfrm>
        </p:spPr>
        <p:txBody>
          <a:bodyPr>
            <a:normAutofit/>
          </a:bodyPr>
          <a:lstStyle/>
          <a:p>
            <a:pPr algn="just"/>
            <a:r>
              <a:rPr lang="en-IN" sz="2400" dirty="0" smtClean="0"/>
              <a:t>This stage is usually a subset of all the stages as in the modern SDLC models, the testing activities are mostly involved in all the stages of SDLC.</a:t>
            </a:r>
          </a:p>
          <a:p>
            <a:pPr algn="just"/>
            <a:r>
              <a:rPr lang="en-IN" sz="2400" dirty="0" smtClean="0"/>
              <a:t>However, this stage refers to the testing only stage of the product where product defects are reported, tracked, fixed and retested, until the product reaches the quality standards defined in the SRS.</a:t>
            </a:r>
            <a:endParaRPr lang="en-IN" sz="2400" dirty="0"/>
          </a:p>
        </p:txBody>
      </p:sp>
      <p:sp>
        <p:nvSpPr>
          <p:cNvPr id="4" name="Title 1"/>
          <p:cNvSpPr>
            <a:spLocks noGrp="1"/>
          </p:cNvSpPr>
          <p:nvPr>
            <p:ph type="title"/>
          </p:nvPr>
        </p:nvSpPr>
        <p:spPr>
          <a:xfrm>
            <a:off x="500034" y="142852"/>
            <a:ext cx="8229600" cy="1428760"/>
          </a:xfrm>
        </p:spPr>
        <p:style>
          <a:lnRef idx="0">
            <a:schemeClr val="accent5"/>
          </a:lnRef>
          <a:fillRef idx="3">
            <a:schemeClr val="accent5"/>
          </a:fillRef>
          <a:effectRef idx="3">
            <a:schemeClr val="accent5"/>
          </a:effectRef>
          <a:fontRef idx="minor">
            <a:schemeClr val="lt1"/>
          </a:fontRef>
        </p:style>
        <p:txBody>
          <a:bodyPr>
            <a:normAutofit/>
          </a:bodyPr>
          <a:lstStyle/>
          <a:p>
            <a:r>
              <a:rPr lang="en-IN" b="1" dirty="0" smtClean="0">
                <a:solidFill>
                  <a:schemeClr val="tx1"/>
                </a:solidFill>
              </a:rPr>
              <a:t>Stage 5: Testing the Product</a:t>
            </a:r>
            <a:endParaRPr lang="en-IN" b="1"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72072"/>
          </a:xfrm>
        </p:spPr>
        <p:txBody>
          <a:bodyPr>
            <a:normAutofit/>
          </a:bodyPr>
          <a:lstStyle/>
          <a:p>
            <a:pPr algn="just"/>
            <a:r>
              <a:rPr lang="en-IN" sz="2400" dirty="0" smtClean="0"/>
              <a:t>Once the product is tested and ready to be deployed it is released formally in the appropriate market.</a:t>
            </a:r>
          </a:p>
          <a:p>
            <a:pPr algn="just"/>
            <a:r>
              <a:rPr lang="en-IN" sz="2400" dirty="0" smtClean="0"/>
              <a:t>Sometimes product deployment happens in stages as per the business strategy of that organization.</a:t>
            </a:r>
          </a:p>
          <a:p>
            <a:pPr algn="just"/>
            <a:r>
              <a:rPr lang="en-IN" sz="2400" dirty="0" smtClean="0"/>
              <a:t>The product may first be released in a limited segment and tested in the real business environment (UAT- User acceptance testing).</a:t>
            </a:r>
          </a:p>
          <a:p>
            <a:pPr algn="just"/>
            <a:r>
              <a:rPr lang="en-IN" sz="2400" dirty="0" smtClean="0"/>
              <a:t>Then based on the feedback, the product may be released as it is or with suggested enhancements in the targeting market segment.</a:t>
            </a:r>
            <a:endParaRPr lang="en-IN" sz="2400" dirty="0"/>
          </a:p>
        </p:txBody>
      </p:sp>
      <p:sp>
        <p:nvSpPr>
          <p:cNvPr id="4" name="Title 1"/>
          <p:cNvSpPr>
            <a:spLocks noGrp="1"/>
          </p:cNvSpPr>
          <p:nvPr>
            <p:ph type="title"/>
          </p:nvPr>
        </p:nvSpPr>
        <p:spPr>
          <a:xfrm>
            <a:off x="500034" y="142852"/>
            <a:ext cx="8229600" cy="1428760"/>
          </a:xfrm>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IN" b="1" dirty="0" smtClean="0">
                <a:solidFill>
                  <a:schemeClr val="tx1"/>
                </a:solidFill>
              </a:rPr>
              <a:t/>
            </a:r>
            <a:br>
              <a:rPr lang="en-IN" b="1" dirty="0" smtClean="0">
                <a:solidFill>
                  <a:schemeClr val="tx1"/>
                </a:solidFill>
              </a:rPr>
            </a:br>
            <a:r>
              <a:rPr lang="en-IN" b="1" dirty="0" smtClean="0">
                <a:solidFill>
                  <a:schemeClr val="tx1"/>
                </a:solidFill>
              </a:rPr>
              <a:t>Stage 6: Deployment in the Market and Maintenance</a:t>
            </a:r>
            <a:br>
              <a:rPr lang="en-IN" b="1" dirty="0" smtClean="0">
                <a:solidFill>
                  <a:schemeClr val="tx1"/>
                </a:solidFill>
              </a:rPr>
            </a:br>
            <a:endParaRPr lang="en-IN"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Program</a:t>
            </a:r>
            <a:endParaRPr lang="en-IN" b="1" dirty="0">
              <a:solidFill>
                <a:schemeClr val="tx1"/>
              </a:solidFill>
              <a:latin typeface="Times New Roman" pitchFamily="18" charset="0"/>
              <a:cs typeface="Times New Roman" pitchFamily="18" charset="0"/>
            </a:endParaRPr>
          </a:p>
        </p:txBody>
      </p:sp>
      <p:grpSp>
        <p:nvGrpSpPr>
          <p:cNvPr id="4" name="Group 5"/>
          <p:cNvGrpSpPr/>
          <p:nvPr/>
        </p:nvGrpSpPr>
        <p:grpSpPr>
          <a:xfrm>
            <a:off x="457200" y="162880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10" name="Content Placeholder 9"/>
          <p:cNvSpPr>
            <a:spLocks noGrp="1"/>
          </p:cNvSpPr>
          <p:nvPr>
            <p:ph idx="1"/>
          </p:nvPr>
        </p:nvSpPr>
        <p:spPr>
          <a:xfrm>
            <a:off x="457200" y="1600200"/>
            <a:ext cx="8229600" cy="5069160"/>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r>
              <a:rPr lang="en-US" dirty="0" smtClean="0"/>
              <a:t>Program can be defined as the set of instruction, that perform specific task.</a:t>
            </a:r>
          </a:p>
          <a:p>
            <a:pPr marL="0" indent="0">
              <a:buNone/>
            </a:pPr>
            <a:r>
              <a:rPr lang="en-US" dirty="0" smtClean="0"/>
              <a:t>Actually, program is developed by an individual or a group of programmers for their own use.</a:t>
            </a:r>
          </a:p>
          <a:p>
            <a:pPr marL="0" indent="0">
              <a:buNone/>
            </a:pPr>
            <a:r>
              <a:rPr lang="en-US" dirty="0" smtClean="0"/>
              <a:t>Further classification of a program is not possible.</a:t>
            </a:r>
          </a:p>
          <a:p>
            <a:pPr marL="0" indent="0">
              <a:buNone/>
            </a:pPr>
            <a:r>
              <a:rPr lang="en-US" dirty="0" smtClean="0"/>
              <a:t>There is no need to use SDLC(Software Development life cycle in program).</a:t>
            </a:r>
          </a:p>
          <a:p>
            <a:pPr marL="0" indent="0">
              <a:buNone/>
            </a:pPr>
            <a:r>
              <a:rPr lang="en-US" dirty="0" smtClean="0"/>
              <a:t>There is no need of well defined/dedicated user interface in program.</a:t>
            </a:r>
          </a:p>
        </p:txBody>
      </p:sp>
    </p:spTree>
    <p:extLst>
      <p:ext uri="{BB962C8B-B14F-4D97-AF65-F5344CB8AC3E}">
        <p14:creationId xmlns:p14="http://schemas.microsoft.com/office/powerpoint/2010/main" xmlns="" val="54268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 calcmode="lin" valueType="num">
                                      <p:cBhvr additive="base">
                                        <p:cTn id="14"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 calcmode="lin" valueType="num">
                                      <p:cBhvr additive="base">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Effect transition="in" filter="fade">
                                      <p:cBhvr>
                                        <p:cTn id="26" dur="500"/>
                                        <p:tgtEl>
                                          <p:spTgt spid="1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Effect transition="in" filter="fade">
                                      <p:cBhvr>
                                        <p:cTn id="31"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Software</a:t>
            </a:r>
            <a:endParaRPr lang="en-IN" b="1" dirty="0">
              <a:solidFill>
                <a:schemeClr val="tx1"/>
              </a:solidFill>
              <a:latin typeface="Times New Roman" pitchFamily="18" charset="0"/>
              <a:cs typeface="Times New Roman" pitchFamily="18" charset="0"/>
            </a:endParaRPr>
          </a:p>
        </p:txBody>
      </p:sp>
      <p:grpSp>
        <p:nvGrpSpPr>
          <p:cNvPr id="4" name="Group 5"/>
          <p:cNvGrpSpPr/>
          <p:nvPr/>
        </p:nvGrpSpPr>
        <p:grpSpPr>
          <a:xfrm>
            <a:off x="457200" y="162880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10" name="Content Placeholder 9"/>
          <p:cNvSpPr>
            <a:spLocks noGrp="1"/>
          </p:cNvSpPr>
          <p:nvPr>
            <p:ph idx="1"/>
          </p:nvPr>
        </p:nvSpPr>
        <p:spPr>
          <a:xfrm>
            <a:off x="457200" y="1600200"/>
            <a:ext cx="8229600" cy="5069160"/>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dirty="0" smtClean="0"/>
              <a:t>Software is a collection of programs.</a:t>
            </a:r>
          </a:p>
          <a:p>
            <a:pPr marL="0" indent="0">
              <a:buNone/>
            </a:pPr>
            <a:endParaRPr lang="en-US" dirty="0" smtClean="0"/>
          </a:p>
          <a:p>
            <a:pPr marL="0" indent="0">
              <a:buNone/>
            </a:pPr>
            <a:r>
              <a:rPr lang="en-US" dirty="0" smtClean="0"/>
              <a:t>There may be bundles of programs and data files in software.</a:t>
            </a:r>
          </a:p>
          <a:p>
            <a:pPr marL="0" indent="0">
              <a:buNone/>
            </a:pPr>
            <a:r>
              <a:rPr lang="en-US" dirty="0" smtClean="0"/>
              <a:t>There is need to use SDLC(Software Development life cycle) in software.</a:t>
            </a:r>
          </a:p>
          <a:p>
            <a:pPr marL="0" indent="0">
              <a:buNone/>
            </a:pPr>
            <a:r>
              <a:rPr lang="en-US" dirty="0"/>
              <a:t>There is </a:t>
            </a:r>
            <a:r>
              <a:rPr lang="en-US" dirty="0" smtClean="0"/>
              <a:t>a well </a:t>
            </a:r>
            <a:r>
              <a:rPr lang="en-US" dirty="0"/>
              <a:t>defined/dedicated user interface in </a:t>
            </a:r>
            <a:r>
              <a:rPr lang="en-US" dirty="0" smtClean="0"/>
              <a:t>software.</a:t>
            </a:r>
            <a:endParaRPr lang="en-US" dirty="0"/>
          </a:p>
          <a:p>
            <a:pPr marL="0" indent="0">
              <a:buNone/>
            </a:pPr>
            <a:endParaRPr lang="en-US" dirty="0" smtClean="0"/>
          </a:p>
        </p:txBody>
      </p:sp>
    </p:spTree>
    <p:extLst>
      <p:ext uri="{BB962C8B-B14F-4D97-AF65-F5344CB8AC3E}">
        <p14:creationId xmlns:p14="http://schemas.microsoft.com/office/powerpoint/2010/main" xmlns="" val="71845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 calcmode="lin" valueType="num">
                                      <p:cBhvr additive="base">
                                        <p:cTn id="14"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fade">
                                      <p:cBhvr>
                                        <p:cTn id="20" dur="500"/>
                                        <p:tgtEl>
                                          <p:spTgt spid="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fade">
                                      <p:cBhvr>
                                        <p:cTn id="25"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736"/>
            <a:ext cx="8229600" cy="5072098"/>
          </a:xfrm>
        </p:spPr>
        <p:txBody>
          <a:bodyPr>
            <a:normAutofit/>
          </a:bodyPr>
          <a:lstStyle/>
          <a:p>
            <a:pPr algn="just"/>
            <a:r>
              <a:rPr lang="en-IN" sz="2800" dirty="0" smtClean="0"/>
              <a:t>Software Development Life Cycle (SDLC) is a process used by the software industry to design, develop and test high quality </a:t>
            </a:r>
            <a:r>
              <a:rPr lang="en-IN" sz="2800" dirty="0" err="1" smtClean="0"/>
              <a:t>softwares</a:t>
            </a:r>
            <a:r>
              <a:rPr lang="en-IN" sz="2800" dirty="0" smtClean="0"/>
              <a:t>.</a:t>
            </a:r>
          </a:p>
          <a:p>
            <a:pPr algn="just"/>
            <a:r>
              <a:rPr lang="en-IN" sz="2800" dirty="0" smtClean="0"/>
              <a:t>The SDLC aims to produce a high-quality software that meets or exceeds customer expectations, reaches completion within times and cost estimates.</a:t>
            </a:r>
          </a:p>
          <a:p>
            <a:pPr algn="just"/>
            <a:r>
              <a:rPr lang="en-IN" sz="2800" dirty="0" smtClean="0"/>
              <a:t>It consists of a detailed plan describing how to develop, maintain, replace and alter or enhance specific software.</a:t>
            </a:r>
            <a:endParaRPr lang="en-IN" sz="2800" dirty="0"/>
          </a:p>
        </p:txBody>
      </p:sp>
      <p:sp>
        <p:nvSpPr>
          <p:cNvPr id="4" name="Title 1"/>
          <p:cNvSpPr>
            <a:spLocks noGrp="1"/>
          </p:cNvSpPr>
          <p:nvPr>
            <p:ph type="title"/>
          </p:nvPr>
        </p:nvSpPr>
        <p:spPr>
          <a:xfrm>
            <a:off x="500034" y="142852"/>
            <a:ext cx="8229600" cy="1143000"/>
          </a:xfrm>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SDLC</a:t>
            </a:r>
            <a:endParaRPr lang="en-IN"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ages of SDLC"/>
          <p:cNvPicPr>
            <a:picLocks noChangeAspect="1" noChangeArrowheads="1"/>
          </p:cNvPicPr>
          <p:nvPr/>
        </p:nvPicPr>
        <p:blipFill>
          <a:blip r:embed="rId2"/>
          <a:srcRect/>
          <a:stretch>
            <a:fillRect/>
          </a:stretch>
        </p:blipFill>
        <p:spPr bwMode="auto">
          <a:xfrm>
            <a:off x="785786" y="1142984"/>
            <a:ext cx="6724292" cy="5143536"/>
          </a:xfrm>
          <a:prstGeom prst="rect">
            <a:avLst/>
          </a:prstGeom>
          <a:noFill/>
        </p:spPr>
      </p:pic>
      <p:sp>
        <p:nvSpPr>
          <p:cNvPr id="3" name="Rectangle 2"/>
          <p:cNvSpPr/>
          <p:nvPr/>
        </p:nvSpPr>
        <p:spPr>
          <a:xfrm>
            <a:off x="642910" y="357166"/>
            <a:ext cx="8001056" cy="646331"/>
          </a:xfrm>
          <a:prstGeom prst="rect">
            <a:avLst/>
          </a:prstGeom>
        </p:spPr>
        <p:txBody>
          <a:bodyPr wrap="square">
            <a:spAutoFit/>
          </a:bodyPr>
          <a:lstStyle/>
          <a:p>
            <a:r>
              <a:rPr lang="en-IN" dirty="0" smtClean="0"/>
              <a:t>The following figure is a graphical representation of the various stages of a typical SDLC.</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72072"/>
          </a:xfrm>
        </p:spPr>
        <p:txBody>
          <a:bodyPr>
            <a:normAutofit/>
          </a:bodyPr>
          <a:lstStyle/>
          <a:p>
            <a:pPr algn="just"/>
            <a:r>
              <a:rPr lang="en-IN" sz="2400" dirty="0" smtClean="0"/>
              <a:t>It is performed by the senior members of the team with inputs from the customer, the sales department, market surveys and domain experts in the industry.</a:t>
            </a:r>
          </a:p>
          <a:p>
            <a:pPr algn="just"/>
            <a:r>
              <a:rPr lang="en-IN" sz="2400" dirty="0" smtClean="0"/>
              <a:t>This information is then used to plan the basic project approach and to conduct product feasibility study in the economical, operational and technical areas.</a:t>
            </a:r>
          </a:p>
          <a:p>
            <a:pPr algn="just"/>
            <a:r>
              <a:rPr lang="en-IN" sz="2400" dirty="0" smtClean="0"/>
              <a:t>Planning for the quality assurance requirements and identification of the risks associated with the project is also done in the planning stage.</a:t>
            </a:r>
          </a:p>
          <a:p>
            <a:pPr algn="just"/>
            <a:r>
              <a:rPr lang="en-IN" sz="2400" dirty="0" smtClean="0"/>
              <a:t>The outcome of the technical feasibility study is to define the various technical approaches that can be followed to implement the project successfully with minimum risks.</a:t>
            </a:r>
            <a:endParaRPr lang="en-IN" sz="2400" dirty="0"/>
          </a:p>
        </p:txBody>
      </p:sp>
      <p:sp>
        <p:nvSpPr>
          <p:cNvPr id="4" name="Title 1"/>
          <p:cNvSpPr>
            <a:spLocks noGrp="1"/>
          </p:cNvSpPr>
          <p:nvPr>
            <p:ph type="title"/>
          </p:nvPr>
        </p:nvSpPr>
        <p:spPr>
          <a:xfrm>
            <a:off x="500034" y="142852"/>
            <a:ext cx="8229600" cy="1143000"/>
          </a:xfrm>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IN" b="1" dirty="0" smtClean="0">
                <a:solidFill>
                  <a:schemeClr val="tx1"/>
                </a:solidFill>
              </a:rPr>
              <a:t>Stage 1: Planning and Requirement Analysis</a:t>
            </a:r>
            <a:endParaRPr lang="en-IN" b="1"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72072"/>
          </a:xfrm>
        </p:spPr>
        <p:txBody>
          <a:bodyPr>
            <a:normAutofit/>
          </a:bodyPr>
          <a:lstStyle/>
          <a:p>
            <a:pPr algn="just"/>
            <a:r>
              <a:rPr lang="en-IN" sz="2400" dirty="0" smtClean="0"/>
              <a:t>Once the requirement analysis is done the next step is to clearly define and document the product requirements and get them approved from the customer or the market analysts.</a:t>
            </a:r>
          </a:p>
          <a:p>
            <a:pPr algn="just"/>
            <a:r>
              <a:rPr lang="en-IN" sz="2400" dirty="0" smtClean="0"/>
              <a:t>This is done through an </a:t>
            </a:r>
            <a:r>
              <a:rPr lang="en-IN" sz="2400" b="1" dirty="0" smtClean="0"/>
              <a:t>SRS (Software Requirement Specification)</a:t>
            </a:r>
            <a:r>
              <a:rPr lang="en-IN" sz="2400" dirty="0" smtClean="0"/>
              <a:t> document which consists of all the product requirements to be designed and developed during the project life cycle.</a:t>
            </a:r>
            <a:endParaRPr lang="en-IN" sz="2400" dirty="0"/>
          </a:p>
        </p:txBody>
      </p:sp>
      <p:sp>
        <p:nvSpPr>
          <p:cNvPr id="4" name="Title 1"/>
          <p:cNvSpPr>
            <a:spLocks noGrp="1"/>
          </p:cNvSpPr>
          <p:nvPr>
            <p:ph type="title"/>
          </p:nvPr>
        </p:nvSpPr>
        <p:spPr>
          <a:xfrm>
            <a:off x="500034" y="142852"/>
            <a:ext cx="8229600" cy="1143000"/>
          </a:xfrm>
        </p:spPr>
        <p:style>
          <a:lnRef idx="0">
            <a:schemeClr val="accent5"/>
          </a:lnRef>
          <a:fillRef idx="3">
            <a:schemeClr val="accent5"/>
          </a:fillRef>
          <a:effectRef idx="3">
            <a:schemeClr val="accent5"/>
          </a:effectRef>
          <a:fontRef idx="minor">
            <a:schemeClr val="lt1"/>
          </a:fontRef>
        </p:style>
        <p:txBody>
          <a:bodyPr>
            <a:normAutofit/>
          </a:bodyPr>
          <a:lstStyle/>
          <a:p>
            <a:r>
              <a:rPr lang="en-IN" b="1" dirty="0" smtClean="0">
                <a:solidFill>
                  <a:schemeClr val="tx1"/>
                </a:solidFill>
              </a:rPr>
              <a:t>Stage 2: Defining Requirements</a:t>
            </a:r>
            <a:endParaRPr lang="en-IN" b="1"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72072"/>
          </a:xfrm>
        </p:spPr>
        <p:txBody>
          <a:bodyPr>
            <a:normAutofit/>
          </a:bodyPr>
          <a:lstStyle/>
          <a:p>
            <a:pPr algn="just"/>
            <a:r>
              <a:rPr lang="en-IN" sz="2400" dirty="0" smtClean="0"/>
              <a:t>SRS is the reference for product architects to come out with the best architecture for the product to be developed.</a:t>
            </a:r>
          </a:p>
          <a:p>
            <a:pPr algn="just"/>
            <a:r>
              <a:rPr lang="en-IN" sz="2400" dirty="0" smtClean="0"/>
              <a:t>Based on the requirements specified in SRS, usually more than one design approach for the product architecture is proposed and documented in a DDS - Design Document Specification.</a:t>
            </a:r>
          </a:p>
          <a:p>
            <a:pPr algn="just"/>
            <a:r>
              <a:rPr lang="en-IN" sz="2400" dirty="0" smtClean="0"/>
              <a:t>This DDS is reviewed by all the important stakeholders and based on various parameters as risk assessment, product robustness, design modularity, budget and time constraints, the best design approach is selected for the product.</a:t>
            </a:r>
            <a:endParaRPr lang="en-IN" sz="2400" dirty="0"/>
          </a:p>
        </p:txBody>
      </p:sp>
      <p:sp>
        <p:nvSpPr>
          <p:cNvPr id="4" name="Title 1"/>
          <p:cNvSpPr>
            <a:spLocks noGrp="1"/>
          </p:cNvSpPr>
          <p:nvPr>
            <p:ph type="title"/>
          </p:nvPr>
        </p:nvSpPr>
        <p:spPr>
          <a:xfrm>
            <a:off x="500034" y="142852"/>
            <a:ext cx="8229600" cy="1428760"/>
          </a:xfrm>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IN" sz="4000" b="1" dirty="0" smtClean="0">
                <a:solidFill>
                  <a:schemeClr val="tx1"/>
                </a:solidFill>
              </a:rPr>
              <a:t>Stage 3: Designing the Product Architecture</a:t>
            </a:r>
            <a:r>
              <a:rPr lang="en-IN" b="1" dirty="0" smtClean="0"/>
              <a:t/>
            </a:r>
            <a:br>
              <a:rPr lang="en-IN" b="1" dirty="0" smtClean="0"/>
            </a:br>
            <a:endParaRPr lang="en-IN" b="1"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72072"/>
          </a:xfrm>
        </p:spPr>
        <p:txBody>
          <a:bodyPr>
            <a:normAutofit/>
          </a:bodyPr>
          <a:lstStyle/>
          <a:p>
            <a:pPr algn="just"/>
            <a:r>
              <a:rPr lang="en-IN" sz="2400" dirty="0" smtClean="0"/>
              <a:t>In this stage of SDLC the actual development starts and the product is built.</a:t>
            </a:r>
          </a:p>
          <a:p>
            <a:pPr algn="just"/>
            <a:r>
              <a:rPr lang="en-IN" sz="2400" dirty="0" smtClean="0"/>
              <a:t>The programming code is generated as per DDS during this stage.</a:t>
            </a:r>
          </a:p>
          <a:p>
            <a:pPr algn="just"/>
            <a:r>
              <a:rPr lang="en-IN" sz="2400" dirty="0" smtClean="0"/>
              <a:t>Developers must follow the coding guidelines defined by their organization and programming tools like compilers, interpreters, debuggers, etc. are used to generate the code.</a:t>
            </a:r>
          </a:p>
          <a:p>
            <a:pPr algn="just"/>
            <a:r>
              <a:rPr lang="en-IN" sz="2400" dirty="0" smtClean="0"/>
              <a:t>Different high level programming languages such as C, C++, Pascal, Java and PHP are used for coding. The programming language is chosen with respect to the type of software being developed.</a:t>
            </a:r>
            <a:endParaRPr lang="en-IN" sz="2400" dirty="0"/>
          </a:p>
        </p:txBody>
      </p:sp>
      <p:sp>
        <p:nvSpPr>
          <p:cNvPr id="4" name="Title 1"/>
          <p:cNvSpPr>
            <a:spLocks noGrp="1"/>
          </p:cNvSpPr>
          <p:nvPr>
            <p:ph type="title"/>
          </p:nvPr>
        </p:nvSpPr>
        <p:spPr>
          <a:xfrm>
            <a:off x="500034" y="142852"/>
            <a:ext cx="8229600" cy="1428760"/>
          </a:xfrm>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IN" b="1" dirty="0" smtClean="0"/>
              <a:t/>
            </a:r>
            <a:br>
              <a:rPr lang="en-IN" b="1" dirty="0" smtClean="0"/>
            </a:br>
            <a:r>
              <a:rPr lang="en-IN" b="1" dirty="0" smtClean="0">
                <a:solidFill>
                  <a:schemeClr val="tx1"/>
                </a:solidFill>
              </a:rPr>
              <a:t>Stage 4: Building or Developing the Product</a:t>
            </a:r>
            <a:r>
              <a:rPr lang="en-IN" b="1" dirty="0" smtClean="0"/>
              <a:t/>
            </a:r>
            <a:br>
              <a:rPr lang="en-IN" b="1" dirty="0" smtClean="0"/>
            </a:br>
            <a:endParaRPr lang="en-IN" b="1"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1635</TotalTime>
  <Words>753</Words>
  <Application>Microsoft Office PowerPoint</Application>
  <PresentationFormat>On-screen Show (4:3)</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Software Failure</vt:lpstr>
      <vt:lpstr>Program</vt:lpstr>
      <vt:lpstr>Software</vt:lpstr>
      <vt:lpstr>SDLC</vt:lpstr>
      <vt:lpstr>Slide 5</vt:lpstr>
      <vt:lpstr>Stage 1: Planning and Requirement Analysis</vt:lpstr>
      <vt:lpstr>Stage 2: Defining Requirements</vt:lpstr>
      <vt:lpstr>Stage 3: Designing the Product Architecture </vt:lpstr>
      <vt:lpstr> Stage 4: Building or Developing the Product </vt:lpstr>
      <vt:lpstr>Stage 5: Testing the Product</vt:lpstr>
      <vt:lpstr> Stage 6: Deployment in the Market and Maintenance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Boehm’s Definition of Software Engineering</dc:title>
  <dc:creator>hp</dc:creator>
  <cp:lastModifiedBy>NEETU</cp:lastModifiedBy>
  <cp:revision>40</cp:revision>
  <dcterms:created xsi:type="dcterms:W3CDTF">2006-08-16T00:00:00Z</dcterms:created>
  <dcterms:modified xsi:type="dcterms:W3CDTF">2021-08-16T09:35:19Z</dcterms:modified>
</cp:coreProperties>
</file>