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4"/>
  </p:sldMasterIdLst>
  <p:sldIdLst>
    <p:sldId id="256" r:id="rId5"/>
    <p:sldId id="257" r:id="rId6"/>
    <p:sldId id="258" r:id="rId7"/>
    <p:sldId id="273" r:id="rId8"/>
    <p:sldId id="264" r:id="rId9"/>
    <p:sldId id="267" r:id="rId10"/>
    <p:sldId id="268" r:id="rId11"/>
    <p:sldId id="271" r:id="rId12"/>
    <p:sldId id="269" r:id="rId13"/>
    <p:sldId id="270" r:id="rId14"/>
    <p:sldId id="272" r:id="rId15"/>
    <p:sldId id="265" r:id="rId16"/>
    <p:sldId id="266"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tik Varshney" userId="e279436b819cd979" providerId="LiveId" clId="{072407A8-2D67-453B-A8D7-3C3E4A9362C7}"/>
    <pc:docChg chg="custSel modSld">
      <pc:chgData name="Naitik Varshney" userId="e279436b819cd979" providerId="LiveId" clId="{072407A8-2D67-453B-A8D7-3C3E4A9362C7}" dt="2022-10-14T18:40:51.535" v="26" actId="20577"/>
      <pc:docMkLst>
        <pc:docMk/>
      </pc:docMkLst>
      <pc:sldChg chg="modSp mod">
        <pc:chgData name="Naitik Varshney" userId="e279436b819cd979" providerId="LiveId" clId="{072407A8-2D67-453B-A8D7-3C3E4A9362C7}" dt="2022-10-14T18:40:51.535" v="26" actId="20577"/>
        <pc:sldMkLst>
          <pc:docMk/>
          <pc:sldMk cId="3422553263" sldId="270"/>
        </pc:sldMkLst>
        <pc:spChg chg="mod">
          <ac:chgData name="Naitik Varshney" userId="e279436b819cd979" providerId="LiveId" clId="{072407A8-2D67-453B-A8D7-3C3E4A9362C7}" dt="2022-10-14T18:40:51.535" v="26" actId="20577"/>
          <ac:spMkLst>
            <pc:docMk/>
            <pc:sldMk cId="3422553263" sldId="270"/>
            <ac:spMk id="3" creationId="{A9ACD29A-39FF-2B79-BFEC-681CB194F1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294656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100237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7981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2133974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0440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148218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2360777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337192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190712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37B3A7-52BA-4524-8F8E-CA0C0D50C6D7}"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127821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37B3A7-52BA-4524-8F8E-CA0C0D50C6D7}"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114088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37B3A7-52BA-4524-8F8E-CA0C0D50C6D7}"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71519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37B3A7-52BA-4524-8F8E-CA0C0D50C6D7}"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419732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7B3A7-52BA-4524-8F8E-CA0C0D50C6D7}"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284484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7B3A7-52BA-4524-8F8E-CA0C0D50C6D7}"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425671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37B3A7-52BA-4524-8F8E-CA0C0D50C6D7}"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A7239F-43E4-472F-B789-38F304B79DBB}" type="slidenum">
              <a:rPr lang="en-US" smtClean="0"/>
              <a:t>‹#›</a:t>
            </a:fld>
            <a:endParaRPr lang="en-US"/>
          </a:p>
        </p:txBody>
      </p:sp>
    </p:spTree>
    <p:extLst>
      <p:ext uri="{BB962C8B-B14F-4D97-AF65-F5344CB8AC3E}">
        <p14:creationId xmlns:p14="http://schemas.microsoft.com/office/powerpoint/2010/main" val="244960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37B3A7-52BA-4524-8F8E-CA0C0D50C6D7}" type="datetimeFigureOut">
              <a:rPr lang="en-US" smtClean="0"/>
              <a:t>5/11/2024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A7239F-43E4-472F-B789-38F304B79DBB}" type="slidenum">
              <a:rPr lang="en-US" smtClean="0"/>
              <a:t>‹#›</a:t>
            </a:fld>
            <a:endParaRPr lang="en-US"/>
          </a:p>
        </p:txBody>
      </p:sp>
    </p:spTree>
    <p:extLst>
      <p:ext uri="{BB962C8B-B14F-4D97-AF65-F5344CB8AC3E}">
        <p14:creationId xmlns:p14="http://schemas.microsoft.com/office/powerpoint/2010/main" val="685263384"/>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aukri.com/learning/articles/basics-of-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rstudio.com/" TargetMode="External"/><Relationship Id="rId2" Type="http://schemas.openxmlformats.org/officeDocument/2006/relationships/hyperlink" Target="https://ieeexplore.ieee.org/document/669137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 xmlns:a16="http://schemas.microsoft.com/office/drawing/2014/main" id="{6FED9B2F-121C-53D3-B9C9-5D072E6A5EF1}"/>
              </a:ext>
            </a:extLst>
          </p:cNvPr>
          <p:cNvSpPr txBox="1"/>
          <p:nvPr/>
        </p:nvSpPr>
        <p:spPr>
          <a:xfrm>
            <a:off x="2812868" y="293091"/>
            <a:ext cx="6553965" cy="2176943"/>
          </a:xfrm>
          <a:prstGeom prst="rect">
            <a:avLst/>
          </a:prstGeom>
        </p:spPr>
        <p:txBody>
          <a:bodyPr vert="horz" wrap="square" lIns="0" tIns="12065" rIns="0" bIns="0" rtlCol="0">
            <a:spAutoFit/>
          </a:bodyPr>
          <a:lstStyle/>
          <a:p>
            <a:pPr marL="12065" marR="5080">
              <a:lnSpc>
                <a:spcPct val="108800"/>
              </a:lnSpc>
              <a:spcBef>
                <a:spcPts val="95"/>
              </a:spcBef>
            </a:pPr>
            <a:r>
              <a:rPr lang="en-US" sz="2300" b="1" spc="-5" dirty="0">
                <a:latin typeface="Montserrat ExtraBold" panose="020B0604020202020204" charset="0"/>
                <a:cs typeface="Times New Roman"/>
              </a:rPr>
              <a:t> </a:t>
            </a:r>
            <a:r>
              <a:rPr lang="en-US" sz="2300" b="1" spc="-5" dirty="0" smtClean="0">
                <a:latin typeface="Montserrat ExtraBold" panose="020B0604020202020204" charset="0"/>
                <a:cs typeface="Times New Roman"/>
              </a:rPr>
              <a:t>	      GLA </a:t>
            </a:r>
            <a:r>
              <a:rPr sz="2300" b="1" spc="-5" dirty="0" smtClean="0">
                <a:latin typeface="Montserrat ExtraBold" panose="020B0604020202020204" charset="0"/>
                <a:cs typeface="Times New Roman"/>
              </a:rPr>
              <a:t>UNIVERSITY</a:t>
            </a:r>
            <a:r>
              <a:rPr lang="en-US" sz="2300" b="1" spc="-5" dirty="0" smtClean="0">
                <a:latin typeface="Montserrat ExtraBold" panose="020B0604020202020204" charset="0"/>
                <a:cs typeface="Times New Roman"/>
              </a:rPr>
              <a:t>, MATHURA</a:t>
            </a:r>
            <a:r>
              <a:rPr lang="en-US" sz="2300" dirty="0">
                <a:latin typeface="Montserrat ExtraBold" panose="020B0604020202020204" charset="0"/>
                <a:cs typeface="Times New Roman"/>
              </a:rPr>
              <a:t> </a:t>
            </a:r>
            <a:r>
              <a:rPr lang="en-US" sz="2300" dirty="0" smtClean="0">
                <a:latin typeface="Montserrat ExtraBold" panose="020B0604020202020204" charset="0"/>
                <a:cs typeface="Times New Roman"/>
              </a:rPr>
              <a:t>			     </a:t>
            </a:r>
          </a:p>
          <a:p>
            <a:pPr marL="12065" marR="5080">
              <a:lnSpc>
                <a:spcPct val="108800"/>
              </a:lnSpc>
              <a:spcBef>
                <a:spcPts val="95"/>
              </a:spcBef>
            </a:pPr>
            <a:r>
              <a:rPr lang="en-US" sz="2300" dirty="0">
                <a:latin typeface="Montserrat ExtraBold" panose="020B0604020202020204" charset="0"/>
                <a:cs typeface="Times New Roman"/>
              </a:rPr>
              <a:t>	 </a:t>
            </a:r>
            <a:r>
              <a:rPr lang="en-US" sz="2300" dirty="0" smtClean="0">
                <a:latin typeface="Montserrat ExtraBold" panose="020B0604020202020204" charset="0"/>
                <a:cs typeface="Times New Roman"/>
              </a:rPr>
              <a:t> </a:t>
            </a:r>
          </a:p>
          <a:p>
            <a:pPr marL="12065" marR="5080">
              <a:lnSpc>
                <a:spcPct val="108800"/>
              </a:lnSpc>
              <a:spcBef>
                <a:spcPts val="95"/>
              </a:spcBef>
            </a:pPr>
            <a:r>
              <a:rPr lang="en-US" sz="2300" dirty="0">
                <a:latin typeface="Montserrat ExtraBold" panose="020B0604020202020204" charset="0"/>
                <a:cs typeface="Times New Roman"/>
              </a:rPr>
              <a:t> </a:t>
            </a:r>
            <a:r>
              <a:rPr lang="en-US" sz="2300" dirty="0" smtClean="0">
                <a:latin typeface="Montserrat ExtraBold" panose="020B0604020202020204" charset="0"/>
                <a:cs typeface="Times New Roman"/>
              </a:rPr>
              <a:t>	</a:t>
            </a:r>
            <a:r>
              <a:rPr sz="1900" b="1" spc="-5" dirty="0" smtClean="0">
                <a:latin typeface="Montserrat ExtraBold" panose="020B0604020202020204" charset="0"/>
                <a:cs typeface="Times New Roman"/>
              </a:rPr>
              <a:t>DEPARTMENT</a:t>
            </a:r>
            <a:r>
              <a:rPr sz="1900" b="1" spc="35" dirty="0" smtClean="0">
                <a:latin typeface="Montserrat ExtraBold" panose="020B0604020202020204" charset="0"/>
                <a:cs typeface="Times New Roman"/>
              </a:rPr>
              <a:t> </a:t>
            </a:r>
            <a:r>
              <a:rPr sz="1900" b="1" spc="-10" dirty="0">
                <a:latin typeface="Montserrat ExtraBold" panose="020B0604020202020204" charset="0"/>
                <a:cs typeface="Times New Roman"/>
              </a:rPr>
              <a:t>OF </a:t>
            </a:r>
            <a:r>
              <a:rPr sz="1900" b="1" spc="-5" dirty="0">
                <a:latin typeface="Montserrat ExtraBold" panose="020B0604020202020204" charset="0"/>
                <a:cs typeface="Times New Roman"/>
              </a:rPr>
              <a:t> COMPUTER</a:t>
            </a:r>
            <a:r>
              <a:rPr sz="1900" b="1" spc="-20" dirty="0">
                <a:latin typeface="Montserrat ExtraBold" panose="020B0604020202020204" charset="0"/>
                <a:cs typeface="Times New Roman"/>
              </a:rPr>
              <a:t> </a:t>
            </a:r>
            <a:r>
              <a:rPr sz="1900" b="1" spc="-10" dirty="0">
                <a:latin typeface="Montserrat ExtraBold" panose="020B0604020202020204" charset="0"/>
                <a:cs typeface="Times New Roman"/>
              </a:rPr>
              <a:t>SCIENCE</a:t>
            </a:r>
            <a:r>
              <a:rPr sz="1900" b="1" spc="-95" dirty="0">
                <a:latin typeface="Montserrat ExtraBold" panose="020B0604020202020204" charset="0"/>
                <a:cs typeface="Times New Roman"/>
              </a:rPr>
              <a:t> </a:t>
            </a:r>
            <a:r>
              <a:rPr sz="1900" b="1" spc="-10" dirty="0">
                <a:latin typeface="Montserrat ExtraBold" panose="020B0604020202020204" charset="0"/>
                <a:cs typeface="Times New Roman"/>
              </a:rPr>
              <a:t>AND </a:t>
            </a:r>
            <a:r>
              <a:rPr lang="en-US" sz="1900" b="1" spc="-10" dirty="0" smtClean="0">
                <a:latin typeface="Montserrat ExtraBold" panose="020B0604020202020204" charset="0"/>
                <a:cs typeface="Times New Roman"/>
              </a:rPr>
              <a:t>					          </a:t>
            </a:r>
            <a:r>
              <a:rPr sz="1900" b="1" spc="-5" dirty="0" smtClean="0">
                <a:latin typeface="Montserrat ExtraBold" panose="020B0604020202020204" charset="0"/>
                <a:cs typeface="Times New Roman"/>
              </a:rPr>
              <a:t>ENGINEERING</a:t>
            </a:r>
            <a:endParaRPr lang="en-US" sz="1900" b="1" spc="-5" dirty="0" smtClean="0">
              <a:latin typeface="Montserrat ExtraBold" panose="020B0604020202020204" charset="0"/>
              <a:cs typeface="Times New Roman"/>
            </a:endParaRPr>
          </a:p>
          <a:p>
            <a:pPr marL="12065" marR="5080">
              <a:lnSpc>
                <a:spcPct val="108800"/>
              </a:lnSpc>
              <a:spcBef>
                <a:spcPts val="95"/>
              </a:spcBef>
            </a:pPr>
            <a:endParaRPr lang="en-US" sz="1900" b="1" dirty="0" smtClean="0">
              <a:latin typeface="Montserrat ExtraBold" panose="020B0604020202020204" charset="0"/>
              <a:cs typeface="Times New Roman"/>
            </a:endParaRPr>
          </a:p>
          <a:p>
            <a:pPr marL="12065" marR="5080">
              <a:lnSpc>
                <a:spcPct val="108800"/>
              </a:lnSpc>
              <a:spcBef>
                <a:spcPts val="95"/>
              </a:spcBef>
            </a:pPr>
            <a:r>
              <a:rPr lang="en-US" sz="1900" b="1" spc="-5" dirty="0">
                <a:latin typeface="Montserrat ExtraBold" panose="020B0604020202020204" charset="0"/>
                <a:cs typeface="Times New Roman"/>
              </a:rPr>
              <a:t>	</a:t>
            </a:r>
            <a:r>
              <a:rPr lang="en-US" sz="1900" b="1" spc="-5" dirty="0" smtClean="0">
                <a:latin typeface="Montserrat ExtraBold" panose="020B0604020202020204" charset="0"/>
                <a:cs typeface="Times New Roman"/>
              </a:rPr>
              <a:t> 	</a:t>
            </a:r>
            <a:r>
              <a:rPr lang="en-US" sz="1900" b="1" spc="-5" dirty="0">
                <a:latin typeface="Montserrat ExtraBold" panose="020B0604020202020204" charset="0"/>
                <a:cs typeface="Times New Roman"/>
              </a:rPr>
              <a:t> </a:t>
            </a:r>
            <a:r>
              <a:rPr lang="en-US" sz="1900" b="1" spc="-5" dirty="0" smtClean="0">
                <a:latin typeface="Montserrat ExtraBold" panose="020B0604020202020204" charset="0"/>
                <a:cs typeface="Times New Roman"/>
              </a:rPr>
              <a:t>           </a:t>
            </a:r>
            <a:r>
              <a:rPr sz="1900" b="1" spc="-5" dirty="0" smtClean="0">
                <a:latin typeface="Montserrat ExtraBold" panose="020B0604020202020204" charset="0"/>
                <a:cs typeface="Times New Roman"/>
              </a:rPr>
              <a:t>SESSION</a:t>
            </a:r>
            <a:r>
              <a:rPr sz="1900" b="1" spc="-20" dirty="0" smtClean="0">
                <a:latin typeface="Montserrat ExtraBold" panose="020B0604020202020204" charset="0"/>
                <a:cs typeface="Times New Roman"/>
              </a:rPr>
              <a:t> </a:t>
            </a:r>
            <a:r>
              <a:rPr sz="1900" b="1" spc="-5" dirty="0" smtClean="0">
                <a:latin typeface="Montserrat ExtraBold" panose="020B0604020202020204" charset="0"/>
                <a:cs typeface="Times New Roman"/>
              </a:rPr>
              <a:t>202</a:t>
            </a:r>
            <a:r>
              <a:rPr lang="en-US" sz="1900" b="1" spc="-5" dirty="0" smtClean="0">
                <a:latin typeface="Montserrat ExtraBold" panose="020B0604020202020204" charset="0"/>
                <a:cs typeface="Calibri"/>
              </a:rPr>
              <a:t>3</a:t>
            </a:r>
            <a:r>
              <a:rPr sz="1900" b="1" spc="-5" dirty="0" smtClean="0">
                <a:latin typeface="Montserrat ExtraBold" panose="020B0604020202020204" charset="0"/>
                <a:cs typeface="Calibri"/>
              </a:rPr>
              <a:t>-202</a:t>
            </a:r>
            <a:r>
              <a:rPr lang="en-US" sz="1900" b="1" spc="-5" dirty="0" smtClean="0">
                <a:latin typeface="Montserrat ExtraBold" panose="020B0604020202020204" charset="0"/>
                <a:cs typeface="Calibri"/>
              </a:rPr>
              <a:t>4</a:t>
            </a:r>
            <a:endParaRPr sz="1900" dirty="0">
              <a:latin typeface="Montserrat ExtraBold" panose="020B0604020202020204" charset="0"/>
              <a:cs typeface="Calibri"/>
            </a:endParaRPr>
          </a:p>
        </p:txBody>
      </p:sp>
      <p:sp>
        <p:nvSpPr>
          <p:cNvPr id="9" name="object 3">
            <a:extLst>
              <a:ext uri="{FF2B5EF4-FFF2-40B4-BE49-F238E27FC236}">
                <a16:creationId xmlns="" xmlns:a16="http://schemas.microsoft.com/office/drawing/2014/main" id="{88BA7670-F801-7600-860E-7E90882BD01C}"/>
              </a:ext>
            </a:extLst>
          </p:cNvPr>
          <p:cNvSpPr txBox="1"/>
          <p:nvPr/>
        </p:nvSpPr>
        <p:spPr>
          <a:xfrm>
            <a:off x="3299978" y="3563041"/>
            <a:ext cx="5051542" cy="735586"/>
          </a:xfrm>
          <a:prstGeom prst="rect">
            <a:avLst/>
          </a:prstGeom>
        </p:spPr>
        <p:txBody>
          <a:bodyPr vert="horz" wrap="square" lIns="0" tIns="12700" rIns="0" bIns="0" rtlCol="0">
            <a:spAutoFit/>
          </a:bodyPr>
          <a:lstStyle/>
          <a:p>
            <a:pPr marL="12700" marR="5080" algn="ctr">
              <a:lnSpc>
                <a:spcPct val="146600"/>
              </a:lnSpc>
              <a:spcBef>
                <a:spcPts val="10"/>
              </a:spcBef>
            </a:pPr>
            <a:r>
              <a:rPr sz="1700" b="1" dirty="0" smtClean="0">
                <a:latin typeface="Montserrat ExtraBold" panose="020B0604020202020204" charset="0"/>
                <a:cs typeface="Times New Roman"/>
              </a:rPr>
              <a:t>“</a:t>
            </a:r>
            <a:r>
              <a:rPr sz="1700" b="1" dirty="0">
                <a:latin typeface="Montserrat ExtraBold" panose="020B0604020202020204" charset="0"/>
                <a:cs typeface="Times New Roman"/>
              </a:rPr>
              <a:t>The</a:t>
            </a:r>
            <a:r>
              <a:rPr sz="1700" b="1" spc="-15" dirty="0">
                <a:latin typeface="Montserrat ExtraBold" panose="020B0604020202020204" charset="0"/>
                <a:cs typeface="Times New Roman"/>
              </a:rPr>
              <a:t> </a:t>
            </a:r>
            <a:r>
              <a:rPr sz="1700" b="1" dirty="0">
                <a:latin typeface="Montserrat ExtraBold" panose="020B0604020202020204" charset="0"/>
                <a:cs typeface="Times New Roman"/>
              </a:rPr>
              <a:t>Impact</a:t>
            </a:r>
            <a:r>
              <a:rPr sz="1700" b="1" spc="-10" dirty="0">
                <a:latin typeface="Montserrat ExtraBold" panose="020B0604020202020204" charset="0"/>
                <a:cs typeface="Times New Roman"/>
              </a:rPr>
              <a:t> </a:t>
            </a:r>
            <a:r>
              <a:rPr sz="1700" b="1" dirty="0">
                <a:latin typeface="Montserrat ExtraBold" panose="020B0604020202020204" charset="0"/>
                <a:cs typeface="Times New Roman"/>
              </a:rPr>
              <a:t>of</a:t>
            </a:r>
            <a:r>
              <a:rPr sz="1700" b="1" spc="-35" dirty="0">
                <a:latin typeface="Montserrat ExtraBold" panose="020B0604020202020204" charset="0"/>
                <a:cs typeface="Times New Roman"/>
              </a:rPr>
              <a:t> </a:t>
            </a:r>
            <a:r>
              <a:rPr sz="1700" b="1" dirty="0">
                <a:latin typeface="Montserrat ExtraBold" panose="020B0604020202020204" charset="0"/>
                <a:cs typeface="Times New Roman"/>
              </a:rPr>
              <a:t>Sentiment</a:t>
            </a:r>
            <a:r>
              <a:rPr sz="1700" b="1" spc="-10" dirty="0">
                <a:latin typeface="Montserrat ExtraBold" panose="020B0604020202020204" charset="0"/>
                <a:cs typeface="Times New Roman"/>
              </a:rPr>
              <a:t> </a:t>
            </a:r>
            <a:r>
              <a:rPr sz="1700" b="1" spc="-5" dirty="0" smtClean="0">
                <a:latin typeface="Montserrat ExtraBold" panose="020B0604020202020204" charset="0"/>
                <a:cs typeface="Times New Roman"/>
              </a:rPr>
              <a:t>Analysis</a:t>
            </a:r>
            <a:r>
              <a:rPr sz="1700" b="1" spc="-10" dirty="0" smtClean="0">
                <a:latin typeface="Montserrat ExtraBold" panose="020B0604020202020204" charset="0"/>
                <a:cs typeface="Times New Roman"/>
              </a:rPr>
              <a:t> </a:t>
            </a:r>
            <a:r>
              <a:rPr sz="1700" b="1" dirty="0">
                <a:latin typeface="Montserrat ExtraBold" panose="020B0604020202020204" charset="0"/>
                <a:cs typeface="Times New Roman"/>
              </a:rPr>
              <a:t>on</a:t>
            </a:r>
            <a:r>
              <a:rPr sz="1700" b="1" spc="15" dirty="0">
                <a:latin typeface="Montserrat ExtraBold" panose="020B0604020202020204" charset="0"/>
                <a:cs typeface="Times New Roman"/>
              </a:rPr>
              <a:t> </a:t>
            </a:r>
            <a:r>
              <a:rPr sz="1700" b="1" dirty="0">
                <a:latin typeface="Montserrat ExtraBold" panose="020B0604020202020204" charset="0"/>
                <a:cs typeface="Times New Roman"/>
              </a:rPr>
              <a:t>Social</a:t>
            </a:r>
            <a:r>
              <a:rPr sz="1700" b="1" spc="-20" dirty="0">
                <a:latin typeface="Montserrat ExtraBold" panose="020B0604020202020204" charset="0"/>
                <a:cs typeface="Times New Roman"/>
              </a:rPr>
              <a:t> </a:t>
            </a:r>
            <a:r>
              <a:rPr sz="1700" b="1" spc="-5" dirty="0">
                <a:latin typeface="Montserrat ExtraBold" panose="020B0604020202020204" charset="0"/>
                <a:cs typeface="Times New Roman"/>
              </a:rPr>
              <a:t>Media </a:t>
            </a:r>
            <a:r>
              <a:rPr sz="1700" b="1" spc="-409" dirty="0">
                <a:latin typeface="Montserrat ExtraBold" panose="020B0604020202020204" charset="0"/>
                <a:cs typeface="Times New Roman"/>
              </a:rPr>
              <a:t> </a:t>
            </a:r>
            <a:r>
              <a:rPr sz="1700" b="1" dirty="0">
                <a:latin typeface="Montserrat ExtraBold" panose="020B0604020202020204" charset="0"/>
                <a:cs typeface="Times New Roman"/>
              </a:rPr>
              <a:t>to </a:t>
            </a:r>
            <a:r>
              <a:rPr sz="1700" b="1" spc="-5" dirty="0">
                <a:latin typeface="Montserrat ExtraBold" panose="020B0604020202020204" charset="0"/>
                <a:cs typeface="Times New Roman"/>
              </a:rPr>
              <a:t>assess</a:t>
            </a:r>
            <a:r>
              <a:rPr sz="1700" b="1" spc="-10" dirty="0">
                <a:latin typeface="Montserrat ExtraBold" panose="020B0604020202020204" charset="0"/>
                <a:cs typeface="Times New Roman"/>
              </a:rPr>
              <a:t> </a:t>
            </a:r>
            <a:r>
              <a:rPr sz="1700" b="1" spc="-5" dirty="0">
                <a:latin typeface="Montserrat ExtraBold" panose="020B0604020202020204" charset="0"/>
                <a:cs typeface="Times New Roman"/>
              </a:rPr>
              <a:t>Customer</a:t>
            </a:r>
            <a:r>
              <a:rPr sz="1700" b="1" spc="5" dirty="0">
                <a:latin typeface="Montserrat ExtraBold" panose="020B0604020202020204" charset="0"/>
                <a:cs typeface="Times New Roman"/>
              </a:rPr>
              <a:t> </a:t>
            </a:r>
            <a:r>
              <a:rPr sz="1700" b="1" spc="-5" dirty="0">
                <a:latin typeface="Montserrat ExtraBold" panose="020B0604020202020204" charset="0"/>
                <a:cs typeface="Times New Roman"/>
              </a:rPr>
              <a:t>Satisfaction”</a:t>
            </a:r>
            <a:endParaRPr sz="1700" b="1" dirty="0">
              <a:latin typeface="Montserrat ExtraBold" panose="020B0604020202020204" charset="0"/>
              <a:cs typeface="Times New Roman"/>
            </a:endParaRPr>
          </a:p>
        </p:txBody>
      </p:sp>
      <p:sp>
        <p:nvSpPr>
          <p:cNvPr id="11" name="object 4">
            <a:extLst>
              <a:ext uri="{FF2B5EF4-FFF2-40B4-BE49-F238E27FC236}">
                <a16:creationId xmlns="" xmlns:a16="http://schemas.microsoft.com/office/drawing/2014/main" id="{69F4ED78-89C5-53E5-F518-53D98F6BF845}"/>
              </a:ext>
            </a:extLst>
          </p:cNvPr>
          <p:cNvSpPr txBox="1"/>
          <p:nvPr/>
        </p:nvSpPr>
        <p:spPr>
          <a:xfrm>
            <a:off x="459120" y="5187716"/>
            <a:ext cx="2933829" cy="603818"/>
          </a:xfrm>
          <a:prstGeom prst="rect">
            <a:avLst/>
          </a:prstGeom>
        </p:spPr>
        <p:txBody>
          <a:bodyPr vert="horz" wrap="square" lIns="0" tIns="23938" rIns="0" bIns="0" rtlCol="0">
            <a:spAutoFit/>
          </a:bodyPr>
          <a:lstStyle/>
          <a:p>
            <a:pPr marL="23938">
              <a:spcBef>
                <a:spcPts val="188"/>
              </a:spcBef>
            </a:pPr>
            <a:r>
              <a:rPr lang="en-US" sz="1600" b="1" dirty="0">
                <a:latin typeface="Montserrat ExtraBold" panose="020B0604020202020204" charset="0"/>
              </a:rPr>
              <a:t>Submitted To:</a:t>
            </a:r>
          </a:p>
          <a:p>
            <a:pPr marL="23938">
              <a:spcBef>
                <a:spcPts val="188"/>
              </a:spcBef>
            </a:pPr>
            <a:r>
              <a:rPr lang="en-US" sz="2000" spc="-66" dirty="0">
                <a:latin typeface="Montserrat ExtraBold" panose="020B0604020202020204" charset="0"/>
                <a:cs typeface="Times New Roman"/>
              </a:rPr>
              <a:t>D</a:t>
            </a:r>
            <a:r>
              <a:rPr lang="en-US" sz="2000" spc="-66" dirty="0" smtClean="0">
                <a:latin typeface="Montserrat ExtraBold" panose="020B0604020202020204" charset="0"/>
                <a:cs typeface="Times New Roman"/>
              </a:rPr>
              <a:t>r. Zubair Ashraf </a:t>
            </a:r>
            <a:endParaRPr dirty="0">
              <a:latin typeface="Montserrat ExtraBold" panose="020B0604020202020204" charset="0"/>
              <a:cs typeface="Times New Roman"/>
            </a:endParaRPr>
          </a:p>
        </p:txBody>
      </p:sp>
      <p:sp>
        <p:nvSpPr>
          <p:cNvPr id="13" name="TextBox 12">
            <a:extLst>
              <a:ext uri="{FF2B5EF4-FFF2-40B4-BE49-F238E27FC236}">
                <a16:creationId xmlns="" xmlns:a16="http://schemas.microsoft.com/office/drawing/2014/main" id="{6D7D8633-8BBF-95FD-3DA5-757984FEF472}"/>
              </a:ext>
            </a:extLst>
          </p:cNvPr>
          <p:cNvSpPr txBox="1"/>
          <p:nvPr/>
        </p:nvSpPr>
        <p:spPr>
          <a:xfrm>
            <a:off x="7179065" y="4980563"/>
            <a:ext cx="4191128" cy="1631216"/>
          </a:xfrm>
          <a:prstGeom prst="rect">
            <a:avLst/>
          </a:prstGeom>
          <a:noFill/>
        </p:spPr>
        <p:txBody>
          <a:bodyPr wrap="square">
            <a:spAutoFit/>
          </a:bodyPr>
          <a:lstStyle/>
          <a:p>
            <a:r>
              <a:rPr lang="en-US" sz="1600" b="1" spc="-66" dirty="0">
                <a:latin typeface="Montserrat ExtraBold" panose="020B0604020202020204" charset="0"/>
                <a:cs typeface="Times New Roman"/>
              </a:rPr>
              <a:t>Submitted by</a:t>
            </a:r>
            <a:r>
              <a:rPr lang="en-US" sz="1600" b="1" spc="-66" dirty="0" smtClean="0">
                <a:latin typeface="Montserrat ExtraBold" panose="020B0604020202020204" charset="0"/>
                <a:cs typeface="Times New Roman"/>
              </a:rPr>
              <a:t>:</a:t>
            </a:r>
            <a:endParaRPr lang="en-US" sz="1600" dirty="0">
              <a:latin typeface="Montserrat ExtraBold" panose="020B0604020202020204" charset="0"/>
              <a:cs typeface="Times New Roman"/>
            </a:endParaRPr>
          </a:p>
          <a:p>
            <a:r>
              <a:rPr lang="en-US" sz="1600" dirty="0" smtClean="0">
                <a:latin typeface="Montserrat ExtraBold" panose="020B0604020202020204" charset="0"/>
                <a:cs typeface="Times New Roman"/>
              </a:rPr>
              <a:t>Kshitij</a:t>
            </a:r>
            <a:r>
              <a:rPr lang="en-US" sz="1600" spc="-47" dirty="0" smtClean="0">
                <a:latin typeface="Montserrat ExtraBold" panose="020B0604020202020204" charset="0"/>
                <a:cs typeface="Times New Roman"/>
              </a:rPr>
              <a:t> </a:t>
            </a:r>
            <a:r>
              <a:rPr lang="en-US" sz="1600" dirty="0" smtClean="0">
                <a:latin typeface="Montserrat ExtraBold" panose="020B0604020202020204" charset="0"/>
                <a:cs typeface="Times New Roman"/>
              </a:rPr>
              <a:t>Varshney</a:t>
            </a:r>
            <a:r>
              <a:rPr lang="en-US" sz="1600" spc="-9" dirty="0" smtClean="0">
                <a:latin typeface="Montserrat ExtraBold" panose="020B0604020202020204" charset="0"/>
                <a:cs typeface="Times New Roman"/>
              </a:rPr>
              <a:t> (201500356</a:t>
            </a:r>
            <a:r>
              <a:rPr lang="en-US" sz="1600" spc="-9" dirty="0" smtClean="0">
                <a:latin typeface="Montserrat ExtraBold" panose="020B0604020202020204" charset="0"/>
                <a:cs typeface="Times New Roman"/>
              </a:rPr>
              <a:t>)</a:t>
            </a:r>
          </a:p>
          <a:p>
            <a:r>
              <a:rPr lang="en-US" sz="1600" dirty="0">
                <a:latin typeface="Montserrat ExtraBold" panose="020B0604020202020204" charset="0"/>
                <a:cs typeface="Times New Roman"/>
              </a:rPr>
              <a:t>Vishal Dixit</a:t>
            </a:r>
            <a:r>
              <a:rPr lang="en-US" sz="1600" spc="-9" dirty="0">
                <a:latin typeface="Montserrat ExtraBold" panose="020B0604020202020204" charset="0"/>
                <a:cs typeface="Times New Roman"/>
              </a:rPr>
              <a:t> (201500792)</a:t>
            </a:r>
            <a:endParaRPr lang="en-US" sz="1600" dirty="0">
              <a:latin typeface="Montserrat ExtraBold" panose="020B0604020202020204" charset="0"/>
              <a:cs typeface="Times New Roman"/>
            </a:endParaRPr>
          </a:p>
          <a:p>
            <a:r>
              <a:rPr lang="en-US" sz="1600" spc="-9" dirty="0" smtClean="0">
                <a:latin typeface="Montserrat ExtraBold" panose="020B0604020202020204" charset="0"/>
                <a:cs typeface="Times New Roman"/>
              </a:rPr>
              <a:t>Raman Gupta </a:t>
            </a:r>
            <a:r>
              <a:rPr lang="en-US" sz="1600" dirty="0" smtClean="0">
                <a:latin typeface="Montserrat ExtraBold" panose="020B0604020202020204" charset="0"/>
                <a:cs typeface="Times New Roman"/>
              </a:rPr>
              <a:t>(201500558</a:t>
            </a:r>
            <a:r>
              <a:rPr lang="en-US" sz="1600" spc="-547" dirty="0" smtClean="0">
                <a:latin typeface="Montserrat ExtraBold" panose="020B0604020202020204" charset="0"/>
                <a:cs typeface="Times New Roman"/>
              </a:rPr>
              <a:t> </a:t>
            </a:r>
            <a:r>
              <a:rPr lang="en-US" sz="1600" spc="-547" dirty="0" smtClean="0">
                <a:latin typeface="Montserrat ExtraBold" panose="020B0604020202020204" charset="0"/>
                <a:cs typeface="Times New Roman"/>
              </a:rPr>
              <a:t>)</a:t>
            </a:r>
            <a:endParaRPr lang="en-US" sz="1600" dirty="0">
              <a:latin typeface="Montserrat ExtraBold" panose="020B0604020202020204" charset="0"/>
              <a:cs typeface="Times New Roman"/>
            </a:endParaRPr>
          </a:p>
          <a:p>
            <a:endParaRPr lang="en-US" sz="1800" dirty="0">
              <a:latin typeface="Times New Roman"/>
              <a:cs typeface="Times New Roman"/>
            </a:endParaRPr>
          </a:p>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20" y="0"/>
            <a:ext cx="2048948" cy="1536711"/>
          </a:xfrm>
          <a:prstGeom prst="rect">
            <a:avLst/>
          </a:prstGeom>
        </p:spPr>
      </p:pic>
      <p:sp>
        <p:nvSpPr>
          <p:cNvPr id="5" name="TextBox 4"/>
          <p:cNvSpPr txBox="1"/>
          <p:nvPr/>
        </p:nvSpPr>
        <p:spPr>
          <a:xfrm>
            <a:off x="3187337" y="2824177"/>
            <a:ext cx="4234314" cy="384721"/>
          </a:xfrm>
          <a:prstGeom prst="rect">
            <a:avLst/>
          </a:prstGeom>
          <a:noFill/>
        </p:spPr>
        <p:txBody>
          <a:bodyPr wrap="square" rtlCol="0">
            <a:spAutoFit/>
          </a:bodyPr>
          <a:lstStyle/>
          <a:p>
            <a:r>
              <a:rPr lang="en-US" sz="1900" b="1" dirty="0" smtClean="0">
                <a:latin typeface="Montserrat ExtraBold" panose="020B0604020202020204" charset="0"/>
              </a:rPr>
              <a:t>              Major Project Presentation</a:t>
            </a:r>
            <a:endParaRPr lang="en-IN" sz="1900" b="1" dirty="0">
              <a:latin typeface="Montserrat ExtraBold" panose="020B0604020202020204" charset="0"/>
            </a:endParaRPr>
          </a:p>
        </p:txBody>
      </p:sp>
    </p:spTree>
    <p:extLst>
      <p:ext uri="{BB962C8B-B14F-4D97-AF65-F5344CB8AC3E}">
        <p14:creationId xmlns:p14="http://schemas.microsoft.com/office/powerpoint/2010/main" val="1793954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87479F-647D-2CCE-DD3A-62761F582146}"/>
              </a:ext>
            </a:extLst>
          </p:cNvPr>
          <p:cNvSpPr>
            <a:spLocks noGrp="1"/>
          </p:cNvSpPr>
          <p:nvPr>
            <p:ph type="title"/>
          </p:nvPr>
        </p:nvSpPr>
        <p:spPr>
          <a:xfrm>
            <a:off x="677334" y="609600"/>
            <a:ext cx="8596668" cy="923365"/>
          </a:xfrm>
        </p:spPr>
        <p:txBody>
          <a:bodyPr/>
          <a:lstStyle/>
          <a:p>
            <a:r>
              <a:rPr lang="en-US" b="1" dirty="0" smtClean="0">
                <a:latin typeface="Montserrat ExtraBold" panose="020B0604020202020204" charset="0"/>
                <a:cs typeface="Times New Roman" panose="02020603050405020304" pitchFamily="18" charset="0"/>
              </a:rPr>
              <a:t>			Machine </a:t>
            </a:r>
            <a:r>
              <a:rPr lang="en-US" b="1" dirty="0">
                <a:latin typeface="Montserrat ExtraBold" panose="020B0604020202020204" charset="0"/>
                <a:cs typeface="Times New Roman" panose="02020603050405020304" pitchFamily="18" charset="0"/>
              </a:rPr>
              <a:t>Learning Models</a:t>
            </a:r>
          </a:p>
        </p:txBody>
      </p:sp>
      <p:sp>
        <p:nvSpPr>
          <p:cNvPr id="3" name="Content Placeholder 2">
            <a:extLst>
              <a:ext uri="{FF2B5EF4-FFF2-40B4-BE49-F238E27FC236}">
                <a16:creationId xmlns="" xmlns:a16="http://schemas.microsoft.com/office/drawing/2014/main" id="{A9ACD29A-39FF-2B79-BFEC-681CB194F1A5}"/>
              </a:ext>
            </a:extLst>
          </p:cNvPr>
          <p:cNvSpPr>
            <a:spLocks noGrp="1"/>
          </p:cNvSpPr>
          <p:nvPr>
            <p:ph idx="1"/>
          </p:nvPr>
        </p:nvSpPr>
        <p:spPr>
          <a:xfrm>
            <a:off x="578705" y="1532965"/>
            <a:ext cx="8793925" cy="4719789"/>
          </a:xfrm>
        </p:spPr>
        <p:txBody>
          <a:bodyPr>
            <a:noAutofit/>
          </a:bodyPr>
          <a:lstStyle/>
          <a:p>
            <a:pPr marL="0" indent="0" algn="just">
              <a:buNone/>
            </a:pPr>
            <a:r>
              <a:rPr lang="en-US" sz="1600" b="0" i="0" dirty="0">
                <a:solidFill>
                  <a:schemeClr val="tx1">
                    <a:lumMod val="85000"/>
                    <a:lumOff val="15000"/>
                  </a:schemeClr>
                </a:solidFill>
                <a:effectLst/>
                <a:latin typeface="Montserrat ExtraBold" panose="020B0604020202020204" charset="0"/>
              </a:rPr>
              <a:t>There are a number of techniques and complex algorithms used to command and train machines to perform sentiment analysis. There are pros and cons to each. But, used together, they can provide exceptional results. Below are some of the most used algorithms</a:t>
            </a:r>
            <a:r>
              <a:rPr lang="en-US" sz="1600" b="0" i="0" dirty="0" smtClean="0">
                <a:solidFill>
                  <a:schemeClr val="tx1">
                    <a:lumMod val="85000"/>
                    <a:lumOff val="15000"/>
                  </a:schemeClr>
                </a:solidFill>
                <a:effectLst/>
                <a:latin typeface="Montserrat ExtraBold" panose="020B0604020202020204" charset="0"/>
              </a:rPr>
              <a:t>.</a:t>
            </a:r>
          </a:p>
          <a:p>
            <a:pPr marL="0" indent="0" algn="just">
              <a:buNone/>
            </a:pPr>
            <a:r>
              <a:rPr lang="en-US" sz="1600" b="0" i="0" dirty="0">
                <a:solidFill>
                  <a:schemeClr val="tx1">
                    <a:lumMod val="85000"/>
                    <a:lumOff val="15000"/>
                  </a:schemeClr>
                </a:solidFill>
                <a:effectLst/>
                <a:latin typeface="Montserrat ExtraBold" panose="020B0604020202020204" charset="0"/>
              </a:rPr>
              <a:t> </a:t>
            </a:r>
          </a:p>
          <a:p>
            <a:pPr marL="0" indent="0" algn="just">
              <a:buNone/>
            </a:pPr>
            <a:r>
              <a:rPr lang="en-US" sz="1600" b="1" dirty="0" smtClean="0">
                <a:solidFill>
                  <a:schemeClr val="tx1">
                    <a:lumMod val="85000"/>
                    <a:lumOff val="15000"/>
                  </a:schemeClr>
                </a:solidFill>
                <a:latin typeface="Montserrat ExtraBold" panose="020B0604020202020204" charset="0"/>
              </a:rPr>
              <a:t>Logistic Regression : </a:t>
            </a:r>
            <a:r>
              <a:rPr lang="en-US" sz="1600" b="0" i="0" dirty="0" smtClean="0">
                <a:solidFill>
                  <a:schemeClr val="tx1">
                    <a:lumMod val="85000"/>
                    <a:lumOff val="15000"/>
                  </a:schemeClr>
                </a:solidFill>
                <a:effectLst/>
                <a:latin typeface="Montserrat ExtraBold" panose="020B0604020202020204" charset="0"/>
              </a:rPr>
              <a:t>Logistic regression estimates the probability of an event occurring, such as voted or didn’t vote, based on a given dataset of independent  variables.</a:t>
            </a:r>
          </a:p>
          <a:p>
            <a:pPr algn="just">
              <a:buAutoNum type="arabicParenR"/>
            </a:pPr>
            <a:endParaRPr lang="en-US" sz="1600" dirty="0">
              <a:solidFill>
                <a:schemeClr val="tx1">
                  <a:lumMod val="85000"/>
                  <a:lumOff val="15000"/>
                </a:schemeClr>
              </a:solidFill>
              <a:latin typeface="Montserrat ExtraBold" panose="020B0604020202020204" charset="0"/>
            </a:endParaRPr>
          </a:p>
          <a:p>
            <a:pPr marL="0" indent="0" algn="just">
              <a:buNone/>
            </a:pPr>
            <a:r>
              <a:rPr lang="en-US" sz="1600" b="1" dirty="0" err="1" smtClean="0">
                <a:solidFill>
                  <a:schemeClr val="tx1">
                    <a:lumMod val="85000"/>
                    <a:lumOff val="15000"/>
                  </a:schemeClr>
                </a:solidFill>
                <a:latin typeface="Montserrat ExtraBold" panose="020B0604020202020204" charset="0"/>
              </a:rPr>
              <a:t>XGBoost</a:t>
            </a:r>
            <a:r>
              <a:rPr lang="en-US" sz="1600" b="1" dirty="0" smtClean="0">
                <a:solidFill>
                  <a:schemeClr val="tx1">
                    <a:lumMod val="85000"/>
                    <a:lumOff val="15000"/>
                  </a:schemeClr>
                </a:solidFill>
                <a:latin typeface="Montserrat ExtraBold" panose="020B0604020202020204" charset="0"/>
              </a:rPr>
              <a:t> </a:t>
            </a:r>
            <a:r>
              <a:rPr lang="en-US" sz="1600" b="1" dirty="0">
                <a:solidFill>
                  <a:schemeClr val="tx1">
                    <a:lumMod val="85000"/>
                    <a:lumOff val="15000"/>
                  </a:schemeClr>
                </a:solidFill>
                <a:latin typeface="Montserrat ExtraBold" panose="020B0604020202020204" charset="0"/>
              </a:rPr>
              <a:t>: </a:t>
            </a:r>
            <a:r>
              <a:rPr lang="en-US" sz="1600" b="0" i="0" dirty="0">
                <a:solidFill>
                  <a:schemeClr val="tx1">
                    <a:lumMod val="85000"/>
                    <a:lumOff val="15000"/>
                  </a:schemeClr>
                </a:solidFill>
                <a:effectLst/>
                <a:latin typeface="Montserrat ExtraBold" panose="020B0604020202020204" charset="0"/>
              </a:rPr>
              <a:t>When it comes to a superfast </a:t>
            </a:r>
            <a:r>
              <a:rPr lang="en-US" sz="1600" b="0" i="0" u="sng" dirty="0">
                <a:solidFill>
                  <a:schemeClr val="tx1">
                    <a:lumMod val="85000"/>
                    <a:lumOff val="15000"/>
                  </a:schemeClr>
                </a:solidFill>
                <a:effectLst/>
                <a:latin typeface="Montserrat ExtraBold" panose="020B0604020202020204" charset="0"/>
                <a:hlinkClick r:id="rId2"/>
              </a:rPr>
              <a:t>machine learning </a:t>
            </a:r>
            <a:r>
              <a:rPr lang="en-US" sz="1600" b="0" i="0" dirty="0">
                <a:solidFill>
                  <a:schemeClr val="tx1">
                    <a:lumMod val="85000"/>
                    <a:lumOff val="15000"/>
                  </a:schemeClr>
                </a:solidFill>
                <a:effectLst/>
                <a:latin typeface="Montserrat ExtraBold" panose="020B0604020202020204" charset="0"/>
              </a:rPr>
              <a:t>algorithm that works on tree-based models and tries to reach the best in class accuracy by optimally using computational resources</a:t>
            </a:r>
            <a:r>
              <a:rPr lang="en-US" sz="1600" b="0" i="0" dirty="0" smtClean="0">
                <a:solidFill>
                  <a:schemeClr val="tx1">
                    <a:lumMod val="85000"/>
                    <a:lumOff val="15000"/>
                  </a:schemeClr>
                </a:solidFill>
                <a:effectLst/>
                <a:latin typeface="Montserrat ExtraBold" panose="020B0604020202020204" charset="0"/>
              </a:rPr>
              <a:t>.</a:t>
            </a:r>
          </a:p>
          <a:p>
            <a:pPr marL="0" indent="0" algn="just">
              <a:buNone/>
            </a:pPr>
            <a:endParaRPr lang="en-US" sz="1600" dirty="0">
              <a:solidFill>
                <a:schemeClr val="tx1">
                  <a:lumMod val="85000"/>
                  <a:lumOff val="15000"/>
                </a:schemeClr>
              </a:solidFill>
              <a:latin typeface="Montserrat ExtraBold" panose="020B0604020202020204" charset="0"/>
            </a:endParaRPr>
          </a:p>
          <a:p>
            <a:pPr marL="0" indent="0" algn="just">
              <a:buNone/>
            </a:pPr>
            <a:r>
              <a:rPr lang="en-US" sz="1600" b="1" dirty="0" smtClean="0">
                <a:solidFill>
                  <a:schemeClr val="tx1">
                    <a:lumMod val="85000"/>
                    <a:lumOff val="15000"/>
                  </a:schemeClr>
                </a:solidFill>
                <a:latin typeface="Montserrat ExtraBold" panose="020B0604020202020204" charset="0"/>
              </a:rPr>
              <a:t>Decision </a:t>
            </a:r>
            <a:r>
              <a:rPr lang="en-US" sz="1600" b="1" dirty="0">
                <a:solidFill>
                  <a:schemeClr val="tx1">
                    <a:lumMod val="85000"/>
                    <a:lumOff val="15000"/>
                  </a:schemeClr>
                </a:solidFill>
                <a:latin typeface="Montserrat ExtraBold" panose="020B0604020202020204" charset="0"/>
              </a:rPr>
              <a:t>Trees : </a:t>
            </a:r>
            <a:r>
              <a:rPr lang="en-US" sz="1600" b="0" i="0" dirty="0">
                <a:solidFill>
                  <a:schemeClr val="tx1">
                    <a:lumMod val="85000"/>
                    <a:lumOff val="15000"/>
                  </a:schemeClr>
                </a:solidFill>
                <a:effectLst/>
                <a:latin typeface="Montserrat ExtraBold" panose="020B0604020202020204" charset="0"/>
              </a:rPr>
              <a:t>It is a tree-structured classifier, where</a:t>
            </a:r>
            <a:r>
              <a:rPr lang="en-US" sz="1600" b="1" i="0" dirty="0">
                <a:solidFill>
                  <a:schemeClr val="tx1">
                    <a:lumMod val="85000"/>
                    <a:lumOff val="15000"/>
                  </a:schemeClr>
                </a:solidFill>
                <a:effectLst/>
                <a:latin typeface="Montserrat ExtraBold" panose="020B0604020202020204" charset="0"/>
              </a:rPr>
              <a:t> </a:t>
            </a:r>
            <a:r>
              <a:rPr lang="en-US" sz="1600" i="0" dirty="0">
                <a:solidFill>
                  <a:schemeClr val="tx1">
                    <a:lumMod val="85000"/>
                    <a:lumOff val="15000"/>
                  </a:schemeClr>
                </a:solidFill>
                <a:effectLst/>
                <a:latin typeface="Montserrat ExtraBold" panose="020B0604020202020204" charset="0"/>
              </a:rPr>
              <a:t>internal nodes represent the features of a dataset, branches represent the decision rules and each leaf node represents the outcome. </a:t>
            </a:r>
            <a:r>
              <a:rPr lang="en-US" sz="1600" dirty="0">
                <a:solidFill>
                  <a:schemeClr val="tx1">
                    <a:lumMod val="85000"/>
                    <a:lumOff val="15000"/>
                  </a:schemeClr>
                </a:solidFill>
                <a:effectLst/>
                <a:latin typeface="Montserrat ExtraBold" panose="020B0604020202020204" charset="0"/>
              </a:rPr>
              <a:t>It is a graphical representation for getting all the possible solutions to a problem/decision based on given conditions.</a:t>
            </a:r>
          </a:p>
          <a:p>
            <a:pPr marL="0" indent="0" algn="just">
              <a:buNone/>
            </a:pPr>
            <a:endParaRPr lang="en-US" sz="1600" dirty="0">
              <a:solidFill>
                <a:schemeClr val="tx1">
                  <a:lumMod val="85000"/>
                  <a:lumOff val="15000"/>
                </a:schemeClr>
              </a:solidFill>
              <a:latin typeface="Montserrat ExtraBold" panose="020B0604020202020204" charset="0"/>
            </a:endParaRPr>
          </a:p>
          <a:p>
            <a:pPr marL="0" indent="0" algn="just">
              <a:buNone/>
            </a:pPr>
            <a:endParaRPr lang="en-US" sz="1600" dirty="0">
              <a:solidFill>
                <a:schemeClr val="tx1">
                  <a:lumMod val="85000"/>
                  <a:lumOff val="15000"/>
                </a:schemeClr>
              </a:solidFill>
              <a:latin typeface="Montserrat ExtraBold" panose="020B0604020202020204" charset="0"/>
            </a:endParaRPr>
          </a:p>
        </p:txBody>
      </p:sp>
    </p:spTree>
    <p:extLst>
      <p:ext uri="{BB962C8B-B14F-4D97-AF65-F5344CB8AC3E}">
        <p14:creationId xmlns:p14="http://schemas.microsoft.com/office/powerpoint/2010/main" val="3422553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ECE19-35BF-3173-53CD-5EB5603A1C35}"/>
              </a:ext>
            </a:extLst>
          </p:cNvPr>
          <p:cNvSpPr>
            <a:spLocks noGrp="1"/>
          </p:cNvSpPr>
          <p:nvPr>
            <p:ph type="title"/>
          </p:nvPr>
        </p:nvSpPr>
        <p:spPr>
          <a:xfrm>
            <a:off x="677334" y="609600"/>
            <a:ext cx="8596668" cy="968188"/>
          </a:xfrm>
        </p:spPr>
        <p:txBody>
          <a:bodyPr/>
          <a:lstStyle/>
          <a:p>
            <a:r>
              <a:rPr lang="en-US" b="1" dirty="0" smtClean="0">
                <a:latin typeface="Montserrat ExtraBold" panose="020B0604020202020204" charset="0"/>
                <a:cs typeface="Times New Roman" panose="02020603050405020304" pitchFamily="18" charset="0"/>
              </a:rPr>
              <a:t>				Evaluation </a:t>
            </a:r>
            <a:r>
              <a:rPr lang="en-US" b="1" dirty="0">
                <a:latin typeface="Montserrat ExtraBold" panose="020B0604020202020204" charset="0"/>
                <a:cs typeface="Times New Roman" panose="02020603050405020304" pitchFamily="18" charset="0"/>
              </a:rPr>
              <a:t>Metrics Used</a:t>
            </a:r>
          </a:p>
        </p:txBody>
      </p:sp>
      <p:sp>
        <p:nvSpPr>
          <p:cNvPr id="3" name="Content Placeholder 2">
            <a:extLst>
              <a:ext uri="{FF2B5EF4-FFF2-40B4-BE49-F238E27FC236}">
                <a16:creationId xmlns="" xmlns:a16="http://schemas.microsoft.com/office/drawing/2014/main" id="{C6B56D8C-F63E-CE8F-EF3E-0B181E24ABA3}"/>
              </a:ext>
            </a:extLst>
          </p:cNvPr>
          <p:cNvSpPr>
            <a:spLocks noGrp="1"/>
          </p:cNvSpPr>
          <p:nvPr>
            <p:ph idx="1"/>
          </p:nvPr>
        </p:nvSpPr>
        <p:spPr>
          <a:xfrm>
            <a:off x="598956" y="1751286"/>
            <a:ext cx="8596668" cy="3880773"/>
          </a:xfrm>
        </p:spPr>
        <p:txBody>
          <a:bodyPr>
            <a:normAutofit/>
          </a:bodyPr>
          <a:lstStyle/>
          <a:p>
            <a:pPr marL="0" indent="0" algn="just">
              <a:buNone/>
            </a:pPr>
            <a:r>
              <a:rPr lang="en-US" b="0" i="0" dirty="0">
                <a:solidFill>
                  <a:srgbClr val="292929"/>
                </a:solidFill>
                <a:effectLst/>
                <a:latin typeface="Montserrat ExtraBold" panose="020B0604020202020204" charset="0"/>
              </a:rPr>
              <a:t>Whenever we build Machine Learning models, we need some form of metric to measure the goodness of the model. Bear in mind that the “goodness” of the model could have multiple interpretations, but generally when we speak of it in a Machine Learning context we are talking of the measure of a model's performance on new instances that weren’t a part of the training data</a:t>
            </a:r>
            <a:r>
              <a:rPr lang="en-US" b="0" i="0" dirty="0" smtClean="0">
                <a:solidFill>
                  <a:srgbClr val="292929"/>
                </a:solidFill>
                <a:effectLst/>
                <a:latin typeface="Montserrat ExtraBold" panose="020B0604020202020204" charset="0"/>
              </a:rPr>
              <a:t>.</a:t>
            </a:r>
          </a:p>
          <a:p>
            <a:pPr marL="0" indent="0">
              <a:buNone/>
            </a:pPr>
            <a:endParaRPr lang="en-US" b="0" i="0" dirty="0">
              <a:solidFill>
                <a:srgbClr val="292929"/>
              </a:solidFill>
              <a:effectLst/>
              <a:latin typeface="Montserrat ExtraBold" panose="020B0604020202020204" charset="0"/>
            </a:endParaRPr>
          </a:p>
          <a:p>
            <a:pPr marL="0" indent="0">
              <a:buNone/>
            </a:pPr>
            <a:r>
              <a:rPr lang="en-US" b="1" i="0" dirty="0">
                <a:solidFill>
                  <a:srgbClr val="292929"/>
                </a:solidFill>
                <a:effectLst/>
                <a:latin typeface="Montserrat ExtraBold" panose="020B0604020202020204" charset="0"/>
              </a:rPr>
              <a:t>Different Types of Evaluation Metrics</a:t>
            </a:r>
          </a:p>
          <a:p>
            <a:pPr>
              <a:buAutoNum type="arabicParenR"/>
            </a:pPr>
            <a:r>
              <a:rPr lang="en-US" dirty="0">
                <a:latin typeface="Montserrat ExtraBold" panose="020B0604020202020204" charset="0"/>
              </a:rPr>
              <a:t>Accuracy</a:t>
            </a:r>
          </a:p>
          <a:p>
            <a:pPr>
              <a:buAutoNum type="arabicParenR"/>
            </a:pPr>
            <a:r>
              <a:rPr lang="en-US" dirty="0">
                <a:latin typeface="Montserrat ExtraBold" panose="020B0604020202020204" charset="0"/>
              </a:rPr>
              <a:t>Precision</a:t>
            </a:r>
          </a:p>
          <a:p>
            <a:pPr>
              <a:buAutoNum type="arabicParenR"/>
            </a:pPr>
            <a:r>
              <a:rPr lang="en-US" dirty="0">
                <a:latin typeface="Montserrat ExtraBold" panose="020B0604020202020204" charset="0"/>
              </a:rPr>
              <a:t>Recall</a:t>
            </a:r>
          </a:p>
          <a:p>
            <a:pPr>
              <a:buAutoNum type="arabicParenR"/>
            </a:pPr>
            <a:r>
              <a:rPr lang="en-US" dirty="0">
                <a:latin typeface="Montserrat ExtraBold" panose="020B0604020202020204" charset="0"/>
              </a:rPr>
              <a:t>F1 Score</a:t>
            </a:r>
          </a:p>
        </p:txBody>
      </p:sp>
    </p:spTree>
    <p:extLst>
      <p:ext uri="{BB962C8B-B14F-4D97-AF65-F5344CB8AC3E}">
        <p14:creationId xmlns:p14="http://schemas.microsoft.com/office/powerpoint/2010/main" val="2798769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CDFFB6-2C68-9407-5DF2-98E531702E03}"/>
              </a:ext>
            </a:extLst>
          </p:cNvPr>
          <p:cNvSpPr>
            <a:spLocks noGrp="1"/>
          </p:cNvSpPr>
          <p:nvPr>
            <p:ph type="title"/>
          </p:nvPr>
        </p:nvSpPr>
        <p:spPr>
          <a:xfrm>
            <a:off x="694751" y="345027"/>
            <a:ext cx="8596668" cy="735106"/>
          </a:xfrm>
        </p:spPr>
        <p:txBody>
          <a:bodyPr>
            <a:normAutofit fontScale="90000"/>
          </a:bodyPr>
          <a:lstStyle/>
          <a:p>
            <a:pPr marL="0" indent="0">
              <a:lnSpc>
                <a:spcPts val="5468"/>
              </a:lnSpc>
            </a:pPr>
            <a:r>
              <a:rPr lang="en-US" dirty="0" smtClean="0">
                <a:solidFill>
                  <a:srgbClr val="92D050"/>
                </a:solidFill>
                <a:latin typeface="Montserrat ExtraBold" panose="020B0604020202020204" charset="0"/>
                <a:ea typeface="Lora" pitchFamily="34" charset="-122"/>
                <a:cs typeface="Lora" pitchFamily="34" charset="-120"/>
              </a:rPr>
              <a:t>							</a:t>
            </a:r>
            <a:r>
              <a:rPr lang="en-US" sz="4000" b="1" dirty="0" smtClean="0">
                <a:solidFill>
                  <a:srgbClr val="92D050"/>
                </a:solidFill>
                <a:latin typeface="Montserrat ExtraBold" panose="020B0604020202020204" charset="0"/>
                <a:ea typeface="Lora" pitchFamily="34" charset="-122"/>
                <a:cs typeface="Lora" pitchFamily="34" charset="-120"/>
              </a:rPr>
              <a:t>Conclusion</a:t>
            </a:r>
            <a:endParaRPr lang="en-US" sz="4000" b="1" dirty="0">
              <a:solidFill>
                <a:srgbClr val="92D050"/>
              </a:solidFill>
              <a:latin typeface="Montserrat ExtraBold" panose="020B0604020202020204" charset="0"/>
            </a:endParaRPr>
          </a:p>
        </p:txBody>
      </p:sp>
      <p:sp>
        <p:nvSpPr>
          <p:cNvPr id="4" name="object 3">
            <a:extLst>
              <a:ext uri="{FF2B5EF4-FFF2-40B4-BE49-F238E27FC236}">
                <a16:creationId xmlns="" xmlns:a16="http://schemas.microsoft.com/office/drawing/2014/main" id="{B354A289-876A-E14E-4882-F6DCCA4A378F}"/>
              </a:ext>
            </a:extLst>
          </p:cNvPr>
          <p:cNvSpPr txBox="1">
            <a:spLocks noGrp="1"/>
          </p:cNvSpPr>
          <p:nvPr>
            <p:ph idx="1"/>
          </p:nvPr>
        </p:nvSpPr>
        <p:spPr>
          <a:xfrm>
            <a:off x="0" y="1406225"/>
            <a:ext cx="3396343" cy="3645621"/>
          </a:xfrm>
          <a:prstGeom prst="rect">
            <a:avLst/>
          </a:prstGeom>
        </p:spPr>
        <p:txBody>
          <a:bodyPr vert="horz" wrap="square" lIns="0" tIns="22741" rIns="0" bIns="0" rtlCol="0">
            <a:spAutoFit/>
          </a:bodyPr>
          <a:lstStyle/>
          <a:p>
            <a:pPr marL="138842" marR="9575" indent="0">
              <a:lnSpc>
                <a:spcPct val="143800"/>
              </a:lnSpc>
              <a:spcBef>
                <a:spcPts val="179"/>
              </a:spcBef>
              <a:buNone/>
            </a:pPr>
            <a:r>
              <a:rPr lang="en-US" sz="1600" b="1" dirty="0">
                <a:solidFill>
                  <a:srgbClr val="92D050"/>
                </a:solidFill>
                <a:latin typeface="Montserrat ExtraBold" panose="020B0604020202020204" charset="0"/>
                <a:ea typeface="Lora" pitchFamily="34" charset="-122"/>
                <a:cs typeface="Lora" pitchFamily="34" charset="-120"/>
              </a:rPr>
              <a:t>	 </a:t>
            </a:r>
            <a:r>
              <a:rPr lang="en-US" sz="1600" b="1" dirty="0" smtClean="0">
                <a:solidFill>
                  <a:srgbClr val="92D050"/>
                </a:solidFill>
                <a:latin typeface="Montserrat ExtraBold" panose="020B0604020202020204" charset="0"/>
                <a:ea typeface="Lora" pitchFamily="34" charset="-122"/>
                <a:cs typeface="Lora" pitchFamily="34" charset="-120"/>
              </a:rPr>
              <a:t> </a:t>
            </a:r>
            <a:r>
              <a:rPr lang="en-US" sz="2000" b="1" dirty="0" smtClean="0">
                <a:solidFill>
                  <a:srgbClr val="92D050"/>
                </a:solidFill>
                <a:latin typeface="Montserrat ExtraBold" panose="020B0604020202020204" charset="0"/>
                <a:ea typeface="Lora" pitchFamily="34" charset="-122"/>
                <a:cs typeface="Lora" pitchFamily="34" charset="-120"/>
              </a:rPr>
              <a:t>Effective Feedback</a:t>
            </a:r>
            <a:r>
              <a:rPr lang="en-US" sz="1600" dirty="0" smtClean="0">
                <a:solidFill>
                  <a:srgbClr val="92D050"/>
                </a:solidFill>
                <a:latin typeface="Montserrat ExtraBold" panose="020B0604020202020204" charset="0"/>
                <a:ea typeface="Lora" pitchFamily="34" charset="-122"/>
                <a:cs typeface="Lora" pitchFamily="34" charset="-120"/>
              </a:rPr>
              <a:t> </a:t>
            </a:r>
          </a:p>
          <a:p>
            <a:pPr marL="138842" marR="9575" indent="0" algn="ctr">
              <a:lnSpc>
                <a:spcPct val="143800"/>
              </a:lnSpc>
              <a:spcBef>
                <a:spcPts val="179"/>
              </a:spcBef>
              <a:buNone/>
            </a:pPr>
            <a:endParaRPr lang="en-US" sz="1600" spc="-9" dirty="0">
              <a:solidFill>
                <a:srgbClr val="92D050"/>
              </a:solidFill>
              <a:latin typeface="Montserrat ExtraBold" panose="020B0604020202020204" charset="0"/>
              <a:cs typeface="Times New Roman" panose="02020603050405020304" pitchFamily="18" charset="0"/>
            </a:endParaRPr>
          </a:p>
          <a:p>
            <a:pPr marL="138842" marR="9575" indent="0" algn="ctr">
              <a:lnSpc>
                <a:spcPct val="143800"/>
              </a:lnSpc>
              <a:spcBef>
                <a:spcPts val="179"/>
              </a:spcBef>
              <a:buNone/>
            </a:pPr>
            <a:r>
              <a:rPr lang="en-US" dirty="0" smtClean="0">
                <a:solidFill>
                  <a:schemeClr val="tx1">
                    <a:lumMod val="85000"/>
                    <a:lumOff val="15000"/>
                  </a:schemeClr>
                </a:solidFill>
                <a:latin typeface="Montserrat ExtraBold" panose="020B0604020202020204" charset="0"/>
                <a:ea typeface="Source Sans Pro" pitchFamily="34" charset="-122"/>
                <a:cs typeface="Source Sans Pro" pitchFamily="34" charset="-120"/>
              </a:rPr>
              <a:t>Sentiment analysis provides 	businesses with valuable 	feedback that can be used to 	improve product development and customer satisfaction.</a:t>
            </a:r>
            <a:endParaRPr lang="en-US" dirty="0" smtClean="0">
              <a:solidFill>
                <a:schemeClr val="tx1">
                  <a:lumMod val="85000"/>
                  <a:lumOff val="15000"/>
                </a:schemeClr>
              </a:solidFill>
              <a:latin typeface="Montserrat ExtraBold" panose="020B0604020202020204" charset="0"/>
            </a:endParaRPr>
          </a:p>
          <a:p>
            <a:pPr marL="138842" marR="9575" indent="0">
              <a:lnSpc>
                <a:spcPct val="143800"/>
              </a:lnSpc>
              <a:spcBef>
                <a:spcPts val="179"/>
              </a:spcBef>
              <a:buNone/>
            </a:pPr>
            <a:endParaRPr lang="en-US" sz="1600" dirty="0" smtClean="0">
              <a:solidFill>
                <a:srgbClr val="6EB9FC"/>
              </a:solidFill>
              <a:latin typeface="Montserrat ExtraBold" panose="020B0604020202020204" charset="0"/>
              <a:ea typeface="Lora" pitchFamily="34" charset="-122"/>
              <a:cs typeface="Lora" pitchFamily="34" charset="-120"/>
            </a:endParaRPr>
          </a:p>
        </p:txBody>
      </p:sp>
      <p:sp>
        <p:nvSpPr>
          <p:cNvPr id="6" name="TextBox 5"/>
          <p:cNvSpPr txBox="1"/>
          <p:nvPr/>
        </p:nvSpPr>
        <p:spPr>
          <a:xfrm>
            <a:off x="3309257" y="1471251"/>
            <a:ext cx="3535680" cy="438582"/>
          </a:xfrm>
          <a:prstGeom prst="rect">
            <a:avLst/>
          </a:prstGeom>
          <a:noFill/>
        </p:spPr>
        <p:txBody>
          <a:bodyPr wrap="square" rtlCol="0">
            <a:spAutoFit/>
          </a:bodyPr>
          <a:lstStyle/>
          <a:p>
            <a:pPr>
              <a:lnSpc>
                <a:spcPts val="2734"/>
              </a:lnSpc>
            </a:pPr>
            <a:r>
              <a:rPr lang="en-US" sz="2000" b="1" dirty="0" smtClean="0">
                <a:solidFill>
                  <a:srgbClr val="92D050"/>
                </a:solidFill>
                <a:latin typeface="Montserrat ExtraBold" panose="020B0604020202020204" charset="0"/>
                <a:ea typeface="Lora" pitchFamily="34" charset="-122"/>
                <a:cs typeface="Lora" pitchFamily="34" charset="-120"/>
              </a:rPr>
              <a:t>  Improved </a:t>
            </a:r>
            <a:r>
              <a:rPr lang="en-US" sz="2000" b="1" dirty="0">
                <a:solidFill>
                  <a:srgbClr val="92D050"/>
                </a:solidFill>
                <a:latin typeface="Montserrat ExtraBold" panose="020B0604020202020204" charset="0"/>
                <a:ea typeface="Lora" pitchFamily="34" charset="-122"/>
                <a:cs typeface="Lora" pitchFamily="34" charset="-120"/>
              </a:rPr>
              <a:t>Communication </a:t>
            </a:r>
            <a:endParaRPr lang="en-US" sz="2000" b="1" dirty="0">
              <a:solidFill>
                <a:srgbClr val="92D050"/>
              </a:solidFill>
              <a:latin typeface="Montserrat ExtraBold" panose="020B0604020202020204" charset="0"/>
            </a:endParaRPr>
          </a:p>
        </p:txBody>
      </p:sp>
      <p:sp>
        <p:nvSpPr>
          <p:cNvPr id="7" name="TextBox 6"/>
          <p:cNvSpPr txBox="1"/>
          <p:nvPr/>
        </p:nvSpPr>
        <p:spPr>
          <a:xfrm>
            <a:off x="3309257" y="2300951"/>
            <a:ext cx="3692434" cy="2246769"/>
          </a:xfrm>
          <a:prstGeom prst="rect">
            <a:avLst/>
          </a:prstGeom>
          <a:noFill/>
        </p:spPr>
        <p:txBody>
          <a:bodyPr wrap="square" rtlCol="0">
            <a:spAutoFit/>
          </a:bodyPr>
          <a:lstStyle/>
          <a:p>
            <a:pPr algn="ctr">
              <a:lnSpc>
                <a:spcPts val="2799"/>
              </a:lnSpc>
            </a:pPr>
            <a:r>
              <a:rPr lang="en-US" dirty="0">
                <a:solidFill>
                  <a:schemeClr val="tx1">
                    <a:lumMod val="85000"/>
                    <a:lumOff val="15000"/>
                  </a:schemeClr>
                </a:solidFill>
                <a:latin typeface="Montserrat ExtraBold" panose="020B0604020202020204" charset="0"/>
                <a:ea typeface="Source Sans Pro" pitchFamily="34" charset="-122"/>
                <a:cs typeface="Source Sans Pro" pitchFamily="34" charset="-120"/>
              </a:rPr>
              <a:t>Using sentiment analysis, businesses can respond more effectively to customer feedback, leading to improved communication and a better customer experience.</a:t>
            </a:r>
            <a:endParaRPr lang="en-US" dirty="0">
              <a:solidFill>
                <a:schemeClr val="tx1">
                  <a:lumMod val="85000"/>
                  <a:lumOff val="15000"/>
                </a:schemeClr>
              </a:solidFill>
              <a:latin typeface="Montserrat ExtraBold" panose="020B0604020202020204" charset="0"/>
            </a:endParaRPr>
          </a:p>
        </p:txBody>
      </p:sp>
      <p:sp>
        <p:nvSpPr>
          <p:cNvPr id="8" name="TextBox 7"/>
          <p:cNvSpPr txBox="1"/>
          <p:nvPr/>
        </p:nvSpPr>
        <p:spPr>
          <a:xfrm>
            <a:off x="6844937" y="1374977"/>
            <a:ext cx="3309258" cy="400110"/>
          </a:xfrm>
          <a:prstGeom prst="rect">
            <a:avLst/>
          </a:prstGeom>
          <a:noFill/>
        </p:spPr>
        <p:txBody>
          <a:bodyPr wrap="square" rtlCol="0">
            <a:spAutoFit/>
          </a:bodyPr>
          <a:lstStyle/>
          <a:p>
            <a:r>
              <a:rPr lang="en-US" sz="2000" b="1" dirty="0">
                <a:solidFill>
                  <a:srgbClr val="92D050"/>
                </a:solidFill>
                <a:latin typeface="Montserrat ExtraBold" panose="020B0604020202020204" charset="0"/>
              </a:rPr>
              <a:t> </a:t>
            </a:r>
            <a:r>
              <a:rPr lang="en-US" sz="2000" b="1" dirty="0" smtClean="0">
                <a:solidFill>
                  <a:srgbClr val="92D050"/>
                </a:solidFill>
                <a:latin typeface="Montserrat ExtraBold" panose="020B0604020202020204" charset="0"/>
              </a:rPr>
              <a:t>  </a:t>
            </a:r>
            <a:r>
              <a:rPr lang="en-US" sz="2000" b="1" dirty="0">
                <a:solidFill>
                  <a:srgbClr val="92D050"/>
                </a:solidFill>
                <a:latin typeface="Montserrat ExtraBold" panose="020B0604020202020204" charset="0"/>
                <a:ea typeface="Lora" pitchFamily="34" charset="-122"/>
                <a:cs typeface="Lora" pitchFamily="34" charset="-120"/>
              </a:rPr>
              <a:t>Competitive Advantage </a:t>
            </a:r>
            <a:endParaRPr lang="en-US" sz="2000" b="1" dirty="0">
              <a:solidFill>
                <a:srgbClr val="92D050"/>
              </a:solidFill>
              <a:latin typeface="Montserrat ExtraBold" panose="020B0604020202020204" charset="0"/>
            </a:endParaRPr>
          </a:p>
        </p:txBody>
      </p:sp>
      <p:sp>
        <p:nvSpPr>
          <p:cNvPr id="9" name="TextBox 8"/>
          <p:cNvSpPr txBox="1"/>
          <p:nvPr/>
        </p:nvSpPr>
        <p:spPr>
          <a:xfrm>
            <a:off x="7001691" y="2219882"/>
            <a:ext cx="3291840" cy="2605842"/>
          </a:xfrm>
          <a:prstGeom prst="rect">
            <a:avLst/>
          </a:prstGeom>
          <a:noFill/>
        </p:spPr>
        <p:txBody>
          <a:bodyPr wrap="square" rtlCol="0">
            <a:spAutoFit/>
          </a:bodyPr>
          <a:lstStyle/>
          <a:p>
            <a:pPr algn="ctr">
              <a:lnSpc>
                <a:spcPts val="2799"/>
              </a:lnSpc>
            </a:pPr>
            <a:r>
              <a:rPr lang="en-US" dirty="0">
                <a:solidFill>
                  <a:schemeClr val="tx1">
                    <a:lumMod val="85000"/>
                    <a:lumOff val="15000"/>
                  </a:schemeClr>
                </a:solidFill>
                <a:latin typeface="Montserrat ExtraBold" panose="020B0604020202020204" charset="0"/>
                <a:ea typeface="Source Sans Pro" pitchFamily="34" charset="-122"/>
                <a:cs typeface="Source Sans Pro" pitchFamily="34" charset="-120"/>
              </a:rPr>
              <a:t>Sentiment analysis provides businesses with a significant competitive advantage by helping them identify key issues affecting customer satisfaction and respond more effectively to feedback.</a:t>
            </a:r>
            <a:endParaRPr lang="en-US" dirty="0">
              <a:solidFill>
                <a:schemeClr val="tx1">
                  <a:lumMod val="85000"/>
                  <a:lumOff val="15000"/>
                </a:schemeClr>
              </a:solidFill>
              <a:latin typeface="Montserrat ExtraBold" panose="020B0604020202020204" charset="0"/>
            </a:endParaRPr>
          </a:p>
        </p:txBody>
      </p:sp>
    </p:spTree>
    <p:extLst>
      <p:ext uri="{BB962C8B-B14F-4D97-AF65-F5344CB8AC3E}">
        <p14:creationId xmlns:p14="http://schemas.microsoft.com/office/powerpoint/2010/main" val="1790738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D33425-9569-3567-3BD5-0E566F538F6A}"/>
              </a:ext>
            </a:extLst>
          </p:cNvPr>
          <p:cNvSpPr>
            <a:spLocks noGrp="1"/>
          </p:cNvSpPr>
          <p:nvPr>
            <p:ph type="title"/>
          </p:nvPr>
        </p:nvSpPr>
        <p:spPr>
          <a:xfrm>
            <a:off x="677334" y="296091"/>
            <a:ext cx="8596668" cy="744071"/>
          </a:xfrm>
        </p:spPr>
        <p:txBody>
          <a:bodyPr/>
          <a:lstStyle/>
          <a:p>
            <a:r>
              <a:rPr lang="en-US" b="1" dirty="0" smtClean="0">
                <a:latin typeface="Montserrat ExtraBold"/>
                <a:cs typeface="Times New Roman" panose="02020603050405020304" pitchFamily="18" charset="0"/>
              </a:rPr>
              <a:t>						   References</a:t>
            </a:r>
            <a:endParaRPr lang="en-US" b="1" dirty="0">
              <a:latin typeface="Montserrat ExtraBold"/>
              <a:cs typeface="Times New Roman" panose="02020603050405020304" pitchFamily="18" charset="0"/>
            </a:endParaRPr>
          </a:p>
        </p:txBody>
      </p:sp>
      <p:sp>
        <p:nvSpPr>
          <p:cNvPr id="6" name="object 3">
            <a:extLst>
              <a:ext uri="{FF2B5EF4-FFF2-40B4-BE49-F238E27FC236}">
                <a16:creationId xmlns="" xmlns:a16="http://schemas.microsoft.com/office/drawing/2014/main" id="{00836181-96E9-4B8E-2D5C-E066D485E2E1}"/>
              </a:ext>
            </a:extLst>
          </p:cNvPr>
          <p:cNvSpPr txBox="1"/>
          <p:nvPr/>
        </p:nvSpPr>
        <p:spPr>
          <a:xfrm>
            <a:off x="677334" y="1583505"/>
            <a:ext cx="10443512" cy="4724818"/>
          </a:xfrm>
          <a:prstGeom prst="rect">
            <a:avLst/>
          </a:prstGeom>
        </p:spPr>
        <p:txBody>
          <a:bodyPr vert="horz" wrap="square" lIns="0" tIns="63435" rIns="0" bIns="0" rtlCol="0">
            <a:spAutoFit/>
          </a:bodyPr>
          <a:lstStyle/>
          <a:p>
            <a:pPr marL="70618">
              <a:spcBef>
                <a:spcPts val="499"/>
              </a:spcBef>
              <a:tabLst>
                <a:tab pos="546989" algn="l"/>
              </a:tabLst>
            </a:pPr>
            <a:r>
              <a:rPr lang="en-US" sz="1600" spc="-9" dirty="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  </a:t>
            </a:r>
            <a:r>
              <a:rPr sz="1600" spc="-9" dirty="0" smtClean="0">
                <a:solidFill>
                  <a:srgbClr val="171A1B"/>
                </a:solidFill>
                <a:latin typeface="Montserrat ExtraBold"/>
                <a:cs typeface="Times New Roman" panose="02020603050405020304" pitchFamily="18" charset="0"/>
                <a:hlinkClick r:id="rId2"/>
              </a:rPr>
              <a:t>https</a:t>
            </a:r>
            <a:r>
              <a:rPr sz="1600" spc="-9" dirty="0">
                <a:solidFill>
                  <a:srgbClr val="171A1B"/>
                </a:solidFill>
                <a:latin typeface="Montserrat ExtraBold"/>
                <a:cs typeface="Times New Roman" panose="02020603050405020304" pitchFamily="18" charset="0"/>
                <a:hlinkClick r:id="rId2"/>
              </a:rPr>
              <a:t>://</a:t>
            </a:r>
            <a:r>
              <a:rPr sz="1600" spc="-9" dirty="0" smtClean="0">
                <a:solidFill>
                  <a:srgbClr val="171A1B"/>
                </a:solidFill>
                <a:latin typeface="Montserrat ExtraBold"/>
                <a:cs typeface="Times New Roman" panose="02020603050405020304" pitchFamily="18" charset="0"/>
                <a:hlinkClick r:id="rId2"/>
              </a:rPr>
              <a:t>ieeexplore.ieee.org/document/6691379</a:t>
            </a:r>
            <a:endParaRPr lang="en-US" sz="1600" spc="-9" dirty="0" smtClean="0">
              <a:solidFill>
                <a:srgbClr val="171A1B"/>
              </a:solidFill>
              <a:latin typeface="Montserrat ExtraBold"/>
              <a:cs typeface="Times New Roman" panose="02020603050405020304" pitchFamily="18" charset="0"/>
            </a:endParaRPr>
          </a:p>
          <a:p>
            <a:pPr marL="70618">
              <a:spcBef>
                <a:spcPts val="499"/>
              </a:spcBef>
              <a:tabLst>
                <a:tab pos="546989" algn="l"/>
              </a:tabLst>
            </a:pPr>
            <a:endParaRPr sz="1600" dirty="0">
              <a:latin typeface="Montserrat ExtraBold"/>
              <a:cs typeface="Times New Roman" panose="02020603050405020304" pitchFamily="18" charset="0"/>
            </a:endParaRPr>
          </a:p>
          <a:p>
            <a:pPr marL="70618" marR="242973">
              <a:lnSpc>
                <a:spcPct val="110000"/>
              </a:lnSpc>
              <a:tabLst>
                <a:tab pos="546989" algn="l"/>
              </a:tabLst>
            </a:pPr>
            <a:r>
              <a:rPr lang="en-US" sz="1600" spc="-9" dirty="0" smtClean="0">
                <a:solidFill>
                  <a:srgbClr val="171A1B"/>
                </a:solidFill>
                <a:latin typeface="Montserrat ExtraBold"/>
                <a:cs typeface="Times New Roman" panose="02020603050405020304" pitchFamily="18" charset="0"/>
              </a:rPr>
              <a:t>  -  </a:t>
            </a:r>
            <a:r>
              <a:rPr sz="1600" spc="-9" dirty="0" smtClean="0">
                <a:solidFill>
                  <a:srgbClr val="171A1B"/>
                </a:solidFill>
                <a:latin typeface="Montserrat ExtraBold"/>
                <a:cs typeface="Times New Roman" panose="02020603050405020304" pitchFamily="18" charset="0"/>
              </a:rPr>
              <a:t>M</a:t>
            </a:r>
            <a:r>
              <a:rPr sz="1600" spc="-9" dirty="0">
                <a:solidFill>
                  <a:srgbClr val="171A1B"/>
                </a:solidFill>
                <a:latin typeface="Montserrat ExtraBold"/>
                <a:cs typeface="Times New Roman" panose="02020603050405020304" pitchFamily="18" charset="0"/>
              </a:rPr>
              <a:t>.</a:t>
            </a:r>
            <a:r>
              <a:rPr sz="1600" spc="-1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Govindarajan, Sentiment</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Analysis</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of</a:t>
            </a:r>
            <a:r>
              <a:rPr sz="1600" dirty="0">
                <a:solidFill>
                  <a:srgbClr val="171A1B"/>
                </a:solidFill>
                <a:latin typeface="Montserrat ExtraBold"/>
                <a:cs typeface="Times New Roman" panose="02020603050405020304" pitchFamily="18" charset="0"/>
              </a:rPr>
              <a:t> Movie</a:t>
            </a:r>
            <a:r>
              <a:rPr sz="1600" spc="-9" dirty="0">
                <a:solidFill>
                  <a:srgbClr val="171A1B"/>
                </a:solidFill>
                <a:latin typeface="Montserrat ExtraBold"/>
                <a:cs typeface="Times New Roman" panose="02020603050405020304" pitchFamily="18" charset="0"/>
              </a:rPr>
              <a:t> Reviews</a:t>
            </a:r>
            <a:r>
              <a:rPr sz="1600" spc="-28"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Using</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Hybrid</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Method </a:t>
            </a:r>
            <a:r>
              <a:rPr sz="1600" spc="-631" dirty="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of</a:t>
            </a:r>
            <a:r>
              <a:rPr sz="1600" spc="-9" dirty="0">
                <a:solidFill>
                  <a:srgbClr val="171A1B"/>
                </a:solidFill>
                <a:latin typeface="Montserrat ExtraBold"/>
                <a:cs typeface="Times New Roman" panose="02020603050405020304" pitchFamily="18" charset="0"/>
              </a:rPr>
              <a:t> Naive</a:t>
            </a:r>
            <a:r>
              <a:rPr sz="1600"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Bayes</a:t>
            </a:r>
            <a:r>
              <a:rPr sz="1600" spc="9" dirty="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and</a:t>
            </a:r>
            <a:r>
              <a:rPr lang="en-US" sz="1600" spc="-9" dirty="0" smtClean="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Genetic</a:t>
            </a:r>
            <a:r>
              <a:rPr sz="1600" spc="-28" dirty="0" smtClean="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Algorithm</a:t>
            </a:r>
            <a:r>
              <a:rPr sz="1600" spc="-9" dirty="0" smtClean="0">
                <a:solidFill>
                  <a:srgbClr val="171A1B"/>
                </a:solidFill>
                <a:latin typeface="Montserrat ExtraBold"/>
                <a:cs typeface="Times New Roman" panose="02020603050405020304" pitchFamily="18" charset="0"/>
              </a:rPr>
              <a:t>,</a:t>
            </a:r>
            <a:endParaRPr lang="en-US" sz="1600" spc="-9" dirty="0" smtClean="0">
              <a:solidFill>
                <a:srgbClr val="171A1B"/>
              </a:solidFill>
              <a:latin typeface="Montserrat ExtraBold"/>
              <a:cs typeface="Times New Roman" panose="02020603050405020304" pitchFamily="18" charset="0"/>
            </a:endParaRPr>
          </a:p>
          <a:p>
            <a:pPr marL="70618" marR="242973">
              <a:lnSpc>
                <a:spcPct val="110000"/>
              </a:lnSpc>
              <a:tabLst>
                <a:tab pos="546989" algn="l"/>
              </a:tabLst>
            </a:pPr>
            <a:r>
              <a:rPr sz="1600" spc="-9" dirty="0" smtClean="0">
                <a:solidFill>
                  <a:srgbClr val="171A1B"/>
                </a:solidFill>
                <a:latin typeface="Montserrat ExtraBold"/>
                <a:cs typeface="Times New Roman" panose="02020603050405020304" pitchFamily="18" charset="0"/>
              </a:rPr>
              <a:t> </a:t>
            </a:r>
            <a:endParaRPr lang="en-US" sz="1600" dirty="0">
              <a:latin typeface="Montserrat ExtraBold"/>
              <a:cs typeface="Times New Roman" panose="02020603050405020304" pitchFamily="18" charset="0"/>
            </a:endParaRPr>
          </a:p>
          <a:p>
            <a:pPr marL="70618" marR="1084402">
              <a:lnSpc>
                <a:spcPct val="110200"/>
              </a:lnSpc>
              <a:spcBef>
                <a:spcPts val="19"/>
              </a:spcBef>
              <a:tabLst>
                <a:tab pos="546989" algn="l"/>
              </a:tabLst>
            </a:pPr>
            <a:r>
              <a:rPr lang="en-US" sz="1600" spc="-9" dirty="0" smtClean="0">
                <a:solidFill>
                  <a:srgbClr val="171A1B"/>
                </a:solidFill>
                <a:latin typeface="Montserrat ExtraBold"/>
                <a:cs typeface="Times New Roman" panose="02020603050405020304" pitchFamily="18" charset="0"/>
              </a:rPr>
              <a:t>  -  Journal</a:t>
            </a:r>
            <a:r>
              <a:rPr lang="en-US" sz="1600" spc="9" dirty="0" smtClean="0">
                <a:solidFill>
                  <a:srgbClr val="171A1B"/>
                </a:solidFill>
                <a:latin typeface="Montserrat ExtraBold"/>
                <a:cs typeface="Times New Roman" panose="02020603050405020304" pitchFamily="18" charset="0"/>
              </a:rPr>
              <a:t> </a:t>
            </a:r>
            <a:r>
              <a:rPr lang="en-US" sz="1600" dirty="0">
                <a:solidFill>
                  <a:srgbClr val="171A1B"/>
                </a:solidFill>
                <a:latin typeface="Montserrat ExtraBold"/>
                <a:cs typeface="Times New Roman" panose="02020603050405020304" pitchFamily="18" charset="0"/>
              </a:rPr>
              <a:t>of</a:t>
            </a:r>
            <a:r>
              <a:rPr lang="en-US" sz="1600" spc="-19" dirty="0">
                <a:solidFill>
                  <a:srgbClr val="171A1B"/>
                </a:solidFill>
                <a:latin typeface="Montserrat ExtraBold"/>
                <a:cs typeface="Times New Roman" panose="02020603050405020304" pitchFamily="18" charset="0"/>
              </a:rPr>
              <a:t> </a:t>
            </a:r>
            <a:r>
              <a:rPr lang="en-US" sz="1600" spc="-9" dirty="0">
                <a:solidFill>
                  <a:srgbClr val="171A1B"/>
                </a:solidFill>
                <a:latin typeface="Montserrat ExtraBold"/>
                <a:cs typeface="Times New Roman" panose="02020603050405020304" pitchFamily="18" charset="0"/>
              </a:rPr>
              <a:t>Advanced</a:t>
            </a:r>
            <a:r>
              <a:rPr lang="en-US" sz="1600" spc="-28" dirty="0">
                <a:solidFill>
                  <a:srgbClr val="171A1B"/>
                </a:solidFill>
                <a:latin typeface="Montserrat ExtraBold"/>
                <a:cs typeface="Times New Roman" panose="02020603050405020304" pitchFamily="18" charset="0"/>
              </a:rPr>
              <a:t> </a:t>
            </a:r>
            <a:r>
              <a:rPr lang="en-US" sz="1600" spc="-9" dirty="0">
                <a:solidFill>
                  <a:srgbClr val="171A1B"/>
                </a:solidFill>
                <a:latin typeface="Montserrat ExtraBold"/>
                <a:cs typeface="Times New Roman" panose="02020603050405020304" pitchFamily="18" charset="0"/>
              </a:rPr>
              <a:t>Computer</a:t>
            </a:r>
            <a:r>
              <a:rPr lang="en-US" sz="1600" spc="9" dirty="0">
                <a:solidFill>
                  <a:srgbClr val="171A1B"/>
                </a:solidFill>
                <a:latin typeface="Montserrat ExtraBold"/>
                <a:cs typeface="Times New Roman" panose="02020603050405020304" pitchFamily="18" charset="0"/>
              </a:rPr>
              <a:t> </a:t>
            </a:r>
            <a:r>
              <a:rPr lang="en-US" sz="1600" spc="-9" dirty="0">
                <a:solidFill>
                  <a:srgbClr val="171A1B"/>
                </a:solidFill>
                <a:latin typeface="Montserrat ExtraBold"/>
                <a:cs typeface="Times New Roman" panose="02020603050405020304" pitchFamily="18" charset="0"/>
              </a:rPr>
              <a:t>Research</a:t>
            </a:r>
            <a:r>
              <a:rPr lang="en-US" sz="1600" spc="9" dirty="0">
                <a:solidFill>
                  <a:srgbClr val="171A1B"/>
                </a:solidFill>
                <a:latin typeface="Montserrat ExtraBold"/>
                <a:cs typeface="Times New Roman" panose="02020603050405020304" pitchFamily="18" charset="0"/>
              </a:rPr>
              <a:t> </a:t>
            </a:r>
            <a:r>
              <a:rPr lang="en-US" sz="1600" spc="-9" dirty="0">
                <a:solidFill>
                  <a:srgbClr val="171A1B"/>
                </a:solidFill>
                <a:latin typeface="Montserrat ExtraBold"/>
                <a:cs typeface="Times New Roman" panose="02020603050405020304" pitchFamily="18" charset="0"/>
              </a:rPr>
              <a:t>(ISSN</a:t>
            </a:r>
            <a:r>
              <a:rPr lang="en-US" sz="1600" spc="19" dirty="0">
                <a:solidFill>
                  <a:srgbClr val="171A1B"/>
                </a:solidFill>
                <a:latin typeface="Montserrat ExtraBold"/>
                <a:cs typeface="Times New Roman" panose="02020603050405020304" pitchFamily="18" charset="0"/>
              </a:rPr>
              <a:t> </a:t>
            </a:r>
            <a:r>
              <a:rPr lang="en-US" sz="1600" spc="-9" dirty="0">
                <a:solidFill>
                  <a:srgbClr val="171A1B"/>
                </a:solidFill>
                <a:latin typeface="Montserrat ExtraBold"/>
                <a:cs typeface="Times New Roman" panose="02020603050405020304" pitchFamily="18" charset="0"/>
              </a:rPr>
              <a:t>(print):</a:t>
            </a:r>
            <a:r>
              <a:rPr lang="en-US" sz="1600" spc="-28" dirty="0">
                <a:solidFill>
                  <a:srgbClr val="171A1B"/>
                </a:solidFill>
                <a:latin typeface="Montserrat ExtraBold"/>
                <a:cs typeface="Times New Roman" panose="02020603050405020304" pitchFamily="18" charset="0"/>
              </a:rPr>
              <a:t> </a:t>
            </a:r>
            <a:r>
              <a:rPr lang="en-US" sz="1600" dirty="0">
                <a:solidFill>
                  <a:srgbClr val="171A1B"/>
                </a:solidFill>
                <a:latin typeface="Montserrat ExtraBold"/>
                <a:cs typeface="Times New Roman" panose="02020603050405020304" pitchFamily="18" charset="0"/>
              </a:rPr>
              <a:t>2249-7277</a:t>
            </a:r>
            <a:r>
              <a:rPr lang="en-US" sz="1600" spc="19" dirty="0">
                <a:solidFill>
                  <a:srgbClr val="171A1B"/>
                </a:solidFill>
                <a:latin typeface="Montserrat ExtraBold"/>
                <a:cs typeface="Times New Roman" panose="02020603050405020304" pitchFamily="18" charset="0"/>
              </a:rPr>
              <a:t> </a:t>
            </a:r>
            <a:r>
              <a:rPr lang="en-US" sz="1600" spc="-9" dirty="0">
                <a:solidFill>
                  <a:srgbClr val="171A1B"/>
                </a:solidFill>
                <a:latin typeface="Montserrat ExtraBold"/>
                <a:cs typeface="Times New Roman" panose="02020603050405020304" pitchFamily="18" charset="0"/>
              </a:rPr>
              <a:t>ISSN </a:t>
            </a:r>
            <a:r>
              <a:rPr lang="en-US" sz="1600" spc="-631" dirty="0">
                <a:solidFill>
                  <a:srgbClr val="171A1B"/>
                </a:solidFill>
                <a:latin typeface="Montserrat ExtraBold"/>
                <a:cs typeface="Times New Roman" panose="02020603050405020304" pitchFamily="18" charset="0"/>
              </a:rPr>
              <a:t> </a:t>
            </a:r>
            <a:r>
              <a:rPr lang="en-US" sz="1600" spc="-9" dirty="0">
                <a:solidFill>
                  <a:srgbClr val="171A1B"/>
                </a:solidFill>
                <a:latin typeface="Montserrat ExtraBold"/>
                <a:cs typeface="Times New Roman" panose="02020603050405020304" pitchFamily="18" charset="0"/>
              </a:rPr>
              <a:t>(online):</a:t>
            </a:r>
            <a:r>
              <a:rPr lang="en-US" sz="1600" spc="-19" dirty="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2277-     	7970</a:t>
            </a:r>
            <a:r>
              <a:rPr lang="en-US" sz="1600" spc="-9" dirty="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Volume-3</a:t>
            </a:r>
            <a:r>
              <a:rPr lang="en-US" sz="1600" spc="9" dirty="0" smtClean="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Number-4 Issue-13</a:t>
            </a:r>
          </a:p>
          <a:p>
            <a:pPr marL="70618" marR="1084402">
              <a:lnSpc>
                <a:spcPct val="110200"/>
              </a:lnSpc>
              <a:spcBef>
                <a:spcPts val="19"/>
              </a:spcBef>
              <a:tabLst>
                <a:tab pos="546989" algn="l"/>
              </a:tabLst>
            </a:pPr>
            <a:endParaRPr lang="en-US" sz="1600" dirty="0">
              <a:latin typeface="Montserrat ExtraBold"/>
              <a:cs typeface="Times New Roman" panose="02020603050405020304" pitchFamily="18" charset="0"/>
            </a:endParaRPr>
          </a:p>
          <a:p>
            <a:pPr marL="70617">
              <a:spcBef>
                <a:spcPts val="349"/>
              </a:spcBef>
              <a:tabLst>
                <a:tab pos="630772" algn="l"/>
              </a:tabLst>
            </a:pPr>
            <a:r>
              <a:rPr lang="en-US" sz="1600" spc="-9" dirty="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   </a:t>
            </a:r>
            <a:r>
              <a:rPr sz="1600" spc="-9" dirty="0" smtClean="0">
                <a:solidFill>
                  <a:srgbClr val="171A1B"/>
                </a:solidFill>
                <a:latin typeface="Montserrat ExtraBold"/>
                <a:cs typeface="Times New Roman" panose="02020603050405020304" pitchFamily="18" charset="0"/>
                <a:hlinkClick r:id="rId2"/>
              </a:rPr>
              <a:t>https</a:t>
            </a:r>
            <a:r>
              <a:rPr sz="1600" spc="-9" dirty="0">
                <a:solidFill>
                  <a:srgbClr val="171A1B"/>
                </a:solidFill>
                <a:latin typeface="Montserrat ExtraBold"/>
                <a:cs typeface="Times New Roman" panose="02020603050405020304" pitchFamily="18" charset="0"/>
                <a:hlinkClick r:id="rId2"/>
              </a:rPr>
              <a:t>://</a:t>
            </a:r>
            <a:r>
              <a:rPr sz="1600" spc="-9" dirty="0" smtClean="0">
                <a:solidFill>
                  <a:srgbClr val="171A1B"/>
                </a:solidFill>
                <a:latin typeface="Montserrat ExtraBold"/>
                <a:cs typeface="Times New Roman" panose="02020603050405020304" pitchFamily="18" charset="0"/>
                <a:hlinkClick r:id="rId2"/>
              </a:rPr>
              <a:t>ieeexplore.ieee.org/document/6691379</a:t>
            </a:r>
            <a:endParaRPr lang="en-US" sz="1600" spc="-9" dirty="0" smtClean="0">
              <a:solidFill>
                <a:srgbClr val="171A1B"/>
              </a:solidFill>
              <a:latin typeface="Montserrat ExtraBold"/>
              <a:cs typeface="Times New Roman" panose="02020603050405020304" pitchFamily="18" charset="0"/>
            </a:endParaRPr>
          </a:p>
          <a:p>
            <a:pPr marL="70617">
              <a:spcBef>
                <a:spcPts val="349"/>
              </a:spcBef>
              <a:tabLst>
                <a:tab pos="630772" algn="l"/>
              </a:tabLst>
            </a:pPr>
            <a:endParaRPr sz="1600" dirty="0">
              <a:latin typeface="Montserrat ExtraBold"/>
              <a:cs typeface="Times New Roman" panose="02020603050405020304" pitchFamily="18" charset="0"/>
            </a:endParaRPr>
          </a:p>
          <a:p>
            <a:pPr marL="70618" marR="1605058">
              <a:lnSpc>
                <a:spcPct val="110000"/>
              </a:lnSpc>
              <a:spcBef>
                <a:spcPts val="19"/>
              </a:spcBef>
              <a:tabLst>
                <a:tab pos="630772" algn="l"/>
              </a:tabLst>
            </a:pPr>
            <a:r>
              <a:rPr lang="en-US" sz="1600" spc="-9" dirty="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  </a:t>
            </a:r>
            <a:r>
              <a:rPr sz="1600" spc="-9" dirty="0" smtClean="0">
                <a:solidFill>
                  <a:srgbClr val="171A1B"/>
                </a:solidFill>
                <a:latin typeface="Montserrat ExtraBold"/>
                <a:cs typeface="Times New Roman" panose="02020603050405020304" pitchFamily="18" charset="0"/>
              </a:rPr>
              <a:t>Sangeeta</a:t>
            </a:r>
            <a:r>
              <a:rPr sz="1600" spc="-9" dirty="0">
                <a:solidFill>
                  <a:srgbClr val="171A1B"/>
                </a:solidFill>
                <a:latin typeface="Montserrat ExtraBold"/>
                <a:cs typeface="Times New Roman" panose="02020603050405020304" pitchFamily="18" charset="0"/>
              </a:rPr>
              <a:t>, Twitter</a:t>
            </a:r>
            <a:r>
              <a:rPr sz="1600" spc="-1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Data</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Analysis</a:t>
            </a:r>
            <a:r>
              <a:rPr sz="1600" spc="-28"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Using</a:t>
            </a:r>
            <a:r>
              <a:rPr sz="1600" spc="19" dirty="0">
                <a:solidFill>
                  <a:srgbClr val="171A1B"/>
                </a:solidFill>
                <a:latin typeface="Montserrat ExtraBold"/>
                <a:cs typeface="Times New Roman" panose="02020603050405020304" pitchFamily="18" charset="0"/>
              </a:rPr>
              <a:t> </a:t>
            </a:r>
            <a:r>
              <a:rPr sz="1600" spc="-19" dirty="0">
                <a:solidFill>
                  <a:srgbClr val="171A1B"/>
                </a:solidFill>
                <a:latin typeface="Montserrat ExtraBold"/>
                <a:cs typeface="Times New Roman" panose="02020603050405020304" pitchFamily="18" charset="0"/>
              </a:rPr>
              <a:t>FLUME</a:t>
            </a:r>
            <a:r>
              <a:rPr sz="1600" spc="19" dirty="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&amp;</a:t>
            </a:r>
            <a:r>
              <a:rPr sz="1600" spc="-9" dirty="0">
                <a:solidFill>
                  <a:srgbClr val="171A1B"/>
                </a:solidFill>
                <a:latin typeface="Montserrat ExtraBold"/>
                <a:cs typeface="Times New Roman" panose="02020603050405020304" pitchFamily="18" charset="0"/>
              </a:rPr>
              <a:t> HIVE</a:t>
            </a:r>
            <a:r>
              <a:rPr sz="1600" spc="1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on</a:t>
            </a:r>
            <a:r>
              <a:rPr sz="1600" spc="-1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Hadoop </a:t>
            </a:r>
            <a:r>
              <a:rPr sz="1600" spc="-631"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Framework, </a:t>
            </a:r>
            <a:r>
              <a:rPr lang="en-US" sz="1600" spc="-9" dirty="0" smtClean="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Special</a:t>
            </a:r>
            <a:r>
              <a:rPr sz="1600" spc="9" dirty="0" smtClean="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Issue</a:t>
            </a:r>
            <a:r>
              <a:rPr sz="1600" spc="-28" dirty="0" smtClean="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on</a:t>
            </a:r>
            <a:r>
              <a:rPr sz="1600" spc="19" dirty="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International</a:t>
            </a:r>
            <a:r>
              <a:rPr lang="en-US" sz="1600" spc="-28" dirty="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Journal</a:t>
            </a:r>
            <a:r>
              <a:rPr sz="1600" spc="9" dirty="0" smtClean="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of</a:t>
            </a:r>
            <a:r>
              <a:rPr sz="1600" spc="9" dirty="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Recent</a:t>
            </a:r>
            <a:endParaRPr lang="en-US" sz="1600" spc="-9" dirty="0" smtClean="0">
              <a:solidFill>
                <a:srgbClr val="171A1B"/>
              </a:solidFill>
              <a:latin typeface="Montserrat ExtraBold"/>
              <a:cs typeface="Times New Roman" panose="02020603050405020304" pitchFamily="18" charset="0"/>
            </a:endParaRPr>
          </a:p>
          <a:p>
            <a:pPr marL="70618" marR="1605058">
              <a:lnSpc>
                <a:spcPct val="110000"/>
              </a:lnSpc>
              <a:spcBef>
                <a:spcPts val="19"/>
              </a:spcBef>
              <a:tabLst>
                <a:tab pos="630772" algn="l"/>
              </a:tabLst>
            </a:pPr>
            <a:endParaRPr sz="1600" dirty="0">
              <a:latin typeface="Montserrat ExtraBold"/>
              <a:cs typeface="Times New Roman" panose="02020603050405020304" pitchFamily="18" charset="0"/>
            </a:endParaRPr>
          </a:p>
          <a:p>
            <a:pPr marL="70618" marR="1120309">
              <a:lnSpc>
                <a:spcPct val="110000"/>
              </a:lnSpc>
              <a:spcBef>
                <a:spcPts val="28"/>
              </a:spcBef>
              <a:tabLst>
                <a:tab pos="630772" algn="l"/>
              </a:tabLst>
            </a:pPr>
            <a:r>
              <a:rPr lang="en-US" sz="1600" spc="-9" dirty="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  </a:t>
            </a:r>
            <a:r>
              <a:rPr sz="1600" spc="-9" dirty="0" smtClean="0">
                <a:solidFill>
                  <a:srgbClr val="171A1B"/>
                </a:solidFill>
                <a:latin typeface="Montserrat ExtraBold"/>
                <a:cs typeface="Times New Roman" panose="02020603050405020304" pitchFamily="18" charset="0"/>
              </a:rPr>
              <a:t>Advances</a:t>
            </a:r>
            <a:r>
              <a:rPr sz="1600" spc="9" dirty="0" smtClean="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in</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Engineering</a:t>
            </a:r>
            <a:r>
              <a:rPr sz="1600" spc="9" dirty="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&amp;</a:t>
            </a:r>
            <a:r>
              <a:rPr sz="1600" spc="-38"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Technology</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(IJRAET)</a:t>
            </a:r>
            <a:r>
              <a:rPr sz="1600" spc="-28" dirty="0">
                <a:solidFill>
                  <a:srgbClr val="171A1B"/>
                </a:solidFill>
                <a:latin typeface="Montserrat ExtraBold"/>
                <a:cs typeface="Times New Roman" panose="02020603050405020304" pitchFamily="18" charset="0"/>
              </a:rPr>
              <a:t> </a:t>
            </a:r>
            <a:r>
              <a:rPr sz="1600" spc="19" dirty="0">
                <a:solidFill>
                  <a:srgbClr val="171A1B"/>
                </a:solidFill>
                <a:latin typeface="Montserrat ExtraBold"/>
                <a:cs typeface="Times New Roman" panose="02020603050405020304" pitchFamily="18" charset="0"/>
              </a:rPr>
              <a:t>V-4</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I-2</a:t>
            </a:r>
            <a:r>
              <a:rPr sz="1600" spc="9"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For</a:t>
            </a:r>
            <a:r>
              <a:rPr sz="1600" spc="-28"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National </a:t>
            </a:r>
            <a:r>
              <a:rPr sz="1600" spc="-631" dirty="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Conference</a:t>
            </a:r>
            <a:r>
              <a:rPr sz="1600" spc="-28" dirty="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on</a:t>
            </a:r>
            <a:r>
              <a:rPr sz="1600" spc="9" dirty="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Recent</a:t>
            </a:r>
            <a:r>
              <a:rPr sz="1600" spc="9" dirty="0" smtClean="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Innovations</a:t>
            </a:r>
            <a:r>
              <a:rPr sz="1600" spc="9" dirty="0" smtClean="0">
                <a:solidFill>
                  <a:srgbClr val="171A1B"/>
                </a:solidFill>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rPr>
              <a:t>in</a:t>
            </a:r>
            <a:r>
              <a:rPr sz="1600" spc="9" dirty="0">
                <a:solidFill>
                  <a:srgbClr val="171A1B"/>
                </a:solidFill>
                <a:latin typeface="Montserrat ExtraBold"/>
                <a:cs typeface="Times New Roman" panose="02020603050405020304" pitchFamily="18" charset="0"/>
              </a:rPr>
              <a:t> </a:t>
            </a:r>
            <a:r>
              <a:rPr sz="1600" spc="-9" dirty="0" err="1" smtClean="0">
                <a:solidFill>
                  <a:srgbClr val="171A1B"/>
                </a:solidFill>
                <a:latin typeface="Montserrat ExtraBold"/>
                <a:cs typeface="Times New Roman" panose="02020603050405020304" pitchFamily="18" charset="0"/>
              </a:rPr>
              <a:t>Science,Technology</a:t>
            </a:r>
            <a:r>
              <a:rPr sz="1600" spc="9" dirty="0" smtClean="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&amp;</a:t>
            </a:r>
            <a:r>
              <a:rPr lang="en-US" sz="1600" dirty="0">
                <a:latin typeface="Montserrat ExtraBold"/>
                <a:cs typeface="Times New Roman" panose="02020603050405020304" pitchFamily="18" charset="0"/>
              </a:rPr>
              <a:t> </a:t>
            </a:r>
            <a:r>
              <a:rPr sz="1600" spc="-9" dirty="0">
                <a:solidFill>
                  <a:srgbClr val="171A1B"/>
                </a:solidFill>
                <a:latin typeface="Montserrat ExtraBold"/>
                <a:cs typeface="Times New Roman" panose="02020603050405020304" pitchFamily="18" charset="0"/>
                <a:hlinkClick r:id="rId3"/>
              </a:rPr>
              <a:t>http://www.rstudio.com </a:t>
            </a:r>
            <a:r>
              <a:rPr sz="1600" spc="-9" dirty="0">
                <a:solidFill>
                  <a:srgbClr val="171A1B"/>
                </a:solidFill>
                <a:latin typeface="Montserrat ExtraBold"/>
                <a:cs typeface="Times New Roman" panose="02020603050405020304" pitchFamily="18" charset="0"/>
              </a:rPr>
              <a:t>accessed</a:t>
            </a:r>
            <a:r>
              <a:rPr sz="1600" spc="9" dirty="0">
                <a:solidFill>
                  <a:srgbClr val="171A1B"/>
                </a:solidFill>
                <a:latin typeface="Montserrat ExtraBold"/>
                <a:cs typeface="Times New Roman" panose="02020603050405020304" pitchFamily="18" charset="0"/>
              </a:rPr>
              <a:t> </a:t>
            </a:r>
            <a:r>
              <a:rPr sz="1600" spc="-9" dirty="0" smtClean="0">
                <a:solidFill>
                  <a:srgbClr val="171A1B"/>
                </a:solidFill>
                <a:latin typeface="Montserrat ExtraBold"/>
                <a:cs typeface="Times New Roman" panose="02020603050405020304" pitchFamily="18" charset="0"/>
              </a:rPr>
              <a:t>10-Feb</a:t>
            </a:r>
            <a:r>
              <a:rPr lang="en-US" sz="1600" spc="-9" dirty="0" smtClean="0">
                <a:solidFill>
                  <a:srgbClr val="171A1B"/>
                </a:solidFill>
                <a:latin typeface="Montserrat ExtraBold"/>
                <a:cs typeface="Times New Roman" panose="02020603050405020304" pitchFamily="18" charset="0"/>
              </a:rPr>
              <a:t>-2016</a:t>
            </a:r>
          </a:p>
          <a:p>
            <a:pPr marL="70618" marR="1120309">
              <a:lnSpc>
                <a:spcPct val="110000"/>
              </a:lnSpc>
              <a:spcBef>
                <a:spcPts val="28"/>
              </a:spcBef>
              <a:tabLst>
                <a:tab pos="630772" algn="l"/>
              </a:tabLst>
            </a:pPr>
            <a:endParaRPr sz="1600" dirty="0">
              <a:latin typeface="Montserrat ExtraBold"/>
              <a:cs typeface="Times New Roman" panose="02020603050405020304" pitchFamily="18" charset="0"/>
            </a:endParaRPr>
          </a:p>
          <a:p>
            <a:pPr marL="70617">
              <a:spcBef>
                <a:spcPts val="339"/>
              </a:spcBef>
              <a:tabLst>
                <a:tab pos="630772" algn="l"/>
              </a:tabLst>
            </a:pPr>
            <a:r>
              <a:rPr lang="en-US" sz="1600" spc="-9" dirty="0">
                <a:solidFill>
                  <a:srgbClr val="171A1B"/>
                </a:solidFill>
                <a:latin typeface="Montserrat ExtraBold"/>
                <a:cs typeface="Times New Roman" panose="02020603050405020304" pitchFamily="18" charset="0"/>
              </a:rPr>
              <a:t> </a:t>
            </a:r>
            <a:r>
              <a:rPr lang="en-US" sz="1600" spc="-9" dirty="0" smtClean="0">
                <a:solidFill>
                  <a:srgbClr val="171A1B"/>
                </a:solidFill>
                <a:latin typeface="Montserrat ExtraBold"/>
                <a:cs typeface="Times New Roman" panose="02020603050405020304" pitchFamily="18" charset="0"/>
              </a:rPr>
              <a:t>  -   </a:t>
            </a:r>
            <a:r>
              <a:rPr sz="1600" spc="-9" dirty="0" smtClean="0">
                <a:solidFill>
                  <a:srgbClr val="171A1B"/>
                </a:solidFill>
                <a:latin typeface="Montserrat ExtraBold"/>
                <a:cs typeface="Times New Roman" panose="02020603050405020304" pitchFamily="18" charset="0"/>
              </a:rPr>
              <a:t>https</a:t>
            </a:r>
            <a:r>
              <a:rPr sz="1600" spc="-9" dirty="0">
                <a:solidFill>
                  <a:srgbClr val="171A1B"/>
                </a:solidFill>
                <a:latin typeface="Montserrat ExtraBold"/>
                <a:cs typeface="Times New Roman" panose="02020603050405020304" pitchFamily="18" charset="0"/>
              </a:rPr>
              <a:t>://cran.r-project.org/web/packages/ accessed</a:t>
            </a:r>
            <a:r>
              <a:rPr sz="1600" spc="-28" dirty="0">
                <a:solidFill>
                  <a:srgbClr val="171A1B"/>
                </a:solidFill>
                <a:latin typeface="Montserrat ExtraBold"/>
                <a:cs typeface="Times New Roman" panose="02020603050405020304" pitchFamily="18" charset="0"/>
              </a:rPr>
              <a:t> </a:t>
            </a:r>
            <a:r>
              <a:rPr sz="1600" dirty="0">
                <a:solidFill>
                  <a:srgbClr val="171A1B"/>
                </a:solidFill>
                <a:latin typeface="Montserrat ExtraBold"/>
                <a:cs typeface="Times New Roman" panose="02020603050405020304" pitchFamily="18" charset="0"/>
              </a:rPr>
              <a:t>15-Feb-2016</a:t>
            </a:r>
            <a:endParaRPr sz="1600" dirty="0">
              <a:latin typeface="Montserrat ExtraBold"/>
              <a:cs typeface="Times New Roman" panose="02020603050405020304" pitchFamily="18" charset="0"/>
            </a:endParaRPr>
          </a:p>
        </p:txBody>
      </p:sp>
    </p:spTree>
    <p:extLst>
      <p:ext uri="{BB962C8B-B14F-4D97-AF65-F5344CB8AC3E}">
        <p14:creationId xmlns:p14="http://schemas.microsoft.com/office/powerpoint/2010/main" val="707390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669"/>
            <a:ext cx="9466219" cy="6788331"/>
          </a:xfrm>
          <a:prstGeom prst="rect">
            <a:avLst/>
          </a:prstGeom>
        </p:spPr>
      </p:pic>
    </p:spTree>
    <p:extLst>
      <p:ext uri="{BB962C8B-B14F-4D97-AF65-F5344CB8AC3E}">
        <p14:creationId xmlns:p14="http://schemas.microsoft.com/office/powerpoint/2010/main" val="248544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 xmlns:a16="http://schemas.microsoft.com/office/drawing/2014/main" id="{5B93B0C5-865D-CE4C-D950-4AD26F079B84}"/>
              </a:ext>
            </a:extLst>
          </p:cNvPr>
          <p:cNvSpPr txBox="1">
            <a:spLocks noGrp="1"/>
          </p:cNvSpPr>
          <p:nvPr>
            <p:ph type="title"/>
          </p:nvPr>
        </p:nvSpPr>
        <p:spPr>
          <a:xfrm>
            <a:off x="677862" y="609600"/>
            <a:ext cx="9120561" cy="578170"/>
          </a:xfrm>
          <a:prstGeom prst="rect">
            <a:avLst/>
          </a:prstGeom>
        </p:spPr>
        <p:txBody>
          <a:bodyPr vert="horz" wrap="square" lIns="0" tIns="23938" rIns="0" bIns="0" rtlCol="0">
            <a:spAutoFit/>
          </a:bodyPr>
          <a:lstStyle/>
          <a:p>
            <a:pPr marL="23938">
              <a:spcBef>
                <a:spcPts val="188"/>
              </a:spcBef>
            </a:pPr>
            <a:r>
              <a:rPr lang="en-US" b="1" spc="-9" dirty="0" smtClean="0">
                <a:latin typeface="Montserrat ExtraBold"/>
                <a:cs typeface="Times New Roman" panose="02020603050405020304" pitchFamily="18" charset="0"/>
              </a:rPr>
              <a:t>				   </a:t>
            </a:r>
            <a:r>
              <a:rPr b="1" spc="-9" dirty="0" smtClean="0">
                <a:latin typeface="Montserrat ExtraBold"/>
                <a:cs typeface="Times New Roman" panose="02020603050405020304" pitchFamily="18" charset="0"/>
              </a:rPr>
              <a:t>TABLE</a:t>
            </a:r>
            <a:r>
              <a:rPr b="1" spc="-179" dirty="0" smtClean="0">
                <a:latin typeface="Montserrat ExtraBold"/>
                <a:cs typeface="Times New Roman" panose="02020603050405020304" pitchFamily="18" charset="0"/>
              </a:rPr>
              <a:t> </a:t>
            </a:r>
            <a:r>
              <a:rPr b="1" dirty="0">
                <a:latin typeface="Montserrat ExtraBold"/>
                <a:cs typeface="Times New Roman" panose="02020603050405020304" pitchFamily="18" charset="0"/>
              </a:rPr>
              <a:t>OF</a:t>
            </a:r>
            <a:r>
              <a:rPr b="1" spc="-160" dirty="0">
                <a:latin typeface="Montserrat ExtraBold"/>
                <a:cs typeface="Times New Roman" panose="02020603050405020304" pitchFamily="18" charset="0"/>
              </a:rPr>
              <a:t> </a:t>
            </a:r>
            <a:r>
              <a:rPr b="1" spc="-9" dirty="0">
                <a:latin typeface="Montserrat ExtraBold"/>
                <a:cs typeface="Times New Roman" panose="02020603050405020304" pitchFamily="18" charset="0"/>
              </a:rPr>
              <a:t>CONTENTS</a:t>
            </a:r>
            <a:endParaRPr b="1" dirty="0">
              <a:latin typeface="Montserrat ExtraBold"/>
              <a:cs typeface="Times New Roman" panose="02020603050405020304" pitchFamily="18" charset="0"/>
            </a:endParaRPr>
          </a:p>
        </p:txBody>
      </p:sp>
      <p:graphicFrame>
        <p:nvGraphicFramePr>
          <p:cNvPr id="7" name="object 3">
            <a:extLst>
              <a:ext uri="{FF2B5EF4-FFF2-40B4-BE49-F238E27FC236}">
                <a16:creationId xmlns="" xmlns:a16="http://schemas.microsoft.com/office/drawing/2014/main" id="{8919D246-5844-54A8-C5EA-86A1FCD507EC}"/>
              </a:ext>
            </a:extLst>
          </p:cNvPr>
          <p:cNvGraphicFramePr>
            <a:graphicFrameLocks noGrp="1"/>
          </p:cNvGraphicFramePr>
          <p:nvPr>
            <p:extLst>
              <p:ext uri="{D42A27DB-BD31-4B8C-83A1-F6EECF244321}">
                <p14:modId xmlns:p14="http://schemas.microsoft.com/office/powerpoint/2010/main" val="977627806"/>
              </p:ext>
            </p:extLst>
          </p:nvPr>
        </p:nvGraphicFramePr>
        <p:xfrm>
          <a:off x="396750" y="1547334"/>
          <a:ext cx="9401673" cy="3957557"/>
        </p:xfrm>
        <a:graphic>
          <a:graphicData uri="http://schemas.openxmlformats.org/drawingml/2006/table">
            <a:tbl>
              <a:tblPr firstRow="1" bandRow="1">
                <a:tableStyleId>{2D5ABB26-0587-4C30-8999-92F81FD0307C}</a:tableStyleId>
              </a:tblPr>
              <a:tblGrid>
                <a:gridCol w="1374252">
                  <a:extLst>
                    <a:ext uri="{9D8B030D-6E8A-4147-A177-3AD203B41FA5}">
                      <a16:colId xmlns="" xmlns:a16="http://schemas.microsoft.com/office/drawing/2014/main" val="20000"/>
                    </a:ext>
                  </a:extLst>
                </a:gridCol>
                <a:gridCol w="8027421">
                  <a:extLst>
                    <a:ext uri="{9D8B030D-6E8A-4147-A177-3AD203B41FA5}">
                      <a16:colId xmlns="" xmlns:a16="http://schemas.microsoft.com/office/drawing/2014/main" val="20001"/>
                    </a:ext>
                  </a:extLst>
                </a:gridCol>
              </a:tblGrid>
              <a:tr h="579253">
                <a:tc>
                  <a:txBody>
                    <a:bodyPr/>
                    <a:lstStyle/>
                    <a:p>
                      <a:pPr marL="15240" algn="ctr">
                        <a:lnSpc>
                          <a:spcPct val="100000"/>
                        </a:lnSpc>
                        <a:spcBef>
                          <a:spcPts val="20"/>
                        </a:spcBef>
                      </a:pPr>
                      <a:r>
                        <a:rPr sz="1800" b="1" spc="-5" dirty="0">
                          <a:latin typeface="Times New Roman"/>
                          <a:cs typeface="Times New Roman"/>
                        </a:rPr>
                        <a:t>S.No.</a:t>
                      </a:r>
                      <a:endParaRPr sz="1800" dirty="0">
                        <a:latin typeface="Times New Roman"/>
                        <a:cs typeface="Times New Roman"/>
                      </a:endParaRPr>
                    </a:p>
                  </a:txBody>
                  <a:tcPr marL="0" marR="0" marT="47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5240" algn="ctr">
                        <a:lnSpc>
                          <a:spcPct val="100000"/>
                        </a:lnSpc>
                        <a:spcBef>
                          <a:spcPts val="20"/>
                        </a:spcBef>
                      </a:pPr>
                      <a:r>
                        <a:rPr sz="1800" b="1" dirty="0">
                          <a:latin typeface="Times New Roman"/>
                          <a:cs typeface="Times New Roman"/>
                        </a:rPr>
                        <a:t>Title</a:t>
                      </a:r>
                      <a:endParaRPr sz="1800">
                        <a:latin typeface="Times New Roman"/>
                        <a:cs typeface="Times New Roman"/>
                      </a:endParaRPr>
                    </a:p>
                  </a:txBody>
                  <a:tcPr marL="0" marR="0" marT="478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0"/>
                  </a:ext>
                </a:extLst>
              </a:tr>
              <a:tr h="502146">
                <a:tc>
                  <a:txBody>
                    <a:bodyPr/>
                    <a:lstStyle/>
                    <a:p>
                      <a:pPr marL="19685" algn="ctr">
                        <a:lnSpc>
                          <a:spcPts val="1555"/>
                        </a:lnSpc>
                      </a:pPr>
                      <a:r>
                        <a:rPr sz="1800" dirty="0">
                          <a:latin typeface="Times New Roman"/>
                          <a:cs typeface="Times New Roman"/>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7470" algn="ctr">
                        <a:lnSpc>
                          <a:spcPct val="100000"/>
                        </a:lnSpc>
                        <a:spcBef>
                          <a:spcPts val="280"/>
                        </a:spcBef>
                      </a:pPr>
                      <a:r>
                        <a:rPr lang="en-US" b="1" dirty="0" smtClean="0">
                          <a:solidFill>
                            <a:srgbClr val="92D050"/>
                          </a:solidFill>
                          <a:latin typeface="Montserrat ExtraBold" panose="020B0604020202020204" charset="0"/>
                          <a:ea typeface="Lora" pitchFamily="34" charset="-122"/>
                          <a:cs typeface="Lora" pitchFamily="34" charset="-120"/>
                        </a:rPr>
                        <a:t> </a:t>
                      </a:r>
                      <a:r>
                        <a:rPr lang="en-US" b="0" dirty="0" smtClean="0">
                          <a:solidFill>
                            <a:schemeClr val="tx1">
                              <a:lumMod val="85000"/>
                              <a:lumOff val="15000"/>
                            </a:schemeClr>
                          </a:solidFill>
                          <a:latin typeface="Montserrat ExtraBold" panose="020B0604020202020204" charset="0"/>
                          <a:ea typeface="Lora" pitchFamily="34" charset="-122"/>
                          <a:cs typeface="Lora" pitchFamily="34" charset="-120"/>
                        </a:rPr>
                        <a:t>Introduction: What Is Sentiment Analysis?</a:t>
                      </a:r>
                      <a:endParaRPr sz="1800" b="0" dirty="0">
                        <a:solidFill>
                          <a:schemeClr val="tx1">
                            <a:lumMod val="85000"/>
                            <a:lumOff val="15000"/>
                          </a:schemeClr>
                        </a:solidFill>
                        <a:latin typeface="Times New Roman"/>
                        <a:cs typeface="Times New Roman"/>
                      </a:endParaRPr>
                    </a:p>
                  </a:txBody>
                  <a:tcPr marL="0" marR="0" marT="6702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500734">
                <a:tc>
                  <a:txBody>
                    <a:bodyPr/>
                    <a:lstStyle/>
                    <a:p>
                      <a:pPr marL="19685" algn="ctr">
                        <a:lnSpc>
                          <a:spcPct val="100000"/>
                        </a:lnSpc>
                        <a:spcBef>
                          <a:spcPts val="35"/>
                        </a:spcBef>
                      </a:pPr>
                      <a:r>
                        <a:rPr sz="1800" dirty="0">
                          <a:latin typeface="Times New Roman"/>
                          <a:cs typeface="Times New Roman"/>
                        </a:rPr>
                        <a:t>2</a:t>
                      </a:r>
                      <a:endParaRPr sz="1800">
                        <a:latin typeface="Times New Roman"/>
                        <a:cs typeface="Times New Roman"/>
                      </a:endParaRPr>
                    </a:p>
                  </a:txBody>
                  <a:tcPr marL="0" marR="0" marT="837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0645" algn="ctr">
                        <a:lnSpc>
                          <a:spcPct val="100000"/>
                        </a:lnSpc>
                        <a:spcBef>
                          <a:spcPts val="195"/>
                        </a:spcBef>
                      </a:pPr>
                      <a:r>
                        <a:rPr sz="1800" spc="-5" dirty="0">
                          <a:latin typeface="Times New Roman"/>
                          <a:cs typeface="Times New Roman"/>
                        </a:rPr>
                        <a:t>Motivation</a:t>
                      </a:r>
                      <a:endParaRPr sz="1800" dirty="0">
                        <a:latin typeface="Times New Roman"/>
                        <a:cs typeface="Times New Roman"/>
                      </a:endParaRPr>
                    </a:p>
                  </a:txBody>
                  <a:tcPr marL="0" marR="0" marT="46678"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2"/>
                  </a:ext>
                </a:extLst>
              </a:tr>
              <a:tr h="467796">
                <a:tc>
                  <a:txBody>
                    <a:bodyPr/>
                    <a:lstStyle/>
                    <a:p>
                      <a:pPr marL="19685" algn="ctr">
                        <a:lnSpc>
                          <a:spcPct val="100000"/>
                        </a:lnSpc>
                        <a:spcBef>
                          <a:spcPts val="55"/>
                        </a:spcBef>
                      </a:pPr>
                      <a:r>
                        <a:rPr sz="1800" dirty="0">
                          <a:latin typeface="Times New Roman"/>
                          <a:cs typeface="Times New Roman"/>
                        </a:rPr>
                        <a:t>3</a:t>
                      </a:r>
                    </a:p>
                  </a:txBody>
                  <a:tcPr marL="0" marR="0" marT="1316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51435" algn="ctr">
                        <a:lnSpc>
                          <a:spcPct val="100000"/>
                        </a:lnSpc>
                        <a:spcBef>
                          <a:spcPts val="254"/>
                        </a:spcBef>
                      </a:pPr>
                      <a:r>
                        <a:rPr sz="1800" spc="5" dirty="0">
                          <a:latin typeface="Times New Roman"/>
                          <a:cs typeface="Times New Roman"/>
                        </a:rPr>
                        <a:t>A</a:t>
                      </a:r>
                      <a:r>
                        <a:rPr sz="1800" dirty="0">
                          <a:latin typeface="Times New Roman"/>
                          <a:cs typeface="Times New Roman"/>
                        </a:rPr>
                        <a:t>im</a:t>
                      </a:r>
                      <a:r>
                        <a:rPr sz="1800" spc="-35" dirty="0">
                          <a:latin typeface="Times New Roman"/>
                          <a:cs typeface="Times New Roman"/>
                        </a:rPr>
                        <a:t> </a:t>
                      </a:r>
                      <a:r>
                        <a:rPr sz="1800" spc="-5" dirty="0">
                          <a:latin typeface="Times New Roman"/>
                          <a:cs typeface="Times New Roman"/>
                        </a:rPr>
                        <a:t>a</a:t>
                      </a:r>
                      <a:r>
                        <a:rPr sz="1800" spc="5" dirty="0">
                          <a:latin typeface="Times New Roman"/>
                          <a:cs typeface="Times New Roman"/>
                        </a:rPr>
                        <a:t>n</a:t>
                      </a:r>
                      <a:r>
                        <a:rPr sz="1800" dirty="0">
                          <a:latin typeface="Times New Roman"/>
                          <a:cs typeface="Times New Roman"/>
                        </a:rPr>
                        <a:t>d</a:t>
                      </a:r>
                      <a:r>
                        <a:rPr sz="1800" spc="-30" dirty="0">
                          <a:latin typeface="Times New Roman"/>
                          <a:cs typeface="Times New Roman"/>
                        </a:rPr>
                        <a:t> </a:t>
                      </a:r>
                      <a:r>
                        <a:rPr sz="1800" dirty="0">
                          <a:latin typeface="Times New Roman"/>
                          <a:cs typeface="Times New Roman"/>
                        </a:rPr>
                        <a:t>O</a:t>
                      </a:r>
                      <a:r>
                        <a:rPr sz="1800" spc="5" dirty="0">
                          <a:latin typeface="Times New Roman"/>
                          <a:cs typeface="Times New Roman"/>
                        </a:rPr>
                        <a:t>b</a:t>
                      </a:r>
                      <a:r>
                        <a:rPr sz="1800" dirty="0">
                          <a:latin typeface="Times New Roman"/>
                          <a:cs typeface="Times New Roman"/>
                        </a:rPr>
                        <a:t>j</a:t>
                      </a:r>
                      <a:r>
                        <a:rPr sz="1800" spc="-10" dirty="0">
                          <a:latin typeface="Times New Roman"/>
                          <a:cs typeface="Times New Roman"/>
                        </a:rPr>
                        <a:t>e</a:t>
                      </a:r>
                      <a:r>
                        <a:rPr sz="1800" spc="-5" dirty="0">
                          <a:latin typeface="Times New Roman"/>
                          <a:cs typeface="Times New Roman"/>
                        </a:rPr>
                        <a:t>c</a:t>
                      </a:r>
                      <a:r>
                        <a:rPr sz="1800" dirty="0">
                          <a:latin typeface="Times New Roman"/>
                          <a:cs typeface="Times New Roman"/>
                        </a:rPr>
                        <a:t>ti</a:t>
                      </a:r>
                      <a:r>
                        <a:rPr sz="1800" spc="5" dirty="0">
                          <a:latin typeface="Times New Roman"/>
                          <a:cs typeface="Times New Roman"/>
                        </a:rPr>
                        <a:t>v</a:t>
                      </a:r>
                      <a:r>
                        <a:rPr sz="1800" dirty="0">
                          <a:latin typeface="Times New Roman"/>
                          <a:cs typeface="Times New Roman"/>
                        </a:rPr>
                        <a:t>e</a:t>
                      </a:r>
                    </a:p>
                  </a:txBody>
                  <a:tcPr marL="0" marR="0" marT="6103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3"/>
                  </a:ext>
                </a:extLst>
              </a:tr>
              <a:tr h="502146">
                <a:tc>
                  <a:txBody>
                    <a:bodyPr/>
                    <a:lstStyle/>
                    <a:p>
                      <a:pPr marR="33020" algn="ctr">
                        <a:lnSpc>
                          <a:spcPts val="1545"/>
                        </a:lnSpc>
                      </a:pPr>
                      <a:endParaRPr lang="en-US" sz="1800" dirty="0">
                        <a:latin typeface="Times New Roman"/>
                        <a:cs typeface="Times New Roman"/>
                      </a:endParaRPr>
                    </a:p>
                    <a:p>
                      <a:pPr marR="33020" algn="ctr">
                        <a:lnSpc>
                          <a:spcPts val="1545"/>
                        </a:lnSpc>
                      </a:pPr>
                      <a:r>
                        <a:rPr lang="en-US" sz="1800" dirty="0">
                          <a:latin typeface="Times New Roman"/>
                          <a:cs typeface="Times New Roman"/>
                        </a:rPr>
                        <a:t>4</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marR="0" lvl="0" indent="0" algn="ctr" defTabSz="457200" rtl="0" eaLnBrk="1" fontAlgn="auto" latinLnBrk="0" hangingPunct="1">
                        <a:lnSpc>
                          <a:spcPct val="100000"/>
                        </a:lnSpc>
                        <a:spcBef>
                          <a:spcPts val="520"/>
                        </a:spcBef>
                        <a:spcAft>
                          <a:spcPts val="0"/>
                        </a:spcAft>
                        <a:buClrTx/>
                        <a:buSzTx/>
                        <a:buFontTx/>
                        <a:buNone/>
                        <a:tabLst/>
                        <a:defRPr/>
                      </a:pPr>
                      <a:r>
                        <a:rPr lang="en-IN" sz="1800" spc="-5" dirty="0" smtClean="0">
                          <a:latin typeface="Times New Roman"/>
                          <a:cs typeface="Times New Roman"/>
                        </a:rPr>
                        <a:t>Flow</a:t>
                      </a:r>
                      <a:r>
                        <a:rPr lang="en-IN" sz="1800" spc="-25" dirty="0" smtClean="0">
                          <a:latin typeface="Times New Roman"/>
                          <a:cs typeface="Times New Roman"/>
                        </a:rPr>
                        <a:t> </a:t>
                      </a:r>
                      <a:r>
                        <a:rPr lang="en-IN" sz="1800" spc="-10" dirty="0" smtClean="0">
                          <a:latin typeface="Times New Roman"/>
                          <a:cs typeface="Times New Roman"/>
                        </a:rPr>
                        <a:t>Chart</a:t>
                      </a:r>
                      <a:endParaRPr lang="en-IN" sz="1800" dirty="0" smtClean="0">
                        <a:latin typeface="Times New Roman"/>
                        <a:cs typeface="Times New Roman"/>
                      </a:endParaRPr>
                    </a:p>
                  </a:txBody>
                  <a:tcPr marL="0" marR="0" marT="12447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4"/>
                  </a:ext>
                </a:extLst>
              </a:tr>
              <a:tr h="502146">
                <a:tc>
                  <a:txBody>
                    <a:bodyPr/>
                    <a:lstStyle/>
                    <a:p>
                      <a:pPr marL="19685" algn="ctr">
                        <a:lnSpc>
                          <a:spcPct val="100000"/>
                        </a:lnSpc>
                        <a:spcBef>
                          <a:spcPts val="30"/>
                        </a:spcBef>
                      </a:pPr>
                      <a:r>
                        <a:rPr lang="en-US" sz="1800" dirty="0">
                          <a:latin typeface="Times New Roman"/>
                          <a:cs typeface="Times New Roman"/>
                        </a:rPr>
                        <a:t>5</a:t>
                      </a:r>
                      <a:endParaRPr sz="1800" dirty="0">
                        <a:latin typeface="Times New Roman"/>
                        <a:cs typeface="Times New Roman"/>
                      </a:endParaRPr>
                    </a:p>
                  </a:txBody>
                  <a:tcPr marL="0" marR="0" marT="7181"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121920" algn="ctr">
                        <a:lnSpc>
                          <a:spcPct val="100000"/>
                        </a:lnSpc>
                        <a:spcBef>
                          <a:spcPts val="520"/>
                        </a:spcBef>
                      </a:pPr>
                      <a:r>
                        <a:rPr lang="en-IN" sz="1800" spc="-5" dirty="0" smtClean="0">
                          <a:latin typeface="Times New Roman"/>
                          <a:cs typeface="Times New Roman"/>
                        </a:rPr>
                        <a:t>Algorithms</a:t>
                      </a:r>
                      <a:r>
                        <a:rPr lang="en-IN" sz="1800" spc="5" dirty="0" smtClean="0">
                          <a:latin typeface="Times New Roman"/>
                          <a:cs typeface="Times New Roman"/>
                        </a:rPr>
                        <a:t> </a:t>
                      </a:r>
                      <a:r>
                        <a:rPr lang="en-IN" sz="1800" spc="-5" dirty="0" smtClean="0">
                          <a:latin typeface="Times New Roman"/>
                          <a:cs typeface="Times New Roman"/>
                        </a:rPr>
                        <a:t>and Methods: Feature Extraction, Machine Learning Models</a:t>
                      </a:r>
                      <a:endParaRPr lang="en-IN" sz="1800" dirty="0">
                        <a:latin typeface="Times New Roman"/>
                        <a:cs typeface="Times New Roman"/>
                      </a:endParaRPr>
                    </a:p>
                  </a:txBody>
                  <a:tcPr marL="0" marR="0" marT="153201"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 xmlns:a16="http://schemas.microsoft.com/office/drawing/2014/main" val="10006"/>
                  </a:ext>
                </a:extLst>
              </a:tr>
              <a:tr h="326877">
                <a:tc>
                  <a:txBody>
                    <a:bodyPr/>
                    <a:lstStyle/>
                    <a:p>
                      <a:pPr marL="19685" algn="ctr">
                        <a:lnSpc>
                          <a:spcPct val="100000"/>
                        </a:lnSpc>
                        <a:spcBef>
                          <a:spcPts val="55"/>
                        </a:spcBef>
                      </a:pPr>
                      <a:r>
                        <a:rPr lang="en-US" sz="1800" dirty="0">
                          <a:latin typeface="Times New Roman"/>
                          <a:cs typeface="Times New Roman"/>
                        </a:rPr>
                        <a:t>6</a:t>
                      </a:r>
                      <a:endParaRPr sz="1800" dirty="0">
                        <a:latin typeface="Times New Roman"/>
                        <a:cs typeface="Times New Roman"/>
                      </a:endParaRPr>
                    </a:p>
                  </a:txBody>
                  <a:tcPr marL="0" marR="0" marT="1316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415" algn="ctr">
                        <a:lnSpc>
                          <a:spcPct val="100000"/>
                        </a:lnSpc>
                        <a:spcBef>
                          <a:spcPts val="530"/>
                        </a:spcBef>
                      </a:pPr>
                      <a:r>
                        <a:rPr sz="1800" spc="-5" dirty="0">
                          <a:latin typeface="Times New Roman"/>
                          <a:cs typeface="Times New Roman"/>
                        </a:rPr>
                        <a:t>Conclusion</a:t>
                      </a:r>
                      <a:endParaRPr sz="1800">
                        <a:latin typeface="Times New Roman"/>
                        <a:cs typeface="Times New Roman"/>
                      </a:endParaRPr>
                    </a:p>
                  </a:txBody>
                  <a:tcPr marL="0" marR="0" marT="1268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7"/>
                  </a:ext>
                </a:extLst>
              </a:tr>
              <a:tr h="502146">
                <a:tc>
                  <a:txBody>
                    <a:bodyPr/>
                    <a:lstStyle/>
                    <a:p>
                      <a:pPr marL="19685" algn="ctr">
                        <a:lnSpc>
                          <a:spcPts val="1530"/>
                        </a:lnSpc>
                      </a:pPr>
                      <a:endParaRPr lang="en-US" sz="1800" dirty="0">
                        <a:latin typeface="Times New Roman"/>
                        <a:cs typeface="Times New Roman"/>
                      </a:endParaRPr>
                    </a:p>
                    <a:p>
                      <a:pPr marL="19685" algn="ctr">
                        <a:lnSpc>
                          <a:spcPts val="1530"/>
                        </a:lnSpc>
                      </a:pPr>
                      <a:r>
                        <a:rPr lang="en-US" sz="1800" dirty="0">
                          <a:latin typeface="Times New Roman"/>
                          <a:cs typeface="Times New Roman"/>
                        </a:rPr>
                        <a:t>7</a:t>
                      </a: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3025" algn="ctr">
                        <a:lnSpc>
                          <a:spcPct val="100000"/>
                        </a:lnSpc>
                        <a:spcBef>
                          <a:spcPts val="350"/>
                        </a:spcBef>
                      </a:pPr>
                      <a:r>
                        <a:rPr sz="1800" spc="-5" dirty="0">
                          <a:latin typeface="Times New Roman"/>
                          <a:cs typeface="Times New Roman"/>
                        </a:rPr>
                        <a:t>References</a:t>
                      </a:r>
                      <a:endParaRPr sz="1800" dirty="0">
                        <a:latin typeface="Times New Roman"/>
                        <a:cs typeface="Times New Roman"/>
                      </a:endParaRPr>
                    </a:p>
                  </a:txBody>
                  <a:tcPr marL="0" marR="0" marT="83782"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343755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5BD03A-5DB8-1417-FF34-5D2C5E212FDD}"/>
              </a:ext>
            </a:extLst>
          </p:cNvPr>
          <p:cNvSpPr>
            <a:spLocks noGrp="1"/>
          </p:cNvSpPr>
          <p:nvPr>
            <p:ph type="title"/>
          </p:nvPr>
        </p:nvSpPr>
        <p:spPr>
          <a:xfrm>
            <a:off x="884290" y="304256"/>
            <a:ext cx="8596668" cy="663388"/>
          </a:xfrm>
        </p:spPr>
        <p:txBody>
          <a:bodyPr>
            <a:normAutofit fontScale="90000"/>
          </a:bodyPr>
          <a:lstStyle/>
          <a:p>
            <a:pPr>
              <a:lnSpc>
                <a:spcPts val="5468"/>
              </a:lnSpc>
            </a:pPr>
            <a:r>
              <a:rPr lang="en-US" b="1" dirty="0" smtClean="0">
                <a:solidFill>
                  <a:srgbClr val="92D050"/>
                </a:solidFill>
                <a:latin typeface="Montserrat ExtraBold" panose="020B0604020202020204" charset="0"/>
                <a:ea typeface="Lora" pitchFamily="34" charset="-122"/>
                <a:cs typeface="Lora" pitchFamily="34" charset="-120"/>
              </a:rPr>
              <a:t> Introduction</a:t>
            </a:r>
            <a:r>
              <a:rPr lang="en-US" b="1" dirty="0">
                <a:solidFill>
                  <a:srgbClr val="92D050"/>
                </a:solidFill>
                <a:latin typeface="Montserrat ExtraBold" panose="020B0604020202020204" charset="0"/>
                <a:ea typeface="Lora" pitchFamily="34" charset="-122"/>
                <a:cs typeface="Lora" pitchFamily="34" charset="-120"/>
              </a:rPr>
              <a:t>: What Is Sentiment Analysis?</a:t>
            </a:r>
            <a:endParaRPr lang="en-US" b="1" dirty="0">
              <a:solidFill>
                <a:srgbClr val="92D050"/>
              </a:solidFill>
              <a:latin typeface="Montserrat ExtraBold" panose="020B0604020202020204" charset="0"/>
            </a:endParaRPr>
          </a:p>
        </p:txBody>
      </p:sp>
      <p:sp>
        <p:nvSpPr>
          <p:cNvPr id="3" name="Content Placeholder 2">
            <a:extLst>
              <a:ext uri="{FF2B5EF4-FFF2-40B4-BE49-F238E27FC236}">
                <a16:creationId xmlns="" xmlns:a16="http://schemas.microsoft.com/office/drawing/2014/main" id="{48658C72-C450-7B39-6A4E-8BAEF9C9D261}"/>
              </a:ext>
            </a:extLst>
          </p:cNvPr>
          <p:cNvSpPr>
            <a:spLocks noGrp="1"/>
          </p:cNvSpPr>
          <p:nvPr>
            <p:ph idx="1"/>
          </p:nvPr>
        </p:nvSpPr>
        <p:spPr>
          <a:xfrm>
            <a:off x="980084" y="1431771"/>
            <a:ext cx="8596668" cy="3979858"/>
          </a:xfrm>
        </p:spPr>
        <p:txBody>
          <a:bodyPr>
            <a:noAutofit/>
          </a:bodyPr>
          <a:lstStyle/>
          <a:p>
            <a:pPr marL="0" indent="0" algn="just">
              <a:buNone/>
            </a:pPr>
            <a:r>
              <a:rPr lang="en-US" dirty="0" smtClean="0">
                <a:latin typeface="Montserrat ExtraBold" panose="020B0604020202020204" charset="0"/>
                <a:cs typeface="Times New Roman" panose="02020603050405020304" pitchFamily="18" charset="0"/>
              </a:rPr>
              <a:t>Sentiment </a:t>
            </a:r>
            <a:r>
              <a:rPr lang="en-US" dirty="0">
                <a:latin typeface="Montserrat ExtraBold" panose="020B0604020202020204" charset="0"/>
                <a:cs typeface="Times New Roman" panose="02020603050405020304" pitchFamily="18" charset="0"/>
              </a:rPr>
              <a:t>analysis or opinion mining is useful for review of movies, products, customer services, opinion about any event etc. This helps us to decide whether specific item or service is good/bad or preferred or not preferred. It is also useful to identify opinions of people about any event or persons and also finds polarity of text whether positive, negative or neutral. Sentiment analysis is a type of text classification which can classify text into different </a:t>
            </a:r>
            <a:r>
              <a:rPr lang="en-US" dirty="0" smtClean="0">
                <a:latin typeface="Montserrat ExtraBold" panose="020B0604020202020204" charset="0"/>
                <a:cs typeface="Times New Roman" panose="02020603050405020304" pitchFamily="18" charset="0"/>
              </a:rPr>
              <a:t>sentiments.</a:t>
            </a:r>
            <a:endParaRPr lang="en-US" dirty="0">
              <a:latin typeface="Montserrat ExtraBold" panose="020B0604020202020204" charset="0"/>
              <a:cs typeface="Times New Roman" panose="02020603050405020304" pitchFamily="18" charset="0"/>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694" b="11132"/>
          <a:stretch/>
        </p:blipFill>
        <p:spPr>
          <a:xfrm>
            <a:off x="475103" y="3666309"/>
            <a:ext cx="9278496" cy="3191691"/>
          </a:xfrm>
          <a:prstGeom prst="rect">
            <a:avLst/>
          </a:prstGeom>
        </p:spPr>
      </p:pic>
    </p:spTree>
    <p:extLst>
      <p:ext uri="{BB962C8B-B14F-4D97-AF65-F5344CB8AC3E}">
        <p14:creationId xmlns:p14="http://schemas.microsoft.com/office/powerpoint/2010/main" val="1478239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4F8C3ECE-B697-B505-E947-D59DA60AFA15}"/>
              </a:ext>
            </a:extLst>
          </p:cNvPr>
          <p:cNvSpPr>
            <a:spLocks noGrp="1"/>
          </p:cNvSpPr>
          <p:nvPr>
            <p:ph type="title"/>
          </p:nvPr>
        </p:nvSpPr>
        <p:spPr>
          <a:xfrm>
            <a:off x="708414" y="288608"/>
            <a:ext cx="8596668" cy="627529"/>
          </a:xfrm>
        </p:spPr>
        <p:txBody>
          <a:bodyPr>
            <a:normAutofit fontScale="90000"/>
          </a:bodyPr>
          <a:lstStyle/>
          <a:p>
            <a:r>
              <a:rPr lang="en-US" spc="-9" dirty="0" smtClean="0">
                <a:latin typeface="Montserrat ExtraBold" panose="020B0604020202020204" charset="0"/>
                <a:cs typeface="Times New Roman" panose="02020603050405020304" pitchFamily="18" charset="0"/>
              </a:rPr>
              <a:t>						</a:t>
            </a:r>
            <a:r>
              <a:rPr lang="en-US" b="1" spc="-9" dirty="0" smtClean="0">
                <a:latin typeface="Montserrat ExtraBold" panose="020B0604020202020204" charset="0"/>
                <a:cs typeface="Times New Roman" panose="02020603050405020304" pitchFamily="18" charset="0"/>
              </a:rPr>
              <a:t>MOTIVATION</a:t>
            </a:r>
            <a:endParaRPr lang="en-US" b="1" dirty="0">
              <a:latin typeface="Montserrat ExtraBold" panose="020B0604020202020204" charset="0"/>
              <a:cs typeface="Times New Roman" panose="02020603050405020304" pitchFamily="18" charset="0"/>
            </a:endParaRPr>
          </a:p>
        </p:txBody>
      </p:sp>
      <p:sp>
        <p:nvSpPr>
          <p:cNvPr id="11" name="object 3">
            <a:extLst>
              <a:ext uri="{FF2B5EF4-FFF2-40B4-BE49-F238E27FC236}">
                <a16:creationId xmlns="" xmlns:a16="http://schemas.microsoft.com/office/drawing/2014/main" id="{7447C1E4-10D2-5867-DBD6-4398201E1335}"/>
              </a:ext>
            </a:extLst>
          </p:cNvPr>
          <p:cNvSpPr txBox="1"/>
          <p:nvPr/>
        </p:nvSpPr>
        <p:spPr>
          <a:xfrm>
            <a:off x="677334" y="1156371"/>
            <a:ext cx="7190815" cy="1491883"/>
          </a:xfrm>
          <a:prstGeom prst="rect">
            <a:avLst/>
          </a:prstGeom>
        </p:spPr>
        <p:txBody>
          <a:bodyPr vert="horz" wrap="square" lIns="0" tIns="55055" rIns="0" bIns="0" rtlCol="0">
            <a:spAutoFit/>
          </a:bodyPr>
          <a:lstStyle/>
          <a:p>
            <a:pPr marL="387799" indent="-365058">
              <a:spcBef>
                <a:spcPts val="432"/>
              </a:spcBef>
              <a:buAutoNum type="arabicParenR"/>
              <a:tabLst>
                <a:tab pos="388996" algn="l"/>
              </a:tabLst>
            </a:pPr>
            <a:r>
              <a:rPr sz="1600" dirty="0">
                <a:solidFill>
                  <a:schemeClr val="tx2"/>
                </a:solidFill>
                <a:latin typeface="Montserrat ExtraBold" panose="020B0604020202020204" charset="0"/>
                <a:cs typeface="Times New Roman"/>
              </a:rPr>
              <a:t>It</a:t>
            </a:r>
            <a:r>
              <a:rPr sz="1600" spc="-47" dirty="0">
                <a:solidFill>
                  <a:schemeClr val="tx2"/>
                </a:solidFill>
                <a:latin typeface="Montserrat ExtraBold" panose="020B0604020202020204" charset="0"/>
                <a:cs typeface="Times New Roman"/>
              </a:rPr>
              <a:t> </a:t>
            </a:r>
            <a:r>
              <a:rPr sz="1600" spc="-9" dirty="0">
                <a:solidFill>
                  <a:schemeClr val="tx2"/>
                </a:solidFill>
                <a:latin typeface="Montserrat ExtraBold" panose="020B0604020202020204" charset="0"/>
                <a:cs typeface="Times New Roman"/>
              </a:rPr>
              <a:t>helps</a:t>
            </a:r>
            <a:r>
              <a:rPr sz="1600" dirty="0">
                <a:solidFill>
                  <a:schemeClr val="tx2"/>
                </a:solidFill>
                <a:latin typeface="Montserrat ExtraBold" panose="020B0604020202020204" charset="0"/>
                <a:cs typeface="Times New Roman"/>
              </a:rPr>
              <a:t> </a:t>
            </a:r>
            <a:r>
              <a:rPr sz="1600" spc="-9" dirty="0">
                <a:solidFill>
                  <a:schemeClr val="tx2"/>
                </a:solidFill>
                <a:latin typeface="Montserrat ExtraBold" panose="020B0604020202020204" charset="0"/>
                <a:cs typeface="Times New Roman"/>
              </a:rPr>
              <a:t>you</a:t>
            </a:r>
            <a:r>
              <a:rPr sz="1600" spc="9" dirty="0">
                <a:solidFill>
                  <a:schemeClr val="tx2"/>
                </a:solidFill>
                <a:latin typeface="Montserrat ExtraBold" panose="020B0604020202020204" charset="0"/>
                <a:cs typeface="Times New Roman"/>
              </a:rPr>
              <a:t> </a:t>
            </a:r>
            <a:r>
              <a:rPr sz="1600" spc="-9" dirty="0">
                <a:solidFill>
                  <a:schemeClr val="tx2"/>
                </a:solidFill>
                <a:latin typeface="Montserrat ExtraBold" panose="020B0604020202020204" charset="0"/>
                <a:cs typeface="Times New Roman"/>
              </a:rPr>
              <a:t>understand</a:t>
            </a:r>
            <a:r>
              <a:rPr sz="1600" spc="-38" dirty="0">
                <a:solidFill>
                  <a:schemeClr val="tx2"/>
                </a:solidFill>
                <a:latin typeface="Montserrat ExtraBold" panose="020B0604020202020204" charset="0"/>
                <a:cs typeface="Times New Roman"/>
              </a:rPr>
              <a:t> </a:t>
            </a:r>
            <a:r>
              <a:rPr sz="1600" spc="-9" dirty="0">
                <a:solidFill>
                  <a:schemeClr val="tx2"/>
                </a:solidFill>
                <a:latin typeface="Montserrat ExtraBold" panose="020B0604020202020204" charset="0"/>
                <a:cs typeface="Times New Roman"/>
              </a:rPr>
              <a:t>your</a:t>
            </a:r>
            <a:r>
              <a:rPr sz="1600" spc="-19" dirty="0">
                <a:solidFill>
                  <a:schemeClr val="tx2"/>
                </a:solidFill>
                <a:latin typeface="Montserrat ExtraBold" panose="020B0604020202020204" charset="0"/>
                <a:cs typeface="Times New Roman"/>
              </a:rPr>
              <a:t> </a:t>
            </a:r>
            <a:r>
              <a:rPr sz="1600" spc="-9" dirty="0" smtClean="0">
                <a:solidFill>
                  <a:schemeClr val="tx2"/>
                </a:solidFill>
                <a:latin typeface="Montserrat ExtraBold" panose="020B0604020202020204" charset="0"/>
                <a:cs typeface="Times New Roman"/>
              </a:rPr>
              <a:t>audience</a:t>
            </a:r>
            <a:endParaRPr lang="en-US" sz="1600" spc="-9" dirty="0" smtClean="0">
              <a:solidFill>
                <a:schemeClr val="tx2"/>
              </a:solidFill>
              <a:latin typeface="Montserrat ExtraBold" panose="020B0604020202020204" charset="0"/>
              <a:cs typeface="Times New Roman"/>
            </a:endParaRPr>
          </a:p>
          <a:p>
            <a:pPr marL="387799" indent="-365058">
              <a:spcBef>
                <a:spcPts val="432"/>
              </a:spcBef>
              <a:buFontTx/>
              <a:buAutoNum type="arabicParenR"/>
              <a:tabLst>
                <a:tab pos="388996" algn="l"/>
              </a:tabLst>
            </a:pPr>
            <a:r>
              <a:rPr lang="en-US" sz="1600" spc="-9" dirty="0">
                <a:solidFill>
                  <a:schemeClr val="tx2"/>
                </a:solidFill>
                <a:latin typeface="Montserrat ExtraBold" panose="020B0604020202020204" charset="0"/>
                <a:cs typeface="Times New Roman"/>
              </a:rPr>
              <a:t>You can gather</a:t>
            </a:r>
            <a:r>
              <a:rPr lang="en-US" sz="1600" spc="-19"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actionable</a:t>
            </a:r>
            <a:r>
              <a:rPr lang="en-US" sz="1600" spc="-19" dirty="0">
                <a:solidFill>
                  <a:schemeClr val="tx2"/>
                </a:solidFill>
                <a:latin typeface="Montserrat ExtraBold" panose="020B0604020202020204" charset="0"/>
                <a:cs typeface="Times New Roman"/>
              </a:rPr>
              <a:t> </a:t>
            </a:r>
            <a:r>
              <a:rPr lang="en-US" sz="1600" spc="-9" dirty="0" smtClean="0">
                <a:solidFill>
                  <a:schemeClr val="tx2"/>
                </a:solidFill>
                <a:latin typeface="Montserrat ExtraBold" panose="020B0604020202020204" charset="0"/>
                <a:cs typeface="Times New Roman"/>
              </a:rPr>
              <a:t>data</a:t>
            </a:r>
            <a:endParaRPr lang="en-US" sz="1600" dirty="0" smtClean="0">
              <a:solidFill>
                <a:schemeClr val="tx2"/>
              </a:solidFill>
              <a:latin typeface="Montserrat ExtraBold" panose="020B0604020202020204" charset="0"/>
              <a:cs typeface="Times New Roman"/>
            </a:endParaRPr>
          </a:p>
          <a:p>
            <a:pPr marL="387799" indent="-365058">
              <a:spcBef>
                <a:spcPts val="432"/>
              </a:spcBef>
              <a:buFontTx/>
              <a:buAutoNum type="arabicParenR"/>
              <a:tabLst>
                <a:tab pos="388996" algn="l"/>
              </a:tabLst>
            </a:pPr>
            <a:r>
              <a:rPr lang="en-US" sz="1600" spc="-9" dirty="0">
                <a:solidFill>
                  <a:schemeClr val="tx2"/>
                </a:solidFill>
                <a:latin typeface="Montserrat ExtraBold" panose="020B0604020202020204" charset="0"/>
                <a:cs typeface="Times New Roman"/>
              </a:rPr>
              <a:t>You can</a:t>
            </a:r>
            <a:r>
              <a:rPr lang="en-US" sz="1600"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meet</a:t>
            </a:r>
            <a:r>
              <a:rPr lang="en-US" sz="1600"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customers where they</a:t>
            </a:r>
            <a:r>
              <a:rPr lang="en-US" sz="1600" dirty="0">
                <a:solidFill>
                  <a:schemeClr val="tx2"/>
                </a:solidFill>
                <a:latin typeface="Montserrat ExtraBold" panose="020B0604020202020204" charset="0"/>
                <a:cs typeface="Times New Roman"/>
              </a:rPr>
              <a:t> are</a:t>
            </a:r>
          </a:p>
          <a:p>
            <a:pPr marL="387799" indent="-365058">
              <a:spcBef>
                <a:spcPts val="432"/>
              </a:spcBef>
              <a:buFontTx/>
              <a:buAutoNum type="arabicParenR"/>
              <a:tabLst>
                <a:tab pos="388996" algn="l"/>
              </a:tabLst>
            </a:pPr>
            <a:r>
              <a:rPr lang="en-US" sz="1600" spc="-9" dirty="0">
                <a:solidFill>
                  <a:schemeClr val="tx2"/>
                </a:solidFill>
                <a:latin typeface="Montserrat ExtraBold" panose="020B0604020202020204" charset="0"/>
                <a:cs typeface="Times New Roman"/>
              </a:rPr>
              <a:t>You</a:t>
            </a:r>
            <a:r>
              <a:rPr lang="en-US" sz="1600"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can</a:t>
            </a:r>
            <a:r>
              <a:rPr lang="en-US" sz="1600" spc="9"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get</a:t>
            </a:r>
            <a:r>
              <a:rPr lang="en-US" sz="1600" spc="9"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meaningful</a:t>
            </a:r>
            <a:r>
              <a:rPr lang="en-US" sz="1600"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insights</a:t>
            </a:r>
            <a:r>
              <a:rPr lang="en-US" sz="1600" spc="-28"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about</a:t>
            </a:r>
            <a:r>
              <a:rPr lang="en-US" sz="1600" spc="-28"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your</a:t>
            </a:r>
            <a:r>
              <a:rPr lang="en-US" sz="1600" spc="-28" dirty="0">
                <a:solidFill>
                  <a:schemeClr val="tx2"/>
                </a:solidFill>
                <a:latin typeface="Montserrat ExtraBold" panose="020B0604020202020204" charset="0"/>
                <a:cs typeface="Times New Roman"/>
              </a:rPr>
              <a:t> </a:t>
            </a:r>
            <a:r>
              <a:rPr lang="en-US" sz="1600" spc="-9" dirty="0">
                <a:solidFill>
                  <a:schemeClr val="tx2"/>
                </a:solidFill>
                <a:latin typeface="Montserrat ExtraBold" panose="020B0604020202020204" charset="0"/>
                <a:cs typeface="Times New Roman"/>
              </a:rPr>
              <a:t>brand</a:t>
            </a:r>
            <a:r>
              <a:rPr lang="en-US" sz="1600" spc="9" dirty="0">
                <a:solidFill>
                  <a:schemeClr val="tx2"/>
                </a:solidFill>
                <a:latin typeface="Montserrat ExtraBold" panose="020B0604020202020204" charset="0"/>
                <a:cs typeface="Times New Roman"/>
              </a:rPr>
              <a:t> </a:t>
            </a:r>
            <a:r>
              <a:rPr lang="en-US" sz="1600" spc="-9" dirty="0" smtClean="0">
                <a:solidFill>
                  <a:schemeClr val="tx2"/>
                </a:solidFill>
                <a:latin typeface="Montserrat ExtraBold" panose="020B0604020202020204" charset="0"/>
                <a:cs typeface="Times New Roman"/>
              </a:rPr>
              <a:t>messaging</a:t>
            </a:r>
          </a:p>
          <a:p>
            <a:pPr marL="22741">
              <a:spcBef>
                <a:spcPts val="432"/>
              </a:spcBef>
              <a:tabLst>
                <a:tab pos="388996" algn="l"/>
              </a:tabLst>
            </a:pPr>
            <a:endParaRPr lang="en-US" sz="1600" dirty="0">
              <a:solidFill>
                <a:schemeClr val="tx2"/>
              </a:solidFill>
              <a:latin typeface="Montserrat ExtraBold" panose="020B0604020202020204" charset="0"/>
              <a:cs typeface="Times New Roman"/>
            </a:endParaRPr>
          </a:p>
        </p:txBody>
      </p:sp>
      <p:sp>
        <p:nvSpPr>
          <p:cNvPr id="12" name="TextBox 11">
            <a:extLst>
              <a:ext uri="{FF2B5EF4-FFF2-40B4-BE49-F238E27FC236}">
                <a16:creationId xmlns="" xmlns:a16="http://schemas.microsoft.com/office/drawing/2014/main" id="{D9BB114B-916B-0839-5A47-396458E55A2C}"/>
              </a:ext>
            </a:extLst>
          </p:cNvPr>
          <p:cNvSpPr txBox="1"/>
          <p:nvPr/>
        </p:nvSpPr>
        <p:spPr>
          <a:xfrm>
            <a:off x="571984" y="2594393"/>
            <a:ext cx="2850485" cy="671979"/>
          </a:xfrm>
          <a:prstGeom prst="rect">
            <a:avLst/>
          </a:prstGeom>
          <a:noFill/>
        </p:spPr>
        <p:txBody>
          <a:bodyPr wrap="square">
            <a:spAutoFit/>
          </a:bodyPr>
          <a:lstStyle/>
          <a:p>
            <a:pPr marL="23938">
              <a:spcBef>
                <a:spcPts val="188"/>
              </a:spcBef>
            </a:pPr>
            <a:endParaRPr lang="en-US" sz="1800" b="1" spc="-9" dirty="0" smtClean="0">
              <a:latin typeface="Montserrat ExtraBold" panose="020B0604020202020204" charset="0"/>
              <a:cs typeface="Times New Roman"/>
            </a:endParaRPr>
          </a:p>
          <a:p>
            <a:pPr marL="23938">
              <a:spcBef>
                <a:spcPts val="188"/>
              </a:spcBef>
            </a:pPr>
            <a:r>
              <a:rPr lang="en-US" sz="1800" b="1" spc="-9" dirty="0" smtClean="0">
                <a:latin typeface="Montserrat ExtraBold" panose="020B0604020202020204" charset="0"/>
                <a:cs typeface="Times New Roman"/>
              </a:rPr>
              <a:t>AIM</a:t>
            </a:r>
            <a:r>
              <a:rPr lang="en-US" sz="1800" b="1" spc="-113" dirty="0" smtClean="0">
                <a:latin typeface="Montserrat ExtraBold" panose="020B0604020202020204" charset="0"/>
                <a:cs typeface="Times New Roman"/>
              </a:rPr>
              <a:t> </a:t>
            </a:r>
            <a:r>
              <a:rPr lang="en-US" sz="1800" b="1" spc="-9" dirty="0">
                <a:latin typeface="Montserrat ExtraBold" panose="020B0604020202020204" charset="0"/>
                <a:cs typeface="Times New Roman"/>
              </a:rPr>
              <a:t>AND</a:t>
            </a:r>
            <a:r>
              <a:rPr lang="en-US" sz="1800" b="1" spc="-123" dirty="0">
                <a:latin typeface="Montserrat ExtraBold" panose="020B0604020202020204" charset="0"/>
                <a:cs typeface="Times New Roman"/>
              </a:rPr>
              <a:t> </a:t>
            </a:r>
            <a:r>
              <a:rPr lang="en-US" sz="1800" b="1" dirty="0" smtClean="0">
                <a:latin typeface="Montserrat ExtraBold" panose="020B0604020202020204" charset="0"/>
                <a:cs typeface="Times New Roman"/>
              </a:rPr>
              <a:t>OBJECTIVE:-</a:t>
            </a:r>
            <a:endParaRPr lang="en-US" sz="1800" dirty="0">
              <a:latin typeface="Montserrat ExtraBold" panose="020B0604020202020204" charset="0"/>
              <a:cs typeface="Times New Roman"/>
            </a:endParaRPr>
          </a:p>
        </p:txBody>
      </p:sp>
      <p:sp>
        <p:nvSpPr>
          <p:cNvPr id="13" name="object 5">
            <a:extLst>
              <a:ext uri="{FF2B5EF4-FFF2-40B4-BE49-F238E27FC236}">
                <a16:creationId xmlns="" xmlns:a16="http://schemas.microsoft.com/office/drawing/2014/main" id="{D06F8D5D-F83D-1485-A6FF-9E48470E6116}"/>
              </a:ext>
            </a:extLst>
          </p:cNvPr>
          <p:cNvSpPr txBox="1"/>
          <p:nvPr/>
        </p:nvSpPr>
        <p:spPr>
          <a:xfrm>
            <a:off x="677334" y="3346902"/>
            <a:ext cx="9210650" cy="1952237"/>
          </a:xfrm>
          <a:prstGeom prst="rect">
            <a:avLst/>
          </a:prstGeom>
        </p:spPr>
        <p:txBody>
          <a:bodyPr vert="horz" wrap="square" lIns="0" tIns="201077" rIns="0" bIns="0" rtlCol="0">
            <a:spAutoFit/>
          </a:bodyPr>
          <a:lstStyle/>
          <a:p>
            <a:pPr marL="23938">
              <a:spcBef>
                <a:spcPts val="1583"/>
              </a:spcBef>
            </a:pPr>
            <a:r>
              <a:rPr sz="1600" b="1" spc="-9" dirty="0" smtClean="0">
                <a:latin typeface="Montserrat ExtraBold" panose="020B0604020202020204" charset="0"/>
                <a:cs typeface="Times New Roman"/>
              </a:rPr>
              <a:t>Aim:</a:t>
            </a:r>
            <a:r>
              <a:rPr lang="en-US" sz="1600" dirty="0">
                <a:latin typeface="Montserrat ExtraBold" panose="020B0604020202020204" charset="0"/>
                <a:cs typeface="Times New Roman"/>
              </a:rPr>
              <a:t> </a:t>
            </a:r>
            <a:r>
              <a:rPr sz="1600" dirty="0" smtClean="0">
                <a:latin typeface="Montserrat ExtraBold" panose="020B0604020202020204" charset="0"/>
                <a:cs typeface="Times New Roman"/>
              </a:rPr>
              <a:t>To</a:t>
            </a:r>
            <a:r>
              <a:rPr sz="1600" spc="9" dirty="0" smtClean="0">
                <a:latin typeface="Montserrat ExtraBold" panose="020B0604020202020204" charset="0"/>
                <a:cs typeface="Times New Roman"/>
              </a:rPr>
              <a:t> </a:t>
            </a:r>
            <a:r>
              <a:rPr sz="1600" spc="-9" dirty="0">
                <a:latin typeface="Montserrat ExtraBold" panose="020B0604020202020204" charset="0"/>
                <a:cs typeface="Times New Roman"/>
              </a:rPr>
              <a:t>analyze</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sentiments</a:t>
            </a:r>
            <a:r>
              <a:rPr sz="1600" spc="19" dirty="0">
                <a:latin typeface="Montserrat ExtraBold" panose="020B0604020202020204" charset="0"/>
                <a:cs typeface="Times New Roman"/>
              </a:rPr>
              <a:t> </a:t>
            </a:r>
            <a:r>
              <a:rPr sz="1600" dirty="0">
                <a:latin typeface="Montserrat ExtraBold" panose="020B0604020202020204" charset="0"/>
                <a:cs typeface="Times New Roman"/>
              </a:rPr>
              <a:t>of</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customers</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or</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general</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public</a:t>
            </a:r>
            <a:r>
              <a:rPr sz="1600" spc="9" dirty="0">
                <a:latin typeface="Montserrat ExtraBold" panose="020B0604020202020204" charset="0"/>
                <a:cs typeface="Times New Roman"/>
              </a:rPr>
              <a:t> </a:t>
            </a:r>
            <a:r>
              <a:rPr sz="1600" spc="-19" dirty="0">
                <a:latin typeface="Montserrat ExtraBold" panose="020B0604020202020204" charset="0"/>
                <a:cs typeface="Times New Roman"/>
              </a:rPr>
              <a:t>about</a:t>
            </a:r>
            <a:r>
              <a:rPr sz="1600" spc="19" dirty="0">
                <a:latin typeface="Montserrat ExtraBold" panose="020B0604020202020204" charset="0"/>
                <a:cs typeface="Times New Roman"/>
              </a:rPr>
              <a:t> </a:t>
            </a:r>
            <a:r>
              <a:rPr sz="1600" dirty="0">
                <a:latin typeface="Montserrat ExtraBold" panose="020B0604020202020204" charset="0"/>
                <a:cs typeface="Times New Roman"/>
              </a:rPr>
              <a:t>a</a:t>
            </a:r>
            <a:r>
              <a:rPr sz="1600" spc="-38" dirty="0">
                <a:latin typeface="Montserrat ExtraBold" panose="020B0604020202020204" charset="0"/>
                <a:cs typeface="Times New Roman"/>
              </a:rPr>
              <a:t> </a:t>
            </a:r>
            <a:r>
              <a:rPr sz="1600" spc="-9" dirty="0">
                <a:latin typeface="Montserrat ExtraBold" panose="020B0604020202020204" charset="0"/>
                <a:cs typeface="Times New Roman"/>
              </a:rPr>
              <a:t>product</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and</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provide </a:t>
            </a:r>
            <a:r>
              <a:rPr sz="1600" spc="-631" dirty="0">
                <a:latin typeface="Montserrat ExtraBold" panose="020B0604020202020204" charset="0"/>
                <a:cs typeface="Times New Roman"/>
              </a:rPr>
              <a:t> </a:t>
            </a:r>
            <a:r>
              <a:rPr sz="1600" spc="-9" dirty="0">
                <a:latin typeface="Montserrat ExtraBold" panose="020B0604020202020204" charset="0"/>
                <a:cs typeface="Times New Roman"/>
              </a:rPr>
              <a:t>valuable</a:t>
            </a:r>
            <a:r>
              <a:rPr sz="1600" dirty="0">
                <a:latin typeface="Montserrat ExtraBold" panose="020B0604020202020204" charset="0"/>
                <a:cs typeface="Times New Roman"/>
              </a:rPr>
              <a:t> </a:t>
            </a:r>
            <a:r>
              <a:rPr sz="1600" spc="-9" dirty="0">
                <a:latin typeface="Montserrat ExtraBold" panose="020B0604020202020204" charset="0"/>
                <a:cs typeface="Times New Roman"/>
              </a:rPr>
              <a:t>feedback</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to</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companies</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for</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maximizing</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profit</a:t>
            </a:r>
            <a:r>
              <a:rPr sz="1600" spc="19" dirty="0">
                <a:latin typeface="Montserrat ExtraBold" panose="020B0604020202020204" charset="0"/>
                <a:cs typeface="Times New Roman"/>
              </a:rPr>
              <a:t> </a:t>
            </a:r>
            <a:r>
              <a:rPr sz="1600" spc="-19" dirty="0">
                <a:latin typeface="Montserrat ExtraBold" panose="020B0604020202020204" charset="0"/>
                <a:cs typeface="Times New Roman"/>
              </a:rPr>
              <a:t>and</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increasing</a:t>
            </a:r>
            <a:r>
              <a:rPr sz="1600" spc="19" dirty="0">
                <a:latin typeface="Montserrat ExtraBold" panose="020B0604020202020204" charset="0"/>
                <a:cs typeface="Times New Roman"/>
              </a:rPr>
              <a:t> </a:t>
            </a:r>
            <a:r>
              <a:rPr sz="1600" spc="-9" dirty="0" smtClean="0">
                <a:latin typeface="Montserrat ExtraBold" panose="020B0604020202020204" charset="0"/>
                <a:cs typeface="Times New Roman"/>
              </a:rPr>
              <a:t>customer</a:t>
            </a:r>
            <a:r>
              <a:rPr lang="en-US" sz="1600" spc="-9" dirty="0" smtClean="0">
                <a:latin typeface="Montserrat ExtraBold" panose="020B0604020202020204" charset="0"/>
                <a:cs typeface="Times New Roman"/>
              </a:rPr>
              <a:t> </a:t>
            </a:r>
            <a:r>
              <a:rPr sz="1600" spc="-9" dirty="0" smtClean="0">
                <a:latin typeface="Montserrat ExtraBold" panose="020B0604020202020204" charset="0"/>
                <a:cs typeface="Times New Roman"/>
              </a:rPr>
              <a:t>satisfaction</a:t>
            </a:r>
            <a:r>
              <a:rPr sz="1600" spc="-9" dirty="0">
                <a:latin typeface="Montserrat ExtraBold" panose="020B0604020202020204" charset="0"/>
                <a:cs typeface="Times New Roman"/>
              </a:rPr>
              <a:t>.</a:t>
            </a:r>
            <a:endParaRPr sz="1600" dirty="0">
              <a:latin typeface="Montserrat ExtraBold" panose="020B0604020202020204" charset="0"/>
              <a:cs typeface="Times New Roman"/>
            </a:endParaRPr>
          </a:p>
          <a:p>
            <a:pPr>
              <a:spcBef>
                <a:spcPts val="94"/>
              </a:spcBef>
            </a:pPr>
            <a:endParaRPr lang="en-US" sz="1600" dirty="0" smtClean="0">
              <a:latin typeface="Montserrat ExtraBold" panose="020B0604020202020204" charset="0"/>
              <a:cs typeface="Times New Roman"/>
            </a:endParaRPr>
          </a:p>
          <a:p>
            <a:pPr>
              <a:spcBef>
                <a:spcPts val="94"/>
              </a:spcBef>
            </a:pPr>
            <a:endParaRPr sz="1600" dirty="0">
              <a:latin typeface="Montserrat ExtraBold" panose="020B0604020202020204" charset="0"/>
              <a:cs typeface="Times New Roman"/>
            </a:endParaRPr>
          </a:p>
          <a:p>
            <a:pPr marL="23938"/>
            <a:r>
              <a:rPr sz="1600" b="1" spc="-9" dirty="0" smtClean="0">
                <a:latin typeface="Montserrat ExtraBold" panose="020B0604020202020204" charset="0"/>
                <a:cs typeface="Times New Roman"/>
              </a:rPr>
              <a:t>Objective:</a:t>
            </a:r>
            <a:r>
              <a:rPr lang="en-US" sz="1600" dirty="0" smtClean="0">
                <a:latin typeface="Montserrat ExtraBold" panose="020B0604020202020204" charset="0"/>
                <a:cs typeface="Times New Roman"/>
              </a:rPr>
              <a:t> </a:t>
            </a:r>
            <a:r>
              <a:rPr sz="1600" spc="-9" dirty="0" smtClean="0">
                <a:latin typeface="Montserrat ExtraBold" panose="020B0604020202020204" charset="0"/>
                <a:cs typeface="Times New Roman"/>
              </a:rPr>
              <a:t>The</a:t>
            </a:r>
            <a:r>
              <a:rPr sz="1600" dirty="0" smtClean="0">
                <a:latin typeface="Montserrat ExtraBold" panose="020B0604020202020204" charset="0"/>
                <a:cs typeface="Times New Roman"/>
              </a:rPr>
              <a:t> </a:t>
            </a:r>
            <a:r>
              <a:rPr sz="1600" spc="-9" dirty="0">
                <a:latin typeface="Montserrat ExtraBold" panose="020B0604020202020204" charset="0"/>
                <a:cs typeface="Times New Roman"/>
              </a:rPr>
              <a:t>objective</a:t>
            </a:r>
            <a:r>
              <a:rPr sz="1600" spc="9" dirty="0">
                <a:latin typeface="Montserrat ExtraBold" panose="020B0604020202020204" charset="0"/>
                <a:cs typeface="Times New Roman"/>
              </a:rPr>
              <a:t> </a:t>
            </a:r>
            <a:r>
              <a:rPr sz="1600" dirty="0">
                <a:latin typeface="Montserrat ExtraBold" panose="020B0604020202020204" charset="0"/>
                <a:cs typeface="Times New Roman"/>
              </a:rPr>
              <a:t>of</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sentiment</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analysis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is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to</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accurately</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extract</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people's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opinions</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from</a:t>
            </a:r>
            <a:r>
              <a:rPr sz="1600" spc="9" dirty="0">
                <a:latin typeface="Montserrat ExtraBold" panose="020B0604020202020204" charset="0"/>
                <a:cs typeface="Times New Roman"/>
              </a:rPr>
              <a:t> </a:t>
            </a:r>
            <a:r>
              <a:rPr sz="1600" dirty="0">
                <a:latin typeface="Montserrat ExtraBold" panose="020B0604020202020204" charset="0"/>
                <a:cs typeface="Times New Roman"/>
              </a:rPr>
              <a:t>a </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large</a:t>
            </a:r>
            <a:r>
              <a:rPr sz="1600" dirty="0">
                <a:latin typeface="Montserrat ExtraBold" panose="020B0604020202020204" charset="0"/>
                <a:cs typeface="Times New Roman"/>
              </a:rPr>
              <a:t> </a:t>
            </a:r>
            <a:r>
              <a:rPr sz="1600" spc="-9" dirty="0">
                <a:latin typeface="Montserrat ExtraBold" panose="020B0604020202020204" charset="0"/>
                <a:cs typeface="Times New Roman"/>
              </a:rPr>
              <a:t>number</a:t>
            </a:r>
            <a:r>
              <a:rPr sz="1600" spc="-19" dirty="0">
                <a:latin typeface="Montserrat ExtraBold" panose="020B0604020202020204" charset="0"/>
                <a:cs typeface="Times New Roman"/>
              </a:rPr>
              <a:t> </a:t>
            </a:r>
            <a:r>
              <a:rPr sz="1600" dirty="0">
                <a:latin typeface="Montserrat ExtraBold" panose="020B0604020202020204" charset="0"/>
                <a:cs typeface="Times New Roman"/>
              </a:rPr>
              <a:t>of </a:t>
            </a:r>
            <a:r>
              <a:rPr sz="1600" spc="-9" dirty="0">
                <a:latin typeface="Montserrat ExtraBold" panose="020B0604020202020204" charset="0"/>
                <a:cs typeface="Times New Roman"/>
              </a:rPr>
              <a:t>unstructured</a:t>
            </a:r>
            <a:r>
              <a:rPr sz="1600" spc="47" dirty="0">
                <a:latin typeface="Montserrat ExtraBold" panose="020B0604020202020204" charset="0"/>
                <a:cs typeface="Times New Roman"/>
              </a:rPr>
              <a:t> </a:t>
            </a:r>
            <a:r>
              <a:rPr sz="1600" spc="-9" dirty="0">
                <a:latin typeface="Montserrat ExtraBold" panose="020B0604020202020204" charset="0"/>
                <a:cs typeface="Times New Roman"/>
              </a:rPr>
              <a:t>review</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texts</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and</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classifying</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them</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into</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sentiment</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classes, </a:t>
            </a:r>
            <a:r>
              <a:rPr sz="1600" dirty="0">
                <a:latin typeface="Montserrat ExtraBold" panose="020B0604020202020204" charset="0"/>
                <a:cs typeface="Times New Roman"/>
              </a:rPr>
              <a:t> </a:t>
            </a:r>
            <a:r>
              <a:rPr sz="1600" spc="-9" dirty="0">
                <a:latin typeface="Montserrat ExtraBold" panose="020B0604020202020204" charset="0"/>
                <a:cs typeface="Times New Roman"/>
              </a:rPr>
              <a:t>i.e., positive, negative,</a:t>
            </a:r>
            <a:r>
              <a:rPr sz="1600" dirty="0">
                <a:latin typeface="Montserrat ExtraBold" panose="020B0604020202020204" charset="0"/>
                <a:cs typeface="Times New Roman"/>
              </a:rPr>
              <a:t> or </a:t>
            </a:r>
            <a:r>
              <a:rPr sz="1600" spc="-9" dirty="0">
                <a:latin typeface="Montserrat ExtraBold" panose="020B0604020202020204" charset="0"/>
                <a:cs typeface="Times New Roman"/>
              </a:rPr>
              <a:t>neutral. Sometimes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“highly</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positive”</a:t>
            </a:r>
            <a:r>
              <a:rPr sz="1600" spc="-19" dirty="0">
                <a:latin typeface="Montserrat ExtraBold" panose="020B0604020202020204" charset="0"/>
                <a:cs typeface="Times New Roman"/>
              </a:rPr>
              <a:t> </a:t>
            </a:r>
            <a:r>
              <a:rPr sz="1600" dirty="0">
                <a:latin typeface="Montserrat ExtraBold" panose="020B0604020202020204" charset="0"/>
                <a:cs typeface="Times New Roman"/>
              </a:rPr>
              <a:t>and</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“highly</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negative”</a:t>
            </a:r>
            <a:r>
              <a:rPr sz="1600" spc="9" dirty="0">
                <a:latin typeface="Montserrat ExtraBold" panose="020B0604020202020204" charset="0"/>
                <a:cs typeface="Times New Roman"/>
              </a:rPr>
              <a:t> </a:t>
            </a:r>
            <a:r>
              <a:rPr sz="1600" dirty="0">
                <a:latin typeface="Montserrat ExtraBold" panose="020B0604020202020204" charset="0"/>
                <a:cs typeface="Times New Roman"/>
              </a:rPr>
              <a:t>are </a:t>
            </a:r>
            <a:r>
              <a:rPr sz="1600" spc="-631" dirty="0">
                <a:latin typeface="Montserrat ExtraBold" panose="020B0604020202020204" charset="0"/>
                <a:cs typeface="Times New Roman"/>
              </a:rPr>
              <a:t> </a:t>
            </a:r>
            <a:r>
              <a:rPr sz="1600" spc="-9" dirty="0">
                <a:latin typeface="Montserrat ExtraBold" panose="020B0604020202020204" charset="0"/>
                <a:cs typeface="Times New Roman"/>
              </a:rPr>
              <a:t>also</a:t>
            </a:r>
            <a:r>
              <a:rPr sz="1600" dirty="0">
                <a:latin typeface="Montserrat ExtraBold" panose="020B0604020202020204" charset="0"/>
                <a:cs typeface="Times New Roman"/>
              </a:rPr>
              <a:t> </a:t>
            </a:r>
            <a:r>
              <a:rPr sz="1600" spc="-9" dirty="0">
                <a:latin typeface="Montserrat ExtraBold" panose="020B0604020202020204" charset="0"/>
                <a:cs typeface="Times New Roman"/>
              </a:rPr>
              <a:t>considered.</a:t>
            </a:r>
            <a:endParaRPr sz="1600" dirty="0">
              <a:latin typeface="Montserrat ExtraBold" panose="020B0604020202020204" charset="0"/>
              <a:cs typeface="Times New Roman"/>
            </a:endParaRPr>
          </a:p>
        </p:txBody>
      </p:sp>
    </p:spTree>
    <p:extLst>
      <p:ext uri="{BB962C8B-B14F-4D97-AF65-F5344CB8AC3E}">
        <p14:creationId xmlns:p14="http://schemas.microsoft.com/office/powerpoint/2010/main" val="794111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04DD5E-CEC5-1320-B102-33850259BFF2}"/>
              </a:ext>
            </a:extLst>
          </p:cNvPr>
          <p:cNvSpPr>
            <a:spLocks noGrp="1"/>
          </p:cNvSpPr>
          <p:nvPr>
            <p:ph type="title"/>
          </p:nvPr>
        </p:nvSpPr>
        <p:spPr>
          <a:xfrm>
            <a:off x="677334" y="516284"/>
            <a:ext cx="8596668" cy="770965"/>
          </a:xfrm>
        </p:spPr>
        <p:txBody>
          <a:bodyPr/>
          <a:lstStyle/>
          <a:p>
            <a:r>
              <a:rPr lang="en-US" b="1" dirty="0" smtClean="0">
                <a:latin typeface="Montserrat ExtraBold" panose="020B0604020202020204" charset="0"/>
                <a:cs typeface="Times New Roman" panose="02020603050405020304" pitchFamily="18" charset="0"/>
              </a:rPr>
              <a:t>							Flow</a:t>
            </a:r>
            <a:r>
              <a:rPr lang="en-US" b="1" spc="-170" dirty="0" smtClean="0">
                <a:latin typeface="Montserrat ExtraBold" panose="020B0604020202020204" charset="0"/>
                <a:cs typeface="Times New Roman" panose="02020603050405020304" pitchFamily="18" charset="0"/>
              </a:rPr>
              <a:t> </a:t>
            </a:r>
            <a:r>
              <a:rPr lang="en-US" b="1" spc="-9" dirty="0">
                <a:latin typeface="Montserrat ExtraBold" panose="020B0604020202020204" charset="0"/>
                <a:cs typeface="Times New Roman" panose="02020603050405020304" pitchFamily="18" charset="0"/>
              </a:rPr>
              <a:t>Chart</a:t>
            </a:r>
            <a:endParaRPr lang="en-US" b="1" dirty="0">
              <a:latin typeface="Montserrat ExtraBold" panose="020B0604020202020204" charset="0"/>
              <a:cs typeface="Times New Roman" panose="02020603050405020304" pitchFamily="18" charset="0"/>
            </a:endParaRPr>
          </a:p>
        </p:txBody>
      </p:sp>
      <p:sp>
        <p:nvSpPr>
          <p:cNvPr id="4" name="object 3">
            <a:extLst>
              <a:ext uri="{FF2B5EF4-FFF2-40B4-BE49-F238E27FC236}">
                <a16:creationId xmlns="" xmlns:a16="http://schemas.microsoft.com/office/drawing/2014/main" id="{65BB805B-68E2-CE93-192D-25733D4D0571}"/>
              </a:ext>
            </a:extLst>
          </p:cNvPr>
          <p:cNvSpPr txBox="1"/>
          <p:nvPr/>
        </p:nvSpPr>
        <p:spPr>
          <a:xfrm>
            <a:off x="677334" y="1247481"/>
            <a:ext cx="8762501" cy="1441300"/>
          </a:xfrm>
          <a:prstGeom prst="rect">
            <a:avLst/>
          </a:prstGeom>
        </p:spPr>
        <p:txBody>
          <a:bodyPr vert="horz" wrap="square" lIns="0" tIns="22741" rIns="0" bIns="0" rtlCol="0">
            <a:spAutoFit/>
          </a:bodyPr>
          <a:lstStyle/>
          <a:p>
            <a:pPr marL="23938" marR="9575" algn="just">
              <a:lnSpc>
                <a:spcPct val="143800"/>
              </a:lnSpc>
              <a:spcBef>
                <a:spcPts val="179"/>
              </a:spcBef>
            </a:pPr>
            <a:r>
              <a:rPr sz="1600" spc="-9" dirty="0">
                <a:latin typeface="Montserrat ExtraBold" panose="020B0604020202020204" charset="0"/>
                <a:cs typeface="Times New Roman"/>
              </a:rPr>
              <a:t>Sentiment</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Analysis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has</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pulled</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in</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significantly</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more</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consideration</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from</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analysts</a:t>
            </a:r>
            <a:r>
              <a:rPr sz="1600" spc="-28" dirty="0">
                <a:latin typeface="Montserrat ExtraBold" panose="020B0604020202020204" charset="0"/>
                <a:cs typeface="Times New Roman"/>
              </a:rPr>
              <a:t> </a:t>
            </a:r>
            <a:r>
              <a:rPr sz="1600" dirty="0">
                <a:latin typeface="Montserrat ExtraBold" panose="020B0604020202020204" charset="0"/>
                <a:cs typeface="Times New Roman"/>
              </a:rPr>
              <a:t>in</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late </a:t>
            </a:r>
            <a:r>
              <a:rPr sz="1600" dirty="0">
                <a:latin typeface="Montserrat ExtraBold" panose="020B0604020202020204" charset="0"/>
                <a:cs typeface="Times New Roman"/>
              </a:rPr>
              <a:t> </a:t>
            </a:r>
            <a:r>
              <a:rPr sz="1600" spc="-9" dirty="0">
                <a:latin typeface="Montserrat ExtraBold" panose="020B0604020202020204" charset="0"/>
                <a:cs typeface="Times New Roman"/>
              </a:rPr>
              <a:t>years. As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web-based</a:t>
            </a:r>
            <a:r>
              <a:rPr sz="1600" dirty="0">
                <a:latin typeface="Montserrat ExtraBold" panose="020B0604020202020204" charset="0"/>
                <a:cs typeface="Times New Roman"/>
              </a:rPr>
              <a:t> </a:t>
            </a:r>
            <a:r>
              <a:rPr sz="1600" spc="-9" dirty="0">
                <a:latin typeface="Montserrat ExtraBold" panose="020B0604020202020204" charset="0"/>
                <a:cs typeface="Times New Roman"/>
              </a:rPr>
              <a:t>shopping</a:t>
            </a:r>
            <a:r>
              <a:rPr sz="1600" spc="-19" dirty="0">
                <a:latin typeface="Montserrat ExtraBold" panose="020B0604020202020204" charset="0"/>
                <a:cs typeface="Times New Roman"/>
              </a:rPr>
              <a:t> </a:t>
            </a:r>
            <a:r>
              <a:rPr sz="1600" dirty="0">
                <a:latin typeface="Montserrat ExtraBold" panose="020B0604020202020204" charset="0"/>
                <a:cs typeface="Times New Roman"/>
              </a:rPr>
              <a:t>is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getting</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to</a:t>
            </a:r>
            <a:r>
              <a:rPr sz="1600" dirty="0">
                <a:latin typeface="Montserrat ExtraBold" panose="020B0604020202020204" charset="0"/>
                <a:cs typeface="Times New Roman"/>
              </a:rPr>
              <a:t> be</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typical,</a:t>
            </a:r>
            <a:r>
              <a:rPr sz="1600" dirty="0">
                <a:latin typeface="Montserrat ExtraBold" panose="020B0604020202020204" charset="0"/>
                <a:cs typeface="Times New Roman"/>
              </a:rPr>
              <a:t> </a:t>
            </a:r>
            <a:r>
              <a:rPr sz="1600" spc="-9" dirty="0">
                <a:latin typeface="Montserrat ExtraBold" panose="020B0604020202020204" charset="0"/>
                <a:cs typeface="Times New Roman"/>
              </a:rPr>
              <a:t>more</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item</a:t>
            </a:r>
            <a:r>
              <a:rPr sz="1600" spc="-19" dirty="0">
                <a:latin typeface="Montserrat ExtraBold" panose="020B0604020202020204" charset="0"/>
                <a:cs typeface="Times New Roman"/>
              </a:rPr>
              <a:t> </a:t>
            </a:r>
            <a:r>
              <a:rPr sz="1600" dirty="0">
                <a:latin typeface="Montserrat ExtraBold" panose="020B0604020202020204" charset="0"/>
                <a:cs typeface="Times New Roman"/>
              </a:rPr>
              <a:t>data </a:t>
            </a:r>
            <a:r>
              <a:rPr sz="1600" spc="-9" dirty="0">
                <a:latin typeface="Montserrat ExtraBold" panose="020B0604020202020204" charset="0"/>
                <a:cs typeface="Times New Roman"/>
              </a:rPr>
              <a:t>and</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item</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audits</a:t>
            </a:r>
            <a:r>
              <a:rPr sz="1600" spc="-19" dirty="0">
                <a:latin typeface="Montserrat ExtraBold" panose="020B0604020202020204" charset="0"/>
                <a:cs typeface="Times New Roman"/>
              </a:rPr>
              <a:t> </a:t>
            </a:r>
            <a:r>
              <a:rPr sz="1600" dirty="0" smtClean="0">
                <a:latin typeface="Montserrat ExtraBold" panose="020B0604020202020204" charset="0"/>
                <a:cs typeface="Times New Roman"/>
              </a:rPr>
              <a:t>are</a:t>
            </a:r>
            <a:r>
              <a:rPr lang="en-US" sz="1600" dirty="0" smtClean="0">
                <a:latin typeface="Montserrat ExtraBold" panose="020B0604020202020204" charset="0"/>
                <a:cs typeface="Times New Roman"/>
              </a:rPr>
              <a:t> </a:t>
            </a:r>
            <a:r>
              <a:rPr sz="1600" spc="-9" dirty="0" smtClean="0">
                <a:latin typeface="Montserrat ExtraBold" panose="020B0604020202020204" charset="0"/>
                <a:cs typeface="Times New Roman"/>
              </a:rPr>
              <a:t>posted </a:t>
            </a:r>
            <a:r>
              <a:rPr sz="1600" spc="-9" dirty="0">
                <a:latin typeface="Montserrat ExtraBold" panose="020B0604020202020204" charset="0"/>
                <a:cs typeface="Times New Roman"/>
              </a:rPr>
              <a:t>on</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the</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Internet.</a:t>
            </a:r>
            <a:r>
              <a:rPr sz="1600" spc="9" dirty="0">
                <a:latin typeface="Montserrat ExtraBold" panose="020B0604020202020204" charset="0"/>
                <a:cs typeface="Times New Roman"/>
              </a:rPr>
              <a:t> </a:t>
            </a:r>
            <a:r>
              <a:rPr sz="1600" dirty="0">
                <a:latin typeface="Montserrat ExtraBold" panose="020B0604020202020204" charset="0"/>
                <a:cs typeface="Times New Roman"/>
              </a:rPr>
              <a:t>Since</a:t>
            </a:r>
            <a:r>
              <a:rPr sz="1600" spc="9" dirty="0">
                <a:latin typeface="Montserrat ExtraBold" panose="020B0604020202020204" charset="0"/>
                <a:cs typeface="Times New Roman"/>
              </a:rPr>
              <a:t> </a:t>
            </a:r>
            <a:r>
              <a:rPr sz="1600" spc="-19" dirty="0">
                <a:latin typeface="Montserrat ExtraBold" panose="020B0604020202020204" charset="0"/>
                <a:cs typeface="Times New Roman"/>
              </a:rPr>
              <a:t>clients</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can't</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see</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and</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feel</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the</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items</a:t>
            </a:r>
            <a:r>
              <a:rPr sz="1600" spc="19" dirty="0">
                <a:latin typeface="Montserrat ExtraBold" panose="020B0604020202020204" charset="0"/>
                <a:cs typeface="Times New Roman"/>
              </a:rPr>
              <a:t> </a:t>
            </a:r>
            <a:r>
              <a:rPr sz="1600" spc="-9" dirty="0">
                <a:latin typeface="Montserrat ExtraBold" panose="020B0604020202020204" charset="0"/>
                <a:cs typeface="Times New Roman"/>
              </a:rPr>
              <a:t>straightforwardly,</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item </a:t>
            </a:r>
            <a:r>
              <a:rPr sz="1600" dirty="0">
                <a:latin typeface="Montserrat ExtraBold" panose="020B0604020202020204" charset="0"/>
                <a:cs typeface="Times New Roman"/>
              </a:rPr>
              <a:t> </a:t>
            </a:r>
            <a:r>
              <a:rPr sz="1600" spc="-9" dirty="0">
                <a:latin typeface="Montserrat ExtraBold" panose="020B0604020202020204" charset="0"/>
                <a:cs typeface="Times New Roman"/>
              </a:rPr>
              <a:t>surveys</a:t>
            </a:r>
            <a:r>
              <a:rPr sz="1600" dirty="0">
                <a:latin typeface="Montserrat ExtraBold" panose="020B0604020202020204" charset="0"/>
                <a:cs typeface="Times New Roman"/>
              </a:rPr>
              <a:t> are</a:t>
            </a:r>
            <a:r>
              <a:rPr sz="1600" spc="-9" dirty="0">
                <a:latin typeface="Montserrat ExtraBold" panose="020B0604020202020204" charset="0"/>
                <a:cs typeface="Times New Roman"/>
              </a:rPr>
              <a:t> turning</a:t>
            </a:r>
            <a:r>
              <a:rPr sz="1600" spc="9" dirty="0">
                <a:latin typeface="Montserrat ExtraBold" panose="020B0604020202020204" charset="0"/>
                <a:cs typeface="Times New Roman"/>
              </a:rPr>
              <a:t> </a:t>
            </a:r>
            <a:r>
              <a:rPr sz="1600" spc="-9" dirty="0">
                <a:latin typeface="Montserrat ExtraBold" panose="020B0604020202020204" charset="0"/>
                <a:cs typeface="Times New Roman"/>
              </a:rPr>
              <a:t>into</a:t>
            </a:r>
            <a:r>
              <a:rPr sz="1600" spc="9" dirty="0">
                <a:latin typeface="Montserrat ExtraBold" panose="020B0604020202020204" charset="0"/>
                <a:cs typeface="Times New Roman"/>
              </a:rPr>
              <a:t> </a:t>
            </a:r>
            <a:r>
              <a:rPr sz="1600" dirty="0">
                <a:latin typeface="Montserrat ExtraBold" panose="020B0604020202020204" charset="0"/>
                <a:cs typeface="Times New Roman"/>
              </a:rPr>
              <a:t>a</a:t>
            </a:r>
            <a:r>
              <a:rPr sz="1600" spc="-38" dirty="0">
                <a:latin typeface="Montserrat ExtraBold" panose="020B0604020202020204" charset="0"/>
                <a:cs typeface="Times New Roman"/>
              </a:rPr>
              <a:t> </a:t>
            </a:r>
            <a:r>
              <a:rPr sz="1600" spc="-9" dirty="0">
                <a:latin typeface="Montserrat ExtraBold" panose="020B0604020202020204" charset="0"/>
                <a:cs typeface="Times New Roman"/>
              </a:rPr>
              <a:t>basic</a:t>
            </a:r>
            <a:r>
              <a:rPr sz="1600" spc="-28" dirty="0">
                <a:latin typeface="Montserrat ExtraBold" panose="020B0604020202020204" charset="0"/>
                <a:cs typeface="Times New Roman"/>
              </a:rPr>
              <a:t> </a:t>
            </a:r>
            <a:r>
              <a:rPr sz="1600" spc="-9" dirty="0">
                <a:latin typeface="Montserrat ExtraBold" panose="020B0604020202020204" charset="0"/>
                <a:cs typeface="Times New Roman"/>
              </a:rPr>
              <a:t>wellspring</a:t>
            </a:r>
            <a:r>
              <a:rPr sz="1600" spc="9" dirty="0">
                <a:latin typeface="Montserrat ExtraBold" panose="020B0604020202020204" charset="0"/>
                <a:cs typeface="Times New Roman"/>
              </a:rPr>
              <a:t> </a:t>
            </a:r>
            <a:r>
              <a:rPr sz="1600" dirty="0">
                <a:latin typeface="Montserrat ExtraBold" panose="020B0604020202020204" charset="0"/>
                <a:cs typeface="Times New Roman"/>
              </a:rPr>
              <a:t>of </a:t>
            </a:r>
            <a:r>
              <a:rPr sz="1600" spc="-9" dirty="0">
                <a:latin typeface="Montserrat ExtraBold" panose="020B0604020202020204" charset="0"/>
                <a:cs typeface="Times New Roman"/>
              </a:rPr>
              <a:t>subjective</a:t>
            </a:r>
            <a:r>
              <a:rPr sz="1600" dirty="0">
                <a:latin typeface="Montserrat ExtraBold" panose="020B0604020202020204" charset="0"/>
                <a:cs typeface="Times New Roman"/>
              </a:rPr>
              <a:t> </a:t>
            </a:r>
            <a:r>
              <a:rPr sz="1600" spc="-9" dirty="0">
                <a:latin typeface="Montserrat ExtraBold" panose="020B0604020202020204" charset="0"/>
                <a:cs typeface="Times New Roman"/>
              </a:rPr>
              <a:t>data.</a:t>
            </a:r>
            <a:endParaRPr sz="1600" dirty="0">
              <a:latin typeface="Montserrat ExtraBold" panose="020B0604020202020204" charset="0"/>
              <a:cs typeface="Times New Roman"/>
            </a:endParaRPr>
          </a:p>
        </p:txBody>
      </p:sp>
      <p:sp>
        <p:nvSpPr>
          <p:cNvPr id="7" name="Rectangle 6">
            <a:extLst>
              <a:ext uri="{FF2B5EF4-FFF2-40B4-BE49-F238E27FC236}">
                <a16:creationId xmlns="" xmlns:a16="http://schemas.microsoft.com/office/drawing/2014/main" id="{CAC086E1-BACF-83D5-FABA-8F543AE94AE0}"/>
              </a:ext>
            </a:extLst>
          </p:cNvPr>
          <p:cNvSpPr/>
          <p:nvPr/>
        </p:nvSpPr>
        <p:spPr>
          <a:xfrm>
            <a:off x="4563548" y="2993971"/>
            <a:ext cx="2187387" cy="637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ExtraBold" panose="020B0604020202020204" charset="0"/>
              </a:rPr>
              <a:t>Data preprocessing</a:t>
            </a:r>
          </a:p>
        </p:txBody>
      </p:sp>
      <p:sp>
        <p:nvSpPr>
          <p:cNvPr id="8" name="Rectangle 7">
            <a:extLst>
              <a:ext uri="{FF2B5EF4-FFF2-40B4-BE49-F238E27FC236}">
                <a16:creationId xmlns="" xmlns:a16="http://schemas.microsoft.com/office/drawing/2014/main" id="{F5A4D320-7A28-3F98-26DA-AA6B46C914E6}"/>
              </a:ext>
            </a:extLst>
          </p:cNvPr>
          <p:cNvSpPr/>
          <p:nvPr/>
        </p:nvSpPr>
        <p:spPr>
          <a:xfrm>
            <a:off x="833719" y="2967197"/>
            <a:ext cx="2187387" cy="637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ExtraBold" panose="020B0604020202020204" charset="0"/>
              </a:rPr>
              <a:t>Text To be Processed</a:t>
            </a:r>
          </a:p>
        </p:txBody>
      </p:sp>
      <p:sp>
        <p:nvSpPr>
          <p:cNvPr id="9" name="Rectangle 8">
            <a:extLst>
              <a:ext uri="{FF2B5EF4-FFF2-40B4-BE49-F238E27FC236}">
                <a16:creationId xmlns="" xmlns:a16="http://schemas.microsoft.com/office/drawing/2014/main" id="{A193EBE6-5B69-BAB6-F077-7B22377721B7}"/>
              </a:ext>
            </a:extLst>
          </p:cNvPr>
          <p:cNvSpPr/>
          <p:nvPr/>
        </p:nvSpPr>
        <p:spPr>
          <a:xfrm>
            <a:off x="8599948" y="3012021"/>
            <a:ext cx="2187387" cy="637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ExtraBold" panose="020B0604020202020204" charset="0"/>
              </a:rPr>
              <a:t>Data Visualization</a:t>
            </a:r>
          </a:p>
        </p:txBody>
      </p:sp>
      <p:sp>
        <p:nvSpPr>
          <p:cNvPr id="10" name="Rectangle 9">
            <a:extLst>
              <a:ext uri="{FF2B5EF4-FFF2-40B4-BE49-F238E27FC236}">
                <a16:creationId xmlns="" xmlns:a16="http://schemas.microsoft.com/office/drawing/2014/main" id="{B15B3387-10EC-677B-B1E4-FFA408281182}"/>
              </a:ext>
            </a:extLst>
          </p:cNvPr>
          <p:cNvSpPr/>
          <p:nvPr/>
        </p:nvSpPr>
        <p:spPr>
          <a:xfrm>
            <a:off x="4453177" y="4534632"/>
            <a:ext cx="2425546" cy="637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ExtraBold" panose="020B0604020202020204" charset="0"/>
              </a:rPr>
              <a:t>Machine Learning Models</a:t>
            </a:r>
          </a:p>
        </p:txBody>
      </p:sp>
      <p:sp>
        <p:nvSpPr>
          <p:cNvPr id="11" name="Rectangle 10">
            <a:extLst>
              <a:ext uri="{FF2B5EF4-FFF2-40B4-BE49-F238E27FC236}">
                <a16:creationId xmlns="" xmlns:a16="http://schemas.microsoft.com/office/drawing/2014/main" id="{A88F24F9-132A-2D4E-629E-0AE75E156834}"/>
              </a:ext>
            </a:extLst>
          </p:cNvPr>
          <p:cNvSpPr/>
          <p:nvPr/>
        </p:nvSpPr>
        <p:spPr>
          <a:xfrm>
            <a:off x="8480868" y="4534633"/>
            <a:ext cx="2425546" cy="637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ExtraBold" panose="020B0604020202020204" charset="0"/>
              </a:rPr>
              <a:t>Feature Extraction</a:t>
            </a:r>
          </a:p>
        </p:txBody>
      </p:sp>
      <p:sp>
        <p:nvSpPr>
          <p:cNvPr id="12" name="Rectangle 11">
            <a:extLst>
              <a:ext uri="{FF2B5EF4-FFF2-40B4-BE49-F238E27FC236}">
                <a16:creationId xmlns="" xmlns:a16="http://schemas.microsoft.com/office/drawing/2014/main" id="{CAAE655F-285A-F917-5CBF-0196B165D5D1}"/>
              </a:ext>
            </a:extLst>
          </p:cNvPr>
          <p:cNvSpPr/>
          <p:nvPr/>
        </p:nvSpPr>
        <p:spPr>
          <a:xfrm>
            <a:off x="833719" y="4534634"/>
            <a:ext cx="2187387" cy="637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ontserrat ExtraBold" panose="020B0604020202020204" charset="0"/>
              </a:rPr>
              <a:t>Evaluation metrics used</a:t>
            </a:r>
          </a:p>
        </p:txBody>
      </p:sp>
      <p:cxnSp>
        <p:nvCxnSpPr>
          <p:cNvPr id="14" name="Straight Arrow Connector 13">
            <a:extLst>
              <a:ext uri="{FF2B5EF4-FFF2-40B4-BE49-F238E27FC236}">
                <a16:creationId xmlns="" xmlns:a16="http://schemas.microsoft.com/office/drawing/2014/main" id="{F8FFC232-7BE3-B3A8-D44B-8C97AB9AECAB}"/>
              </a:ext>
            </a:extLst>
          </p:cNvPr>
          <p:cNvCxnSpPr>
            <a:stCxn id="8" idx="3"/>
            <a:endCxn id="7" idx="1"/>
          </p:cNvCxnSpPr>
          <p:nvPr/>
        </p:nvCxnSpPr>
        <p:spPr>
          <a:xfrm>
            <a:off x="3021106" y="3286138"/>
            <a:ext cx="1542442" cy="26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39C0076A-4C11-A547-C912-9F3E7CB5EBC2}"/>
              </a:ext>
            </a:extLst>
          </p:cNvPr>
          <p:cNvCxnSpPr>
            <a:stCxn id="7" idx="3"/>
            <a:endCxn id="9" idx="1"/>
          </p:cNvCxnSpPr>
          <p:nvPr/>
        </p:nvCxnSpPr>
        <p:spPr>
          <a:xfrm>
            <a:off x="6750935" y="3312912"/>
            <a:ext cx="1849013" cy="18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 xmlns:a16="http://schemas.microsoft.com/office/drawing/2014/main" id="{5B1D4FD3-0652-BF06-0594-DA534AD55659}"/>
              </a:ext>
            </a:extLst>
          </p:cNvPr>
          <p:cNvCxnSpPr>
            <a:stCxn id="9" idx="2"/>
            <a:endCxn id="11" idx="0"/>
          </p:cNvCxnSpPr>
          <p:nvPr/>
        </p:nvCxnSpPr>
        <p:spPr>
          <a:xfrm flipH="1">
            <a:off x="9693641" y="3649902"/>
            <a:ext cx="1" cy="884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A2D09D5A-8C28-48F8-69C1-6DB21A1D56D4}"/>
              </a:ext>
            </a:extLst>
          </p:cNvPr>
          <p:cNvCxnSpPr>
            <a:stCxn id="11" idx="1"/>
            <a:endCxn id="10" idx="3"/>
          </p:cNvCxnSpPr>
          <p:nvPr/>
        </p:nvCxnSpPr>
        <p:spPr>
          <a:xfrm flipH="1" flipV="1">
            <a:off x="6878723" y="4853573"/>
            <a:ext cx="16021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2F7D724A-DFC2-F8D9-F075-936288EA3218}"/>
              </a:ext>
            </a:extLst>
          </p:cNvPr>
          <p:cNvCxnSpPr>
            <a:cxnSpLocks/>
            <a:stCxn id="10" idx="1"/>
          </p:cNvCxnSpPr>
          <p:nvPr/>
        </p:nvCxnSpPr>
        <p:spPr>
          <a:xfrm flipH="1">
            <a:off x="3021106" y="4853573"/>
            <a:ext cx="1432071" cy="1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050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C51CAA-DA63-FC78-541B-776C82ECE79B}"/>
              </a:ext>
            </a:extLst>
          </p:cNvPr>
          <p:cNvSpPr>
            <a:spLocks noGrp="1"/>
          </p:cNvSpPr>
          <p:nvPr>
            <p:ph type="title"/>
          </p:nvPr>
        </p:nvSpPr>
        <p:spPr>
          <a:xfrm>
            <a:off x="910416" y="600636"/>
            <a:ext cx="8596668" cy="770965"/>
          </a:xfrm>
        </p:spPr>
        <p:txBody>
          <a:bodyPr/>
          <a:lstStyle/>
          <a:p>
            <a:r>
              <a:rPr lang="en-US" b="1" dirty="0" smtClean="0">
                <a:latin typeface="Montserrat ExtraBold" panose="020B0604020202020204" charset="0"/>
                <a:cs typeface="Times New Roman" panose="02020603050405020304" pitchFamily="18" charset="0"/>
              </a:rPr>
              <a:t>				Text </a:t>
            </a:r>
            <a:r>
              <a:rPr lang="en-US" b="1" dirty="0">
                <a:latin typeface="Montserrat ExtraBold" panose="020B0604020202020204" charset="0"/>
                <a:cs typeface="Times New Roman" panose="02020603050405020304" pitchFamily="18" charset="0"/>
              </a:rPr>
              <a:t>To be Processed</a:t>
            </a:r>
          </a:p>
        </p:txBody>
      </p:sp>
      <p:sp>
        <p:nvSpPr>
          <p:cNvPr id="3" name="Content Placeholder 2">
            <a:extLst>
              <a:ext uri="{FF2B5EF4-FFF2-40B4-BE49-F238E27FC236}">
                <a16:creationId xmlns="" xmlns:a16="http://schemas.microsoft.com/office/drawing/2014/main" id="{E208E2F8-D3BC-0656-A205-75D75E4CF81E}"/>
              </a:ext>
            </a:extLst>
          </p:cNvPr>
          <p:cNvSpPr>
            <a:spLocks noGrp="1"/>
          </p:cNvSpPr>
          <p:nvPr>
            <p:ph idx="1"/>
          </p:nvPr>
        </p:nvSpPr>
        <p:spPr>
          <a:xfrm>
            <a:off x="677334" y="1792988"/>
            <a:ext cx="8596668" cy="3684703"/>
          </a:xfrm>
        </p:spPr>
        <p:txBody>
          <a:bodyPr>
            <a:noAutofit/>
          </a:bodyPr>
          <a:lstStyle/>
          <a:p>
            <a:pPr marL="0" indent="0" algn="l">
              <a:buNone/>
            </a:pPr>
            <a:r>
              <a:rPr lang="en-US" sz="1600" b="0" i="0" dirty="0">
                <a:solidFill>
                  <a:srgbClr val="292929"/>
                </a:solidFill>
                <a:effectLst/>
                <a:latin typeface="Montserrat ExtraBold" panose="020B0604020202020204" charset="0"/>
              </a:rPr>
              <a:t>Formally, given a training sample of tweets and labels, where</a:t>
            </a:r>
            <a:r>
              <a:rPr lang="en-US" sz="1600" b="1" i="0" dirty="0">
                <a:solidFill>
                  <a:srgbClr val="292929"/>
                </a:solidFill>
                <a:effectLst/>
                <a:latin typeface="Montserrat ExtraBold" panose="020B0604020202020204" charset="0"/>
              </a:rPr>
              <a:t> label ‘1’ </a:t>
            </a:r>
            <a:r>
              <a:rPr lang="en-US" sz="1600" b="0" i="0" dirty="0">
                <a:solidFill>
                  <a:srgbClr val="292929"/>
                </a:solidFill>
                <a:effectLst/>
                <a:latin typeface="Montserrat ExtraBold" panose="020B0604020202020204" charset="0"/>
              </a:rPr>
              <a:t>denotes the tweet is</a:t>
            </a:r>
            <a:r>
              <a:rPr lang="en-US" sz="1600" b="1" i="0" dirty="0">
                <a:solidFill>
                  <a:srgbClr val="292929"/>
                </a:solidFill>
                <a:effectLst/>
                <a:latin typeface="Montserrat ExtraBold" panose="020B0604020202020204" charset="0"/>
              </a:rPr>
              <a:t> racist/sexist</a:t>
            </a:r>
            <a:r>
              <a:rPr lang="en-US" sz="1600" b="0" i="0" dirty="0">
                <a:solidFill>
                  <a:srgbClr val="292929"/>
                </a:solidFill>
                <a:effectLst/>
                <a:latin typeface="Montserrat ExtraBold" panose="020B0604020202020204" charset="0"/>
              </a:rPr>
              <a:t> and </a:t>
            </a:r>
            <a:r>
              <a:rPr lang="en-US" sz="1600" b="1" i="0" dirty="0">
                <a:solidFill>
                  <a:srgbClr val="292929"/>
                </a:solidFill>
                <a:effectLst/>
                <a:latin typeface="Montserrat ExtraBold" panose="020B0604020202020204" charset="0"/>
              </a:rPr>
              <a:t>label ‘0’ </a:t>
            </a:r>
            <a:r>
              <a:rPr lang="en-US" sz="1600" b="0" i="0" dirty="0">
                <a:solidFill>
                  <a:srgbClr val="292929"/>
                </a:solidFill>
                <a:effectLst/>
                <a:latin typeface="Montserrat ExtraBold" panose="020B0604020202020204" charset="0"/>
              </a:rPr>
              <a:t>denotes the tweet is </a:t>
            </a:r>
            <a:r>
              <a:rPr lang="en-US" sz="1600" b="1" i="0" dirty="0">
                <a:solidFill>
                  <a:srgbClr val="292929"/>
                </a:solidFill>
                <a:effectLst/>
                <a:latin typeface="Montserrat ExtraBold" panose="020B0604020202020204" charset="0"/>
              </a:rPr>
              <a:t>not racist/sexist, our</a:t>
            </a:r>
            <a:r>
              <a:rPr lang="en-US" sz="1600" b="0" i="0" dirty="0">
                <a:solidFill>
                  <a:srgbClr val="292929"/>
                </a:solidFill>
                <a:effectLst/>
                <a:latin typeface="Montserrat ExtraBold" panose="020B0604020202020204" charset="0"/>
              </a:rPr>
              <a:t> objective is to predict the labels on the given test dataset</a:t>
            </a:r>
            <a:r>
              <a:rPr lang="en-US" sz="1600" b="0" i="0" dirty="0" smtClean="0">
                <a:solidFill>
                  <a:srgbClr val="292929"/>
                </a:solidFill>
                <a:effectLst/>
                <a:latin typeface="Montserrat ExtraBold" panose="020B0604020202020204" charset="0"/>
              </a:rPr>
              <a:t>.</a:t>
            </a:r>
          </a:p>
          <a:p>
            <a:pPr marL="0" indent="0" algn="l">
              <a:buNone/>
            </a:pPr>
            <a:endParaRPr lang="en-US" sz="1600" b="0" i="0" dirty="0">
              <a:solidFill>
                <a:srgbClr val="292929"/>
              </a:solidFill>
              <a:effectLst/>
              <a:latin typeface="Montserrat ExtraBold" panose="020B0604020202020204" charset="0"/>
            </a:endParaRPr>
          </a:p>
          <a:p>
            <a:pPr algn="l">
              <a:buFont typeface="Arial" panose="020B0604020202020204" pitchFamily="34" charset="0"/>
              <a:buChar char="•"/>
            </a:pPr>
            <a:r>
              <a:rPr lang="en-US" sz="1600" b="1" i="0" dirty="0">
                <a:solidFill>
                  <a:srgbClr val="292929"/>
                </a:solidFill>
                <a:effectLst/>
                <a:latin typeface="Montserrat ExtraBold" panose="020B0604020202020204" charset="0"/>
              </a:rPr>
              <a:t>id :</a:t>
            </a:r>
            <a:r>
              <a:rPr lang="en-US" sz="1600" b="0" i="0" dirty="0">
                <a:solidFill>
                  <a:srgbClr val="292929"/>
                </a:solidFill>
                <a:effectLst/>
                <a:latin typeface="Montserrat ExtraBold" panose="020B0604020202020204" charset="0"/>
              </a:rPr>
              <a:t> The id associated with the tweets in the given dataset</a:t>
            </a:r>
            <a:r>
              <a:rPr lang="en-US" sz="1600" b="0" i="0" dirty="0" smtClean="0">
                <a:solidFill>
                  <a:srgbClr val="292929"/>
                </a:solidFill>
                <a:effectLst/>
                <a:latin typeface="Montserrat ExtraBold" panose="020B0604020202020204" charset="0"/>
              </a:rPr>
              <a:t>.</a:t>
            </a:r>
          </a:p>
          <a:p>
            <a:pPr algn="l">
              <a:buFont typeface="Arial" panose="020B0604020202020204" pitchFamily="34" charset="0"/>
              <a:buChar char="•"/>
            </a:pPr>
            <a:endParaRPr lang="en-US" sz="1600" b="0" i="0" dirty="0">
              <a:solidFill>
                <a:srgbClr val="292929"/>
              </a:solidFill>
              <a:effectLst/>
              <a:latin typeface="Montserrat ExtraBold" panose="020B0604020202020204" charset="0"/>
            </a:endParaRPr>
          </a:p>
          <a:p>
            <a:pPr algn="l">
              <a:buFont typeface="Arial" panose="020B0604020202020204" pitchFamily="34" charset="0"/>
              <a:buChar char="•"/>
            </a:pPr>
            <a:r>
              <a:rPr lang="en-US" sz="1600" b="1" i="0" dirty="0">
                <a:solidFill>
                  <a:srgbClr val="292929"/>
                </a:solidFill>
                <a:effectLst/>
                <a:latin typeface="Montserrat ExtraBold" panose="020B0604020202020204" charset="0"/>
              </a:rPr>
              <a:t>tweets :</a:t>
            </a:r>
            <a:r>
              <a:rPr lang="en-US" sz="1600" b="0" i="0" dirty="0">
                <a:solidFill>
                  <a:srgbClr val="292929"/>
                </a:solidFill>
                <a:effectLst/>
                <a:latin typeface="Montserrat ExtraBold" panose="020B0604020202020204" charset="0"/>
              </a:rPr>
              <a:t> The tweets collected from various sources and having either positive or negative sentiments associated with it</a:t>
            </a:r>
            <a:r>
              <a:rPr lang="en-US" sz="1600" b="0" i="0" dirty="0" smtClean="0">
                <a:solidFill>
                  <a:srgbClr val="292929"/>
                </a:solidFill>
                <a:effectLst/>
                <a:latin typeface="Montserrat ExtraBold" panose="020B0604020202020204" charset="0"/>
              </a:rPr>
              <a:t>.</a:t>
            </a:r>
          </a:p>
          <a:p>
            <a:pPr algn="l">
              <a:buFont typeface="Arial" panose="020B0604020202020204" pitchFamily="34" charset="0"/>
              <a:buChar char="•"/>
            </a:pPr>
            <a:endParaRPr lang="en-US" sz="1600" b="0" i="0" dirty="0">
              <a:solidFill>
                <a:srgbClr val="292929"/>
              </a:solidFill>
              <a:effectLst/>
              <a:latin typeface="Montserrat ExtraBold" panose="020B0604020202020204" charset="0"/>
            </a:endParaRPr>
          </a:p>
          <a:p>
            <a:pPr algn="l">
              <a:buFont typeface="Arial" panose="020B0604020202020204" pitchFamily="34" charset="0"/>
              <a:buChar char="•"/>
            </a:pPr>
            <a:r>
              <a:rPr lang="en-US" sz="1600" b="1" i="0" dirty="0">
                <a:solidFill>
                  <a:srgbClr val="292929"/>
                </a:solidFill>
                <a:effectLst/>
                <a:latin typeface="Montserrat ExtraBold" panose="020B0604020202020204" charset="0"/>
              </a:rPr>
              <a:t>label :</a:t>
            </a:r>
            <a:r>
              <a:rPr lang="en-US" sz="1600" b="0" i="0" dirty="0">
                <a:solidFill>
                  <a:srgbClr val="292929"/>
                </a:solidFill>
                <a:effectLst/>
                <a:latin typeface="Montserrat ExtraBold" panose="020B0604020202020204" charset="0"/>
              </a:rPr>
              <a:t> A tweet with </a:t>
            </a:r>
            <a:r>
              <a:rPr lang="en-US" sz="1600" b="1" i="0" dirty="0">
                <a:solidFill>
                  <a:srgbClr val="292929"/>
                </a:solidFill>
                <a:effectLst/>
                <a:latin typeface="Montserrat ExtraBold" panose="020B0604020202020204" charset="0"/>
              </a:rPr>
              <a:t>label ‘0’ </a:t>
            </a:r>
            <a:r>
              <a:rPr lang="en-US" sz="1600" b="0" i="0" dirty="0">
                <a:solidFill>
                  <a:srgbClr val="292929"/>
                </a:solidFill>
                <a:effectLst/>
                <a:latin typeface="Montserrat ExtraBold" panose="020B0604020202020204" charset="0"/>
              </a:rPr>
              <a:t>is of</a:t>
            </a:r>
            <a:r>
              <a:rPr lang="en-US" sz="1600" b="1" i="0" dirty="0">
                <a:solidFill>
                  <a:srgbClr val="292929"/>
                </a:solidFill>
                <a:effectLst/>
                <a:latin typeface="Montserrat ExtraBold" panose="020B0604020202020204" charset="0"/>
              </a:rPr>
              <a:t> positive sentiment</a:t>
            </a:r>
            <a:r>
              <a:rPr lang="en-US" sz="1600" b="0" i="0" dirty="0">
                <a:solidFill>
                  <a:srgbClr val="292929"/>
                </a:solidFill>
                <a:effectLst/>
                <a:latin typeface="Montserrat ExtraBold" panose="020B0604020202020204" charset="0"/>
              </a:rPr>
              <a:t> while a tweet with </a:t>
            </a:r>
            <a:r>
              <a:rPr lang="en-US" sz="1600" b="1" i="0" dirty="0">
                <a:solidFill>
                  <a:srgbClr val="292929"/>
                </a:solidFill>
                <a:effectLst/>
                <a:latin typeface="Montserrat ExtraBold" panose="020B0604020202020204" charset="0"/>
              </a:rPr>
              <a:t>label ‘1’ </a:t>
            </a:r>
            <a:r>
              <a:rPr lang="en-US" sz="1600" b="0" i="0" dirty="0">
                <a:solidFill>
                  <a:srgbClr val="292929"/>
                </a:solidFill>
                <a:effectLst/>
                <a:latin typeface="Montserrat ExtraBold" panose="020B0604020202020204" charset="0"/>
              </a:rPr>
              <a:t>is of</a:t>
            </a:r>
            <a:r>
              <a:rPr lang="en-US" sz="1600" b="1" i="0" dirty="0">
                <a:solidFill>
                  <a:srgbClr val="292929"/>
                </a:solidFill>
                <a:effectLst/>
                <a:latin typeface="Montserrat ExtraBold" panose="020B0604020202020204" charset="0"/>
              </a:rPr>
              <a:t> negative sentiment.</a:t>
            </a:r>
            <a:endParaRPr lang="en-US" sz="1600" b="0" i="0" dirty="0">
              <a:solidFill>
                <a:srgbClr val="292929"/>
              </a:solidFill>
              <a:effectLst/>
              <a:latin typeface="Montserrat ExtraBold" panose="020B0604020202020204" charset="0"/>
            </a:endParaRPr>
          </a:p>
        </p:txBody>
      </p:sp>
    </p:spTree>
    <p:extLst>
      <p:ext uri="{BB962C8B-B14F-4D97-AF65-F5344CB8AC3E}">
        <p14:creationId xmlns:p14="http://schemas.microsoft.com/office/powerpoint/2010/main" val="3277054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886D33-4A5F-2CA4-52F6-A8535812CA6C}"/>
              </a:ext>
            </a:extLst>
          </p:cNvPr>
          <p:cNvSpPr>
            <a:spLocks noGrp="1"/>
          </p:cNvSpPr>
          <p:nvPr>
            <p:ph type="title"/>
          </p:nvPr>
        </p:nvSpPr>
        <p:spPr>
          <a:xfrm>
            <a:off x="677334" y="609600"/>
            <a:ext cx="8596668" cy="896471"/>
          </a:xfrm>
        </p:spPr>
        <p:txBody>
          <a:bodyPr/>
          <a:lstStyle/>
          <a:p>
            <a:r>
              <a:rPr lang="en-US" b="1" dirty="0" smtClean="0">
                <a:latin typeface="Montserrat ExtraBold" panose="020B0604020202020204" charset="0"/>
                <a:cs typeface="Times New Roman" panose="02020603050405020304" pitchFamily="18" charset="0"/>
              </a:rPr>
              <a:t>				  Data </a:t>
            </a:r>
            <a:r>
              <a:rPr lang="en-US" b="1" dirty="0">
                <a:latin typeface="Montserrat ExtraBold" panose="020B0604020202020204" charset="0"/>
                <a:cs typeface="Times New Roman" panose="02020603050405020304" pitchFamily="18" charset="0"/>
              </a:rPr>
              <a:t>Pre-processing</a:t>
            </a:r>
          </a:p>
        </p:txBody>
      </p:sp>
      <p:sp>
        <p:nvSpPr>
          <p:cNvPr id="3" name="Content Placeholder 2">
            <a:extLst>
              <a:ext uri="{FF2B5EF4-FFF2-40B4-BE49-F238E27FC236}">
                <a16:creationId xmlns="" xmlns:a16="http://schemas.microsoft.com/office/drawing/2014/main" id="{68D87D82-AFC0-75E5-8095-E0CA65EF3AE0}"/>
              </a:ext>
            </a:extLst>
          </p:cNvPr>
          <p:cNvSpPr>
            <a:spLocks noGrp="1"/>
          </p:cNvSpPr>
          <p:nvPr>
            <p:ph idx="1"/>
          </p:nvPr>
        </p:nvSpPr>
        <p:spPr>
          <a:xfrm>
            <a:off x="677334" y="2160590"/>
            <a:ext cx="8596668" cy="2350450"/>
          </a:xfrm>
        </p:spPr>
        <p:txBody>
          <a:bodyPr>
            <a:normAutofit/>
          </a:bodyPr>
          <a:lstStyle/>
          <a:p>
            <a:pPr algn="l">
              <a:buFont typeface="Arial" panose="020B0604020202020204" pitchFamily="34" charset="0"/>
              <a:buChar char="•"/>
            </a:pPr>
            <a:r>
              <a:rPr lang="en-US" b="0" i="0" dirty="0">
                <a:solidFill>
                  <a:srgbClr val="292929"/>
                </a:solidFill>
                <a:effectLst/>
                <a:latin typeface="Montserrat ExtraBold" panose="020B0604020202020204" charset="0"/>
              </a:rPr>
              <a:t>Removing Twitter Handles( @user )</a:t>
            </a:r>
          </a:p>
          <a:p>
            <a:pPr algn="l">
              <a:buFont typeface="Arial" panose="020B0604020202020204" pitchFamily="34" charset="0"/>
              <a:buChar char="•"/>
            </a:pPr>
            <a:r>
              <a:rPr lang="en-US" b="0" i="0" dirty="0">
                <a:solidFill>
                  <a:srgbClr val="292929"/>
                </a:solidFill>
                <a:effectLst/>
                <a:latin typeface="Montserrat ExtraBold" panose="020B0604020202020204" charset="0"/>
              </a:rPr>
              <a:t>Removing punctuation, numbers, special characters</a:t>
            </a:r>
          </a:p>
          <a:p>
            <a:pPr algn="l">
              <a:buFont typeface="Arial" panose="020B0604020202020204" pitchFamily="34" charset="0"/>
              <a:buChar char="•"/>
            </a:pPr>
            <a:r>
              <a:rPr lang="en-US" b="0" i="0" dirty="0">
                <a:solidFill>
                  <a:srgbClr val="292929"/>
                </a:solidFill>
                <a:effectLst/>
                <a:latin typeface="Montserrat ExtraBold" panose="020B0604020202020204" charset="0"/>
              </a:rPr>
              <a:t>Removing short words</a:t>
            </a:r>
          </a:p>
          <a:p>
            <a:pPr algn="l">
              <a:buFont typeface="Arial" panose="020B0604020202020204" pitchFamily="34" charset="0"/>
              <a:buChar char="•"/>
            </a:pPr>
            <a:r>
              <a:rPr lang="en-US" b="0" i="0" dirty="0">
                <a:solidFill>
                  <a:srgbClr val="292929"/>
                </a:solidFill>
                <a:effectLst/>
                <a:latin typeface="Montserrat ExtraBold" panose="020B0604020202020204" charset="0"/>
              </a:rPr>
              <a:t>Tokenization</a:t>
            </a:r>
          </a:p>
          <a:p>
            <a:pPr algn="l">
              <a:buFont typeface="Arial" panose="020B0604020202020204" pitchFamily="34" charset="0"/>
              <a:buChar char="•"/>
            </a:pPr>
            <a:r>
              <a:rPr lang="en-US" b="0" i="0" dirty="0">
                <a:solidFill>
                  <a:srgbClr val="292929"/>
                </a:solidFill>
                <a:effectLst/>
                <a:latin typeface="Montserrat ExtraBold" panose="020B0604020202020204" charset="0"/>
              </a:rPr>
              <a:t>Stemming</a:t>
            </a:r>
          </a:p>
          <a:p>
            <a:pPr marL="0" indent="0">
              <a:buNone/>
            </a:pPr>
            <a:endParaRPr lang="en-US" dirty="0">
              <a:latin typeface="Montserrat ExtraBold" panose="020B0604020202020204" charset="0"/>
            </a:endParaRPr>
          </a:p>
        </p:txBody>
      </p:sp>
    </p:spTree>
    <p:extLst>
      <p:ext uri="{BB962C8B-B14F-4D97-AF65-F5344CB8AC3E}">
        <p14:creationId xmlns:p14="http://schemas.microsoft.com/office/powerpoint/2010/main" val="2454310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15C949-DEA2-D9EE-70B6-6F80C97797D8}"/>
              </a:ext>
            </a:extLst>
          </p:cNvPr>
          <p:cNvSpPr>
            <a:spLocks noGrp="1"/>
          </p:cNvSpPr>
          <p:nvPr>
            <p:ph type="title"/>
          </p:nvPr>
        </p:nvSpPr>
        <p:spPr>
          <a:xfrm>
            <a:off x="677334" y="226091"/>
            <a:ext cx="8596668" cy="906023"/>
          </a:xfrm>
        </p:spPr>
        <p:txBody>
          <a:bodyPr/>
          <a:lstStyle/>
          <a:p>
            <a:r>
              <a:rPr lang="en-US" dirty="0" smtClean="0">
                <a:latin typeface="Montserrat ExtraBold" panose="020B0604020202020204" charset="0"/>
                <a:cs typeface="Times New Roman" panose="02020603050405020304" pitchFamily="18" charset="0"/>
              </a:rPr>
              <a:t>					</a:t>
            </a:r>
            <a:r>
              <a:rPr lang="en-US" b="1" dirty="0" smtClean="0">
                <a:latin typeface="Montserrat ExtraBold" panose="020B0604020202020204" charset="0"/>
                <a:cs typeface="Times New Roman" panose="02020603050405020304" pitchFamily="18" charset="0"/>
              </a:rPr>
              <a:t>Data </a:t>
            </a:r>
            <a:r>
              <a:rPr lang="en-US" b="1" dirty="0">
                <a:latin typeface="Montserrat ExtraBold" panose="020B0604020202020204" charset="0"/>
                <a:cs typeface="Times New Roman" panose="02020603050405020304" pitchFamily="18" charset="0"/>
              </a:rPr>
              <a:t>Visualization</a:t>
            </a:r>
          </a:p>
        </p:txBody>
      </p:sp>
      <p:sp>
        <p:nvSpPr>
          <p:cNvPr id="3" name="Content Placeholder 2">
            <a:extLst>
              <a:ext uri="{FF2B5EF4-FFF2-40B4-BE49-F238E27FC236}">
                <a16:creationId xmlns="" xmlns:a16="http://schemas.microsoft.com/office/drawing/2014/main" id="{4D0E16EC-E0CA-4DA1-AC13-1508F7869205}"/>
              </a:ext>
            </a:extLst>
          </p:cNvPr>
          <p:cNvSpPr>
            <a:spLocks noGrp="1"/>
          </p:cNvSpPr>
          <p:nvPr>
            <p:ph idx="1"/>
          </p:nvPr>
        </p:nvSpPr>
        <p:spPr>
          <a:xfrm>
            <a:off x="677334" y="1015668"/>
            <a:ext cx="8596668" cy="4984538"/>
          </a:xfrm>
        </p:spPr>
        <p:txBody>
          <a:bodyPr>
            <a:noAutofit/>
          </a:bodyPr>
          <a:lstStyle/>
          <a:p>
            <a:pPr marL="0" indent="0">
              <a:buNone/>
            </a:pPr>
            <a:r>
              <a:rPr lang="en-US" sz="1600" b="0" i="0" dirty="0">
                <a:solidFill>
                  <a:srgbClr val="292929"/>
                </a:solidFill>
                <a:effectLst/>
                <a:latin typeface="Montserrat ExtraBold" panose="020B0604020202020204" charset="0"/>
                <a:cs typeface="Times New Roman" panose="02020603050405020304" pitchFamily="18" charset="0"/>
              </a:rPr>
              <a:t>One of the popular visualization techniques is </a:t>
            </a:r>
            <a:r>
              <a:rPr lang="en-US" sz="1600" b="1" i="0" dirty="0">
                <a:solidFill>
                  <a:srgbClr val="292929"/>
                </a:solidFill>
                <a:effectLst/>
                <a:latin typeface="Montserrat ExtraBold" panose="020B0604020202020204" charset="0"/>
                <a:cs typeface="Times New Roman" panose="02020603050405020304" pitchFamily="18" charset="0"/>
              </a:rPr>
              <a:t>Word Cloud</a:t>
            </a:r>
            <a:r>
              <a:rPr lang="en-US" sz="1600" b="1" dirty="0">
                <a:solidFill>
                  <a:srgbClr val="292929"/>
                </a:solidFill>
                <a:latin typeface="Montserrat ExtraBold" panose="020B0604020202020204" charset="0"/>
                <a:cs typeface="Times New Roman" panose="02020603050405020304" pitchFamily="18" charset="0"/>
              </a:rPr>
              <a:t> </a:t>
            </a:r>
            <a:r>
              <a:rPr lang="en-US" sz="1600" dirty="0">
                <a:solidFill>
                  <a:srgbClr val="292929"/>
                </a:solidFill>
                <a:latin typeface="Montserrat ExtraBold" panose="020B0604020202020204" charset="0"/>
                <a:cs typeface="Times New Roman" panose="02020603050405020304" pitchFamily="18" charset="0"/>
              </a:rPr>
              <a:t>and other is </a:t>
            </a:r>
            <a:r>
              <a:rPr lang="en-US" sz="1600" b="1" dirty="0">
                <a:solidFill>
                  <a:srgbClr val="292929"/>
                </a:solidFill>
                <a:latin typeface="Montserrat ExtraBold" panose="020B0604020202020204" charset="0"/>
                <a:cs typeface="Times New Roman" panose="02020603050405020304" pitchFamily="18" charset="0"/>
              </a:rPr>
              <a:t>Bar </a:t>
            </a:r>
            <a:r>
              <a:rPr lang="en-US" sz="1600" b="1" dirty="0" smtClean="0">
                <a:solidFill>
                  <a:srgbClr val="292929"/>
                </a:solidFill>
                <a:latin typeface="Montserrat ExtraBold" panose="020B0604020202020204" charset="0"/>
                <a:cs typeface="Times New Roman" panose="02020603050405020304" pitchFamily="18" charset="0"/>
              </a:rPr>
              <a:t>Plots</a:t>
            </a:r>
          </a:p>
          <a:p>
            <a:pPr marL="0" indent="0">
              <a:buNone/>
            </a:pPr>
            <a:endParaRPr lang="en-US" sz="1600" b="1" dirty="0" smtClean="0">
              <a:solidFill>
                <a:srgbClr val="292929"/>
              </a:solidFill>
              <a:latin typeface="Montserrat ExtraBold" panose="020B0604020202020204" charset="0"/>
            </a:endParaRPr>
          </a:p>
          <a:p>
            <a:pPr marL="0" indent="0">
              <a:buNone/>
            </a:pPr>
            <a:r>
              <a:rPr lang="en-US" sz="1600" b="1" dirty="0" smtClean="0">
                <a:solidFill>
                  <a:srgbClr val="292929"/>
                </a:solidFill>
                <a:latin typeface="Montserrat ExtraBold" panose="020B0604020202020204" charset="0"/>
              </a:rPr>
              <a:t>Word Cloud:-</a:t>
            </a:r>
            <a:endParaRPr lang="en-US" sz="1600" b="1" dirty="0">
              <a:solidFill>
                <a:srgbClr val="292929"/>
              </a:solidFill>
              <a:latin typeface="Montserrat ExtraBold" panose="020B0604020202020204" charset="0"/>
            </a:endParaRPr>
          </a:p>
          <a:p>
            <a:pPr marL="0" indent="0" algn="l">
              <a:buNone/>
            </a:pPr>
            <a:r>
              <a:rPr lang="en-US" sz="1600" i="0" dirty="0">
                <a:solidFill>
                  <a:srgbClr val="292929"/>
                </a:solidFill>
                <a:effectLst/>
                <a:latin typeface="Montserrat ExtraBold" panose="020B0604020202020204" charset="0"/>
                <a:cs typeface="Times New Roman" panose="02020603050405020304" pitchFamily="18" charset="0"/>
              </a:rPr>
              <a:t>A word cloud (or tag cloud ) is a word visualization that displays the most used words in a text from small to large, according to how often each appears</a:t>
            </a:r>
            <a:r>
              <a:rPr lang="en-US" sz="1600" i="0" dirty="0" smtClean="0">
                <a:solidFill>
                  <a:srgbClr val="292929"/>
                </a:solidFill>
                <a:effectLst/>
                <a:latin typeface="Montserrat ExtraBold" panose="020B0604020202020204" charset="0"/>
                <a:cs typeface="Times New Roman" panose="02020603050405020304" pitchFamily="18" charset="0"/>
              </a:rPr>
              <a:t>.</a:t>
            </a:r>
            <a:endParaRPr lang="en-US" sz="1600" i="0" dirty="0">
              <a:solidFill>
                <a:srgbClr val="2B3E51"/>
              </a:solidFill>
              <a:effectLst/>
              <a:latin typeface="Montserrat ExtraBold" panose="020B0604020202020204" charset="0"/>
              <a:cs typeface="Times New Roman" panose="02020603050405020304" pitchFamily="18" charset="0"/>
            </a:endParaRPr>
          </a:p>
          <a:p>
            <a:pPr marL="0" indent="0" algn="l">
              <a:buNone/>
            </a:pPr>
            <a:r>
              <a:rPr lang="en-US" sz="1600" i="0" dirty="0">
                <a:solidFill>
                  <a:srgbClr val="2B3E51"/>
                </a:solidFill>
                <a:effectLst/>
                <a:latin typeface="Montserrat ExtraBold" panose="020B0604020202020204" charset="0"/>
                <a:cs typeface="Times New Roman" panose="02020603050405020304" pitchFamily="18" charset="0"/>
              </a:rPr>
              <a:t>They give a glance into the most important keywords in news articles, social media posts, and customer reviews, among other text</a:t>
            </a:r>
            <a:r>
              <a:rPr lang="en-US" sz="1600" i="0" dirty="0" smtClean="0">
                <a:solidFill>
                  <a:srgbClr val="2B3E51"/>
                </a:solidFill>
                <a:effectLst/>
                <a:latin typeface="Montserrat ExtraBold" panose="020B0604020202020204" charset="0"/>
                <a:cs typeface="Times New Roman" panose="02020603050405020304" pitchFamily="18" charset="0"/>
              </a:rPr>
              <a:t>.</a:t>
            </a:r>
          </a:p>
          <a:p>
            <a:pPr marL="0" indent="0" algn="l">
              <a:buNone/>
            </a:pPr>
            <a:endParaRPr lang="en-US" sz="1600" i="0" dirty="0">
              <a:solidFill>
                <a:srgbClr val="2B3E51"/>
              </a:solidFill>
              <a:effectLst/>
              <a:latin typeface="Montserrat ExtraBold" panose="020B0604020202020204" charset="0"/>
              <a:cs typeface="Times New Roman" panose="02020603050405020304" pitchFamily="18" charset="0"/>
            </a:endParaRPr>
          </a:p>
          <a:p>
            <a:pPr marL="0" indent="0">
              <a:buNone/>
            </a:pPr>
            <a:r>
              <a:rPr lang="en-US" sz="1600" b="1" dirty="0">
                <a:latin typeface="Montserrat ExtraBold" panose="020B0604020202020204" charset="0"/>
              </a:rPr>
              <a:t>Bar </a:t>
            </a:r>
            <a:r>
              <a:rPr lang="en-US" sz="1600" b="1" dirty="0" smtClean="0">
                <a:latin typeface="Montserrat ExtraBold" panose="020B0604020202020204" charset="0"/>
              </a:rPr>
              <a:t>Plots:-</a:t>
            </a:r>
            <a:endParaRPr lang="en-US" sz="1600" b="1" dirty="0">
              <a:latin typeface="Montserrat ExtraBold" panose="020B0604020202020204" charset="0"/>
            </a:endParaRPr>
          </a:p>
          <a:p>
            <a:pPr marL="0" indent="0" algn="l">
              <a:buNone/>
            </a:pPr>
            <a:r>
              <a:rPr lang="en-US" sz="1600" i="0" dirty="0" smtClean="0">
                <a:solidFill>
                  <a:srgbClr val="292929"/>
                </a:solidFill>
                <a:effectLst/>
                <a:latin typeface="Montserrat ExtraBold" panose="020B0604020202020204" charset="0"/>
              </a:rPr>
              <a:t>- For </a:t>
            </a:r>
            <a:r>
              <a:rPr lang="en-US" sz="1600" b="1" i="0" dirty="0">
                <a:solidFill>
                  <a:srgbClr val="292929"/>
                </a:solidFill>
                <a:effectLst/>
                <a:latin typeface="Montserrat ExtraBold" panose="020B0604020202020204" charset="0"/>
              </a:rPr>
              <a:t>Positive</a:t>
            </a:r>
            <a:r>
              <a:rPr lang="en-US" sz="1600" i="0" dirty="0">
                <a:solidFill>
                  <a:srgbClr val="292929"/>
                </a:solidFill>
                <a:effectLst/>
                <a:latin typeface="Montserrat ExtraBold" panose="020B0604020202020204" charset="0"/>
              </a:rPr>
              <a:t> Tweets in the dataset</a:t>
            </a:r>
          </a:p>
          <a:p>
            <a:pPr marL="0" indent="0" algn="l">
              <a:buNone/>
            </a:pPr>
            <a:r>
              <a:rPr lang="en-US" sz="1600" i="1" dirty="0" smtClean="0">
                <a:solidFill>
                  <a:srgbClr val="292929"/>
                </a:solidFill>
                <a:effectLst/>
                <a:latin typeface="Montserrat ExtraBold" panose="020B0604020202020204" charset="0"/>
              </a:rPr>
              <a:t>- </a:t>
            </a:r>
            <a:r>
              <a:rPr lang="en-US" sz="1600" dirty="0" smtClean="0">
                <a:solidFill>
                  <a:srgbClr val="292929"/>
                </a:solidFill>
                <a:effectLst/>
                <a:latin typeface="Montserrat ExtraBold" panose="020B0604020202020204" charset="0"/>
              </a:rPr>
              <a:t>Counting</a:t>
            </a:r>
            <a:r>
              <a:rPr lang="en-US" sz="1600" b="1" i="1" dirty="0" smtClean="0">
                <a:solidFill>
                  <a:srgbClr val="292929"/>
                </a:solidFill>
                <a:effectLst/>
                <a:latin typeface="Montserrat ExtraBold" panose="020B0604020202020204" charset="0"/>
              </a:rPr>
              <a:t> </a:t>
            </a:r>
            <a:r>
              <a:rPr lang="en-US" sz="1600" dirty="0">
                <a:solidFill>
                  <a:srgbClr val="292929"/>
                </a:solidFill>
                <a:effectLst/>
                <a:latin typeface="Montserrat ExtraBold" panose="020B0604020202020204" charset="0"/>
              </a:rPr>
              <a:t>the frequency of the words having Positive Sentiment</a:t>
            </a:r>
          </a:p>
          <a:p>
            <a:pPr marL="0" indent="0" algn="l">
              <a:buNone/>
            </a:pPr>
            <a:r>
              <a:rPr lang="en-US" sz="1600" i="0" dirty="0" smtClean="0">
                <a:solidFill>
                  <a:srgbClr val="292929"/>
                </a:solidFill>
                <a:effectLst/>
                <a:latin typeface="Montserrat ExtraBold" panose="020B0604020202020204" charset="0"/>
              </a:rPr>
              <a:t>- For </a:t>
            </a:r>
            <a:r>
              <a:rPr lang="en-US" sz="1600" b="1" i="0" dirty="0">
                <a:solidFill>
                  <a:srgbClr val="292929"/>
                </a:solidFill>
                <a:effectLst/>
                <a:latin typeface="Montserrat ExtraBold" panose="020B0604020202020204" charset="0"/>
              </a:rPr>
              <a:t>Negative</a:t>
            </a:r>
            <a:r>
              <a:rPr lang="en-US" sz="1600" i="0" dirty="0">
                <a:solidFill>
                  <a:srgbClr val="292929"/>
                </a:solidFill>
                <a:effectLst/>
                <a:latin typeface="Montserrat ExtraBold" panose="020B0604020202020204" charset="0"/>
              </a:rPr>
              <a:t> Tweets in the dataset</a:t>
            </a:r>
          </a:p>
          <a:p>
            <a:pPr marL="0" indent="0" algn="l">
              <a:buNone/>
            </a:pPr>
            <a:r>
              <a:rPr lang="en-US" sz="1600" dirty="0" smtClean="0">
                <a:solidFill>
                  <a:srgbClr val="292929"/>
                </a:solidFill>
                <a:effectLst/>
                <a:latin typeface="Montserrat ExtraBold" panose="020B0604020202020204" charset="0"/>
              </a:rPr>
              <a:t>- Counting </a:t>
            </a:r>
            <a:r>
              <a:rPr lang="en-US" sz="1600" dirty="0">
                <a:solidFill>
                  <a:srgbClr val="292929"/>
                </a:solidFill>
                <a:effectLst/>
                <a:latin typeface="Montserrat ExtraBold" panose="020B0604020202020204" charset="0"/>
              </a:rPr>
              <a:t>the frequency of the words having Negative Sentiment</a:t>
            </a:r>
          </a:p>
          <a:p>
            <a:pPr marL="0" indent="0" algn="l">
              <a:buNone/>
            </a:pPr>
            <a:endParaRPr lang="en-US" sz="1600" dirty="0">
              <a:solidFill>
                <a:srgbClr val="292929"/>
              </a:solidFill>
              <a:effectLst/>
              <a:latin typeface="Montserrat ExtraBold" panose="020B0604020202020204" charset="0"/>
            </a:endParaRPr>
          </a:p>
          <a:p>
            <a:pPr marL="0" indent="0">
              <a:buNone/>
            </a:pPr>
            <a:endParaRPr lang="en-US" sz="1600" b="1" dirty="0">
              <a:latin typeface="Montserrat ExtraBold" panose="020B0604020202020204" charset="0"/>
            </a:endParaRPr>
          </a:p>
        </p:txBody>
      </p:sp>
    </p:spTree>
    <p:extLst>
      <p:ext uri="{BB962C8B-B14F-4D97-AF65-F5344CB8AC3E}">
        <p14:creationId xmlns:p14="http://schemas.microsoft.com/office/powerpoint/2010/main" val="3504045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78AFE3-D207-9E96-527F-21ABE9765806}"/>
              </a:ext>
            </a:extLst>
          </p:cNvPr>
          <p:cNvSpPr>
            <a:spLocks noGrp="1"/>
          </p:cNvSpPr>
          <p:nvPr>
            <p:ph type="title"/>
          </p:nvPr>
        </p:nvSpPr>
        <p:spPr>
          <a:xfrm>
            <a:off x="694751" y="235132"/>
            <a:ext cx="8596668" cy="662374"/>
          </a:xfrm>
        </p:spPr>
        <p:txBody>
          <a:bodyPr/>
          <a:lstStyle/>
          <a:p>
            <a:r>
              <a:rPr lang="en-US" b="1" dirty="0" smtClean="0">
                <a:latin typeface="Montserrat ExtraBold" panose="020B0604020202020204" charset="0"/>
                <a:cs typeface="Times New Roman" panose="02020603050405020304" pitchFamily="18" charset="0"/>
              </a:rPr>
              <a:t>					Feature </a:t>
            </a:r>
            <a:r>
              <a:rPr lang="en-US" b="1" dirty="0">
                <a:latin typeface="Montserrat ExtraBold" panose="020B0604020202020204" charset="0"/>
                <a:cs typeface="Times New Roman" panose="02020603050405020304" pitchFamily="18" charset="0"/>
              </a:rPr>
              <a:t>Extraction</a:t>
            </a:r>
          </a:p>
        </p:txBody>
      </p:sp>
      <p:sp>
        <p:nvSpPr>
          <p:cNvPr id="3" name="Content Placeholder 2">
            <a:extLst>
              <a:ext uri="{FF2B5EF4-FFF2-40B4-BE49-F238E27FC236}">
                <a16:creationId xmlns="" xmlns:a16="http://schemas.microsoft.com/office/drawing/2014/main" id="{0390B53E-6E63-8D90-59E3-B7D2842B97D6}"/>
              </a:ext>
            </a:extLst>
          </p:cNvPr>
          <p:cNvSpPr>
            <a:spLocks noGrp="1"/>
          </p:cNvSpPr>
          <p:nvPr>
            <p:ph idx="1"/>
          </p:nvPr>
        </p:nvSpPr>
        <p:spPr>
          <a:xfrm>
            <a:off x="694751" y="1006481"/>
            <a:ext cx="8596668" cy="3404939"/>
          </a:xfrm>
        </p:spPr>
        <p:txBody>
          <a:bodyPr>
            <a:normAutofit/>
          </a:bodyPr>
          <a:lstStyle/>
          <a:p>
            <a:pPr marL="0" indent="0">
              <a:buNone/>
            </a:pPr>
            <a:r>
              <a:rPr lang="en-US" sz="1600" b="1" i="0" dirty="0">
                <a:solidFill>
                  <a:srgbClr val="292929"/>
                </a:solidFill>
                <a:effectLst/>
                <a:latin typeface="Montserrat ExtraBold" panose="020B0604020202020204" charset="0"/>
              </a:rPr>
              <a:t>Bag-of-Words </a:t>
            </a:r>
            <a:r>
              <a:rPr lang="en-US" sz="1600" b="1" i="0" dirty="0" smtClean="0">
                <a:solidFill>
                  <a:srgbClr val="292929"/>
                </a:solidFill>
                <a:effectLst/>
                <a:latin typeface="Montserrat ExtraBold" panose="020B0604020202020204" charset="0"/>
              </a:rPr>
              <a:t>Features:- </a:t>
            </a:r>
            <a:r>
              <a:rPr lang="en-US" sz="1600" b="0" i="0" dirty="0" smtClean="0">
                <a:solidFill>
                  <a:srgbClr val="292929"/>
                </a:solidFill>
                <a:effectLst/>
                <a:latin typeface="Montserrat ExtraBold" panose="020B0604020202020204" charset="0"/>
              </a:rPr>
              <a:t>Bag </a:t>
            </a:r>
            <a:r>
              <a:rPr lang="en-US" sz="1600" b="0" i="0" dirty="0">
                <a:solidFill>
                  <a:srgbClr val="292929"/>
                </a:solidFill>
                <a:effectLst/>
                <a:latin typeface="Montserrat ExtraBold" panose="020B0604020202020204" charset="0"/>
              </a:rPr>
              <a:t>of Words is a method to extract features from </a:t>
            </a:r>
            <a:r>
              <a:rPr lang="en-US" sz="1600" b="0" i="0" dirty="0" smtClean="0">
                <a:solidFill>
                  <a:srgbClr val="292929"/>
                </a:solidFill>
                <a:effectLst/>
                <a:latin typeface="Montserrat ExtraBold" panose="020B0604020202020204" charset="0"/>
              </a:rPr>
              <a:t>text documents</a:t>
            </a:r>
            <a:r>
              <a:rPr lang="en-US" sz="1600" b="0" i="0" dirty="0">
                <a:solidFill>
                  <a:srgbClr val="292929"/>
                </a:solidFill>
                <a:effectLst/>
                <a:latin typeface="Montserrat ExtraBold" panose="020B0604020202020204" charset="0"/>
              </a:rPr>
              <a:t>. These features can be used for training </a:t>
            </a:r>
            <a:r>
              <a:rPr lang="en-US" sz="1600" b="0" i="0" dirty="0" smtClean="0">
                <a:solidFill>
                  <a:srgbClr val="292929"/>
                </a:solidFill>
                <a:effectLst/>
                <a:latin typeface="Montserrat ExtraBold" panose="020B0604020202020204" charset="0"/>
              </a:rPr>
              <a:t>machine learning algorithms. It </a:t>
            </a:r>
            <a:r>
              <a:rPr lang="en-US" sz="1600" b="0" i="0" dirty="0">
                <a:solidFill>
                  <a:srgbClr val="292929"/>
                </a:solidFill>
                <a:effectLst/>
                <a:latin typeface="Montserrat ExtraBold" panose="020B0604020202020204" charset="0"/>
              </a:rPr>
              <a:t>creates a vocabulary of all the </a:t>
            </a:r>
            <a:r>
              <a:rPr lang="en-US" sz="1600" b="0" i="0" dirty="0" smtClean="0">
                <a:solidFill>
                  <a:srgbClr val="292929"/>
                </a:solidFill>
                <a:effectLst/>
                <a:latin typeface="Montserrat ExtraBold" panose="020B0604020202020204" charset="0"/>
              </a:rPr>
              <a:t>unique words </a:t>
            </a:r>
            <a:r>
              <a:rPr lang="en-US" sz="1600" b="0" i="0" dirty="0">
                <a:solidFill>
                  <a:srgbClr val="292929"/>
                </a:solidFill>
                <a:effectLst/>
                <a:latin typeface="Montserrat ExtraBold" panose="020B0604020202020204" charset="0"/>
              </a:rPr>
              <a:t>occurring in all the documents in the training set</a:t>
            </a:r>
            <a:r>
              <a:rPr lang="en-US" sz="1600" b="0" i="0" dirty="0" smtClean="0">
                <a:solidFill>
                  <a:srgbClr val="292929"/>
                </a:solidFill>
                <a:effectLst/>
                <a:latin typeface="Montserrat ExtraBold" panose="020B0604020202020204" charset="0"/>
              </a:rPr>
              <a:t>.</a:t>
            </a:r>
          </a:p>
          <a:p>
            <a:pPr marL="0" indent="0">
              <a:buNone/>
            </a:pPr>
            <a:endParaRPr lang="en-US" sz="1600" b="1" i="0" dirty="0">
              <a:solidFill>
                <a:srgbClr val="292929"/>
              </a:solidFill>
              <a:effectLst/>
              <a:latin typeface="Montserrat ExtraBold" panose="020B0604020202020204" charset="0"/>
            </a:endParaRPr>
          </a:p>
          <a:p>
            <a:pPr marL="0" indent="0">
              <a:buNone/>
            </a:pPr>
            <a:r>
              <a:rPr lang="en-US" sz="1600" b="1" i="0" dirty="0" smtClean="0">
                <a:solidFill>
                  <a:srgbClr val="292929"/>
                </a:solidFill>
                <a:effectLst/>
                <a:latin typeface="Montserrat ExtraBold" panose="020B0604020202020204" charset="0"/>
              </a:rPr>
              <a:t>TF-IDF:- TF-IDF</a:t>
            </a:r>
            <a:r>
              <a:rPr lang="en-US" sz="1600" b="1" i="0" dirty="0">
                <a:solidFill>
                  <a:srgbClr val="292929"/>
                </a:solidFill>
                <a:effectLst/>
                <a:latin typeface="Montserrat ExtraBold" panose="020B0604020202020204" charset="0"/>
              </a:rPr>
              <a:t> </a:t>
            </a:r>
            <a:r>
              <a:rPr lang="en-US" sz="1600" b="0" i="0" dirty="0">
                <a:solidFill>
                  <a:srgbClr val="292929"/>
                </a:solidFill>
                <a:effectLst/>
                <a:latin typeface="Montserrat ExtraBold" panose="020B0604020202020204" charset="0"/>
              </a:rPr>
              <a:t>stands for </a:t>
            </a:r>
            <a:r>
              <a:rPr lang="en-US" sz="1600" b="1" i="0" dirty="0">
                <a:solidFill>
                  <a:srgbClr val="292929"/>
                </a:solidFill>
                <a:effectLst/>
                <a:latin typeface="Montserrat ExtraBold" panose="020B0604020202020204" charset="0"/>
              </a:rPr>
              <a:t>Term Frequency-Inverse Document Frequency,</a:t>
            </a:r>
            <a:r>
              <a:rPr lang="en-US" sz="1600" b="0" i="0" dirty="0">
                <a:solidFill>
                  <a:srgbClr val="292929"/>
                </a:solidFill>
                <a:effectLst/>
                <a:latin typeface="Montserrat ExtraBold" panose="020B0604020202020204" charset="0"/>
              </a:rPr>
              <a:t> and the </a:t>
            </a:r>
            <a:r>
              <a:rPr lang="en-US" sz="1600" b="1" i="0" dirty="0">
                <a:solidFill>
                  <a:srgbClr val="292929"/>
                </a:solidFill>
                <a:effectLst/>
                <a:latin typeface="Montserrat ExtraBold" panose="020B0604020202020204" charset="0"/>
              </a:rPr>
              <a:t>TF-IDF</a:t>
            </a:r>
            <a:r>
              <a:rPr lang="en-US" sz="1600" b="0" i="0" dirty="0">
                <a:solidFill>
                  <a:srgbClr val="292929"/>
                </a:solidFill>
                <a:effectLst/>
                <a:latin typeface="Montserrat ExtraBold" panose="020B0604020202020204" charset="0"/>
              </a:rPr>
              <a:t> weight is a weight often used in information retrieval and text mining. This weight is a statistical measure used to evaluate how important a word is to a document in a collection or corpus. The importance increases proportionally to the number of times a word appears in the document but is offset by the frequency of the word in the corpus.</a:t>
            </a:r>
            <a:endParaRPr lang="en-US" sz="1600" dirty="0">
              <a:latin typeface="Montserrat ExtraBold" panose="020B0604020202020204" charset="0"/>
            </a:endParaRPr>
          </a:p>
        </p:txBody>
      </p:sp>
      <p:pic>
        <p:nvPicPr>
          <p:cNvPr id="1026" name="Picture 2">
            <a:extLst>
              <a:ext uri="{FF2B5EF4-FFF2-40B4-BE49-F238E27FC236}">
                <a16:creationId xmlns="" xmlns:a16="http://schemas.microsoft.com/office/drawing/2014/main" id="{5D39C89E-A1E6-DCD9-8133-F92F8DC74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51" y="4401895"/>
            <a:ext cx="44100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3B6F26BC-E60F-FAAF-C6B6-B781C7C75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51" y="5153528"/>
            <a:ext cx="42386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 xmlns:a16="http://schemas.microsoft.com/office/drawing/2014/main" id="{690132E6-56EF-C1FD-54DB-1D5A254E2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4452" y="4849154"/>
            <a:ext cx="3038475" cy="12847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 xmlns:a16="http://schemas.microsoft.com/office/drawing/2014/main" id="{98351492-1665-DC02-01AC-4A2A7553C7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3514" y="4411420"/>
            <a:ext cx="2800350" cy="26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022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9BCBDEC01FA94F913CB10B5732D304" ma:contentTypeVersion="4" ma:contentTypeDescription="Create a new document." ma:contentTypeScope="" ma:versionID="ea1b61ee15f0ed94c1c3c8e9a1c8e57a">
  <xsd:schema xmlns:xsd="http://www.w3.org/2001/XMLSchema" xmlns:xs="http://www.w3.org/2001/XMLSchema" xmlns:p="http://schemas.microsoft.com/office/2006/metadata/properties" xmlns:ns3="1fe719fc-6844-4af5-80a0-b5a4e3e86c1a" targetNamespace="http://schemas.microsoft.com/office/2006/metadata/properties" ma:root="true" ma:fieldsID="165175eaa925a4ea1ed34e7946bc5b1d" ns3:_="">
    <xsd:import namespace="1fe719fc-6844-4af5-80a0-b5a4e3e86c1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e719fc-6844-4af5-80a0-b5a4e3e86c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68D6B7-97AA-4341-90A1-F530422282C1}">
  <ds:schemaRefs>
    <ds:schemaRef ds:uri="http://schemas.microsoft.com/sharepoint/v3/contenttype/forms"/>
  </ds:schemaRefs>
</ds:datastoreItem>
</file>

<file path=customXml/itemProps2.xml><?xml version="1.0" encoding="utf-8"?>
<ds:datastoreItem xmlns:ds="http://schemas.openxmlformats.org/officeDocument/2006/customXml" ds:itemID="{891FCD11-C26C-4AB0-9279-0FE31266B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e719fc-6844-4af5-80a0-b5a4e3e86c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5D2F15-38CA-4431-B053-3B8C0D762A36}">
  <ds:schemaRefs>
    <ds:schemaRef ds:uri="http://purl.org/dc/terms/"/>
    <ds:schemaRef ds:uri="http://schemas.openxmlformats.org/package/2006/metadata/core-properties"/>
    <ds:schemaRef ds:uri="http://purl.org/dc/dcmitype/"/>
    <ds:schemaRef ds:uri="1fe719fc-6844-4af5-80a0-b5a4e3e86c1a"/>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733</TotalTime>
  <Words>647</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Lora</vt:lpstr>
      <vt:lpstr>Montserrat ExtraBold</vt:lpstr>
      <vt:lpstr>Source Sans Pro</vt:lpstr>
      <vt:lpstr>Times New Roman</vt:lpstr>
      <vt:lpstr>Trebuchet MS</vt:lpstr>
      <vt:lpstr>Wingdings 3</vt:lpstr>
      <vt:lpstr>Facet</vt:lpstr>
      <vt:lpstr>PowerPoint Presentation</vt:lpstr>
      <vt:lpstr>       TABLE OF CONTENTS</vt:lpstr>
      <vt:lpstr> Introduction: What Is Sentiment Analysis?</vt:lpstr>
      <vt:lpstr>      MOTIVATION</vt:lpstr>
      <vt:lpstr>       Flow Chart</vt:lpstr>
      <vt:lpstr>    Text To be Processed</vt:lpstr>
      <vt:lpstr>      Data Pre-processing</vt:lpstr>
      <vt:lpstr>     Data Visualization</vt:lpstr>
      <vt:lpstr>     Feature Extraction</vt:lpstr>
      <vt:lpstr>   Machine Learning Models</vt:lpstr>
      <vt:lpstr>    Evaluation Metrics Used</vt:lpstr>
      <vt:lpstr>       Conclusion</vt:lpstr>
      <vt:lpstr>         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UPENDRA SINGH CHAUHAN</dc:creator>
  <cp:lastModifiedBy>Microsoft account</cp:lastModifiedBy>
  <cp:revision>28</cp:revision>
  <dcterms:created xsi:type="dcterms:W3CDTF">2022-10-14T15:04:09Z</dcterms:created>
  <dcterms:modified xsi:type="dcterms:W3CDTF">2024-05-11T15:52:53Z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0x010100489BCBDEC01FA94F913CB10B5732D304</vt:lpwstr>
  </property>
</Properties>
</file>