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Dosis ExtraLight" pitchFamily="2" charset="77"/>
      <p:regular r:id="rId16"/>
      <p:bold r:id="rId17"/>
    </p:embeddedFont>
    <p:embeddedFont>
      <p:font typeface="Libre Franklin" pitchFamily="2" charset="77"/>
      <p:regular r:id="rId18"/>
      <p:bold r:id="rId19"/>
      <p:italic r:id="rId20"/>
      <p:boldItalic r:id="rId21"/>
    </p:embeddedFont>
    <p:embeddedFont>
      <p:font typeface="Libre Franklin Thin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9CB2EB-F1F9-4624-95C7-136FA6F82332}">
  <a:tblStyle styleId="{E59CB2EB-F1F9-4624-95C7-136FA6F823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299"/>
  </p:normalViewPr>
  <p:slideViewPr>
    <p:cSldViewPr snapToGrid="0">
      <p:cViewPr>
        <p:scale>
          <a:sx n="151" d="100"/>
          <a:sy n="151" d="100"/>
        </p:scale>
        <p:origin x="106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5ee9627c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5ee9627c_7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7df5df765_2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7df5df765_2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7df5df765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7df5df765_2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7df5df765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7df5df765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7df5df7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7df5df7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5ee9627c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5ee9627c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-"/>
            </a:pPr>
            <a:r>
              <a:rPr lang="en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current general consensus on which hashing approaches provide the lowest error rate and highest rate of consistent linkages across a noisy dataset.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7df5df765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7df5df765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spend much time here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df5df765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7df5df765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identify errors in matching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7df5df765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7df5df765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7df5df765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7df5df765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correct SSN across the board, you get perfect matches. Non perfect SSNs (4 digits) introduces problem: can we resolve? (sol: adding parameters in token grouping)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df5df765_2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7df5df765_2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correct SSN across the board, you get perfect matches. Non perfect SSNs (4 digits) introduces problem: can we resolve? (sol: adding parameters in token grouping)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PARAMETERS DRIVE RESULTS: 18000 VS 7000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Briefly mention tradeoff with having too many parameters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df5df765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7df5df765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7df5df765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7df5df765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160825"/>
            <a:ext cx="1534152" cy="7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409600" y="4217350"/>
            <a:ext cx="2916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Rachel Dodell</a:t>
            </a:r>
            <a:endParaRPr sz="2400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11250" y="0"/>
            <a:ext cx="9166500" cy="3945300"/>
          </a:xfrm>
          <a:prstGeom prst="rect">
            <a:avLst/>
          </a:prstGeom>
          <a:solidFill>
            <a:srgbClr val="0141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1786075" y="4111525"/>
            <a:ext cx="0" cy="891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6805250" y="4111525"/>
            <a:ext cx="214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VISHAL DUBEY</a:t>
            </a:r>
            <a:endParaRPr sz="1800">
              <a:solidFill>
                <a:srgbClr val="666666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748725" y="4456700"/>
            <a:ext cx="22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Duke University</a:t>
            </a:r>
            <a:endParaRPr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 + Statistics</a:t>
            </a:r>
            <a:endParaRPr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222050" y="91555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SUPERSEDING NOISE THROUGH HASHING AND DATA LINKAGES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21950" y="2102550"/>
            <a:ext cx="77001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National Institute on Aging: Division of Behavioral and Social Research</a:t>
            </a:r>
            <a:endParaRPr sz="1800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Advised by Dr. Partha Bhattacharyya</a:t>
            </a:r>
            <a:endParaRPr sz="18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825" y="4111525"/>
            <a:ext cx="891900" cy="8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5200" y="4125525"/>
            <a:ext cx="863900" cy="8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112E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95100" y="56400"/>
            <a:ext cx="836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CITATIONS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428275" y="1434800"/>
            <a:ext cx="79341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[1] An Introduction to Probabilistic Record Linkage (http://www.bristol.ac.uk/media-library/sites/cmm/migrated/documents/problinkage.pdf)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[2] Probabilistic record linkage (https://www.ncbi.nlm.nih.gov/pmc/articles/PMC5005943/)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[3] Gender predictor model (https://pypi.org/project/gender-guesser/)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[4] Zipcode and city database (https://pypi.org/project/uszipcode/)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Libre Franklin"/>
                <a:ea typeface="Libre Franklin"/>
                <a:cs typeface="Libre Franklin"/>
                <a:sym typeface="Libre Franklin"/>
              </a:rPr>
              <a:t>[5] SHA-512 Cryptographic Hash Algorithm (https://www.movable-type.co.uk/scripts/sha512.html)</a:t>
            </a:r>
            <a:endParaRPr sz="1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160825"/>
            <a:ext cx="1534152" cy="7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6409600" y="4217350"/>
            <a:ext cx="2916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Rachel Dodell</a:t>
            </a:r>
            <a:endParaRPr sz="2400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-11250" y="0"/>
            <a:ext cx="9166500" cy="3945300"/>
          </a:xfrm>
          <a:prstGeom prst="rect">
            <a:avLst/>
          </a:prstGeom>
          <a:solidFill>
            <a:srgbClr val="0141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>
            <a:off x="1786075" y="4111525"/>
            <a:ext cx="0" cy="891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3"/>
          <p:cNvSpPr txBox="1"/>
          <p:nvPr/>
        </p:nvSpPr>
        <p:spPr>
          <a:xfrm>
            <a:off x="6805250" y="4111525"/>
            <a:ext cx="214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VISHAL DUBEY</a:t>
            </a:r>
            <a:endParaRPr sz="1800">
              <a:solidFill>
                <a:srgbClr val="666666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748725" y="4456700"/>
            <a:ext cx="22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Duke University</a:t>
            </a:r>
            <a:endParaRPr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 + Statistics</a:t>
            </a:r>
            <a:endParaRPr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222050" y="149775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APPENDIX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825" y="4111525"/>
            <a:ext cx="891900" cy="8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5200" y="4125525"/>
            <a:ext cx="863900" cy="8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112E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SOLUTION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300450" y="1352600"/>
            <a:ext cx="85431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ibre Franklin"/>
                <a:ea typeface="Libre Franklin"/>
                <a:cs typeface="Libre Franklin"/>
                <a:sym typeface="Libre Franklin"/>
              </a:rPr>
              <a:t>A hash is a value that masks the original data in an identifiable way so that it may be compressed.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ibre Franklin"/>
              <a:buChar char="-"/>
            </a:pPr>
            <a:r>
              <a:rPr lang="en" sz="1500">
                <a:latin typeface="Libre Franklin"/>
                <a:ea typeface="Libre Franklin"/>
                <a:cs typeface="Libre Franklin"/>
                <a:sym typeface="Libre Franklin"/>
              </a:rPr>
              <a:t>Generated synthetic dataset with imputed noise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ibre Franklin"/>
              <a:buChar char="-"/>
            </a:pPr>
            <a:r>
              <a:rPr lang="en" sz="1500">
                <a:latin typeface="Libre Franklin"/>
                <a:ea typeface="Libre Franklin"/>
                <a:cs typeface="Libre Franklin"/>
                <a:sym typeface="Libre Franklin"/>
              </a:rPr>
              <a:t>Ensures that noise is controlled and known for each variable/column in the dataset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ibre Franklin"/>
              <a:buChar char="-"/>
            </a:pPr>
            <a:r>
              <a:rPr lang="en" sz="1500">
                <a:latin typeface="Libre Franklin"/>
                <a:ea typeface="Libre Franklin"/>
                <a:cs typeface="Libre Franklin"/>
                <a:sym typeface="Libre Franklin"/>
              </a:rPr>
              <a:t>Groupings based on variables where noise was imputed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ibre Franklin"/>
              <a:buChar char="-"/>
            </a:pPr>
            <a:r>
              <a:rPr lang="en" sz="1500">
                <a:latin typeface="Libre Franklin"/>
                <a:ea typeface="Libre Franklin"/>
                <a:cs typeface="Libre Franklin"/>
                <a:sym typeface="Libre Franklin"/>
              </a:rPr>
              <a:t>Analyze differences in hashed values for insight into unresolved versus resolved matches 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Font typeface="Libre Franklin"/>
              <a:buChar char="-"/>
            </a:pPr>
            <a:r>
              <a:rPr lang="en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 analysis of tokens hashed in different pairings to observe how the noise affected the error rates for linkages within a dataset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112E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TOKEN GROUPS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25"/>
          <p:cNvGraphicFramePr/>
          <p:nvPr/>
        </p:nvGraphicFramePr>
        <p:xfrm>
          <a:off x="1762100" y="1261660"/>
          <a:ext cx="5619775" cy="3321954"/>
        </p:xfrm>
        <a:graphic>
          <a:graphicData uri="http://schemas.openxmlformats.org/drawingml/2006/table">
            <a:tbl>
              <a:tblPr>
                <a:noFill/>
                <a:tableStyleId>{E59CB2EB-F1F9-4624-95C7-136FA6F82332}</a:tableStyleId>
              </a:tblPr>
              <a:tblGrid>
                <a:gridCol w="81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Token</a:t>
                      </a:r>
                      <a:endParaRPr sz="1100" b="1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Private Contractor and SHA512 Hashing Token Elements</a:t>
                      </a:r>
                      <a:endParaRPr sz="1100" b="1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SSN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SSN4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3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SSN + MOB + DOB + YOB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4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SSN4 + MOB + DOB + YOB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5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SSN4 + Gender + MOB + DOB + YOB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6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SSN4 + First Name + Last Name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7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Last Name + First Name + Gender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8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Last Name + First Name + Gender + DOB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9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Last Name + First Name + MOB + DOB + YOB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10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Last Name + First Name + Gender + COB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11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Last Name + Gender + MOB + DOB + YOB + COB</a:t>
                      </a:r>
                      <a:endParaRPr sz="110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259700" y="1233475"/>
            <a:ext cx="5244000" cy="3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ibre Franklin"/>
              <a:buChar char="-"/>
            </a:pPr>
            <a:r>
              <a:rPr lang="en" sz="1500">
                <a:latin typeface="Libre Franklin"/>
                <a:ea typeface="Libre Franklin"/>
                <a:cs typeface="Libre Franklin"/>
                <a:sym typeface="Libre Franklin"/>
              </a:rPr>
              <a:t>Datasets are linked across across different entities and sources [1]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ibre Franklin"/>
              <a:buChar char="-"/>
            </a:pPr>
            <a:r>
              <a:rPr lang="en" sz="1500">
                <a:latin typeface="Libre Franklin"/>
                <a:ea typeface="Libre Franklin"/>
                <a:cs typeface="Libre Franklin"/>
                <a:sym typeface="Libre Franklin"/>
              </a:rPr>
              <a:t>Errors in identifying the same subjects occur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ibre Franklin"/>
              <a:buChar char="-"/>
            </a:pPr>
            <a:r>
              <a:rPr lang="en" sz="1500">
                <a:latin typeface="Libre Franklin"/>
                <a:ea typeface="Libre Franklin"/>
                <a:cs typeface="Libre Franklin"/>
                <a:sym typeface="Libre Franklin"/>
              </a:rPr>
              <a:t>For example, Paul C. Smith and Paul D. Smith could be linked due to errors in name, among others such as in DOB (Date of Birth)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-"/>
            </a:pPr>
            <a:r>
              <a:rPr lang="en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Lack of fully identifiable information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Libre Franklin"/>
              <a:buChar char="-"/>
            </a:pPr>
            <a:r>
              <a:rPr lang="en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inherent noise and randomness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112E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CURRENT PROBLEM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8229" y="3428112"/>
            <a:ext cx="846900" cy="8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000" y="1362337"/>
            <a:ext cx="675174" cy="67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700" y="1362337"/>
            <a:ext cx="675174" cy="67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39400" y="1362338"/>
            <a:ext cx="675174" cy="6751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5888125" y="1956013"/>
            <a:ext cx="8469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 1</a:t>
            </a:r>
            <a:endParaRPr sz="1200"/>
          </a:p>
        </p:txBody>
      </p:sp>
      <p:sp>
        <p:nvSpPr>
          <p:cNvPr id="77" name="Google Shape;77;p14"/>
          <p:cNvSpPr txBox="1"/>
          <p:nvPr/>
        </p:nvSpPr>
        <p:spPr>
          <a:xfrm>
            <a:off x="6970838" y="1956013"/>
            <a:ext cx="8469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 2</a:t>
            </a:r>
            <a:endParaRPr sz="1200"/>
          </a:p>
        </p:txBody>
      </p:sp>
      <p:sp>
        <p:nvSpPr>
          <p:cNvPr id="78" name="Google Shape;78;p14"/>
          <p:cNvSpPr txBox="1"/>
          <p:nvPr/>
        </p:nvSpPr>
        <p:spPr>
          <a:xfrm>
            <a:off x="8053575" y="1956013"/>
            <a:ext cx="8469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 3</a:t>
            </a:r>
            <a:endParaRPr sz="1200"/>
          </a:p>
        </p:txBody>
      </p:sp>
      <p:sp>
        <p:nvSpPr>
          <p:cNvPr id="79" name="Google Shape;79;p14"/>
          <p:cNvSpPr txBox="1"/>
          <p:nvPr/>
        </p:nvSpPr>
        <p:spPr>
          <a:xfrm>
            <a:off x="6749876" y="4275013"/>
            <a:ext cx="1288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Merged Dataset</a:t>
            </a:r>
            <a:endParaRPr sz="1200"/>
          </a:p>
        </p:txBody>
      </p:sp>
      <p:sp>
        <p:nvSpPr>
          <p:cNvPr id="80" name="Google Shape;80;p14"/>
          <p:cNvSpPr/>
          <p:nvPr/>
        </p:nvSpPr>
        <p:spPr>
          <a:xfrm>
            <a:off x="6130425" y="2620353"/>
            <a:ext cx="2530200" cy="756300"/>
          </a:xfrm>
          <a:prstGeom prst="downArrowCallout">
            <a:avLst>
              <a:gd name="adj1" fmla="val 35891"/>
              <a:gd name="adj2" fmla="val 38774"/>
              <a:gd name="adj3" fmla="val 46205"/>
              <a:gd name="adj4" fmla="val 28437"/>
            </a:avLst>
          </a:prstGeom>
          <a:solidFill>
            <a:srgbClr val="0141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130425" y="2305213"/>
            <a:ext cx="367200" cy="479400"/>
          </a:xfrm>
          <a:prstGeom prst="rect">
            <a:avLst/>
          </a:prstGeom>
          <a:solidFill>
            <a:srgbClr val="0141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293425" y="2305213"/>
            <a:ext cx="367200" cy="479400"/>
          </a:xfrm>
          <a:prstGeom prst="rect">
            <a:avLst/>
          </a:prstGeom>
          <a:solidFill>
            <a:srgbClr val="0141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210700" y="2305213"/>
            <a:ext cx="367200" cy="479400"/>
          </a:xfrm>
          <a:prstGeom prst="rect">
            <a:avLst/>
          </a:prstGeom>
          <a:solidFill>
            <a:srgbClr val="0141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112E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SOLUTION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499800" y="1509450"/>
            <a:ext cx="81444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Created hash value to mask the identifiable data in reproducible way</a:t>
            </a: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latin typeface="Libre Franklin"/>
                <a:ea typeface="Libre Franklin"/>
                <a:cs typeface="Libre Franklin"/>
                <a:sym typeface="Libre Franklin"/>
              </a:rPr>
              <a:t>Created a synthetic and realistic dataset to conduct linkage comparisons</a:t>
            </a: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>
                <a:latin typeface="Libre Franklin"/>
                <a:ea typeface="Libre Franklin"/>
                <a:cs typeface="Libre Franklin"/>
                <a:sym typeface="Libre Franklin"/>
              </a:rPr>
              <a:t>Merged CRISP Legacy Data of NIH awards from the online available datasets for the past 39 years	</a:t>
            </a: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 dirty="0">
                <a:latin typeface="Libre Franklin"/>
                <a:ea typeface="Libre Franklin"/>
                <a:cs typeface="Libre Franklin"/>
                <a:sym typeface="Libre Franklin"/>
              </a:rPr>
              <a:t>Approximately 2.1 million data points and </a:t>
            </a:r>
            <a:r>
              <a:rPr lang="en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300,000 unique persons</a:t>
            </a: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1600" dirty="0">
                <a:latin typeface="Libre Franklin"/>
                <a:ea typeface="Libre Franklin"/>
                <a:cs typeface="Libre Franklin"/>
                <a:sym typeface="Libre Franklin"/>
              </a:rPr>
              <a:t>2.    Imputed values</a:t>
            </a: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MOB, YOB, DOB, Gender [3], Location-specific [4]</a:t>
            </a: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1600" dirty="0">
                <a:latin typeface="Libre Franklin"/>
                <a:ea typeface="Libre Franklin"/>
                <a:cs typeface="Libre Franklin"/>
                <a:sym typeface="Libre Franklin"/>
              </a:rPr>
              <a:t>3.    Adding noise</a:t>
            </a: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 dirty="0">
                <a:latin typeface="Libre Franklin"/>
                <a:ea typeface="Libre Franklin"/>
                <a:cs typeface="Libre Franklin"/>
                <a:sym typeface="Libre Franklin"/>
              </a:rPr>
              <a:t>Key-stroke, gender, zip-code based, MOB/DOB/YOB-errors</a:t>
            </a: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112E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TOKEN ANALYSIS STEPS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499800" y="1509450"/>
            <a:ext cx="81444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Matched hashed tokens from a Private Contractor and an internal SHA-512 Hashing Algorithm with known unique identifiers [5]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ibre Franklin"/>
              <a:buAutoNum type="arabicPeriod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Grouped results by the hashed token groups and unique identifiers (SSN)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AutoNum type="arabicPeriod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Matched within dataset containing noise encodings (i.e. where exactly noise was imputed)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AutoNum type="arabicPeriod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Counted misses where the SSNs did not result in a match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AutoNum type="arabicPeriod"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Repeated Steps 1-3 for results for many permutations of token groups for both SSN and SSN4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112E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COMPARISON OF RESULTS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7"/>
          <p:cNvGraphicFramePr/>
          <p:nvPr/>
        </p:nvGraphicFramePr>
        <p:xfrm>
          <a:off x="1046938" y="1269535"/>
          <a:ext cx="7050050" cy="3241140"/>
        </p:xfrm>
        <a:graphic>
          <a:graphicData uri="http://schemas.openxmlformats.org/drawingml/2006/table">
            <a:tbl>
              <a:tblPr>
                <a:noFill/>
                <a:tableStyleId>{E59CB2EB-F1F9-4624-95C7-136FA6F82332}</a:tableStyleId>
              </a:tblPr>
              <a:tblGrid>
                <a:gridCol w="45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665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Token</a:t>
                      </a:r>
                      <a:endParaRPr sz="900" b="1"/>
                    </a:p>
                  </a:txBody>
                  <a:tcPr marL="9525" marR="9525" marT="9525" marB="91425" anchor="ctr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Token Grouping</a:t>
                      </a:r>
                      <a:endParaRPr sz="900" b="1"/>
                    </a:p>
                  </a:txBody>
                  <a:tcPr marL="9525" marR="9525" marT="95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Private Contractor</a:t>
                      </a:r>
                      <a:endParaRPr sz="900" b="1"/>
                    </a:p>
                  </a:txBody>
                  <a:tcPr marL="9525" marR="9525" marT="95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SHA512 Hash</a:t>
                      </a:r>
                      <a:endParaRPr sz="900" b="1"/>
                    </a:p>
                  </a:txBody>
                  <a:tcPr marL="9525" marR="9525" marT="95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Misses</a:t>
                      </a:r>
                      <a:endParaRPr sz="900" b="1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% Incorrect</a:t>
                      </a:r>
                      <a:endParaRPr sz="900" b="1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Misses</a:t>
                      </a:r>
                      <a:endParaRPr sz="9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% Incorrect</a:t>
                      </a:r>
                      <a:endParaRPr sz="9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SSN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525" marR="9525" marT="95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525" marR="9525" marT="95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SSN4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11075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3.67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11052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3.66</a:t>
                      </a:r>
                      <a:endParaRPr sz="900"/>
                    </a:p>
                  </a:txBody>
                  <a:tcPr marL="9525" marR="9525" marT="95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SSN + MOB + DOB + YOB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525" marR="9525" marT="95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SSN4 + MOB + DOB + YOB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6738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2.23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6738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2.23</a:t>
                      </a:r>
                      <a:endParaRPr sz="900"/>
                    </a:p>
                  </a:txBody>
                  <a:tcPr marL="9525" marR="9525" marT="95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525" marR="9525" marT="95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SSN4 + Gender + MOB + DOB + YOB</a:t>
                      </a:r>
                      <a:endParaRPr sz="900"/>
                    </a:p>
                  </a:txBody>
                  <a:tcPr marL="9525" marR="9525" marT="95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4739</a:t>
                      </a:r>
                      <a:endParaRPr sz="900"/>
                    </a:p>
                  </a:txBody>
                  <a:tcPr marL="9525" marR="9525" marT="95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1.57</a:t>
                      </a:r>
                      <a:endParaRPr sz="900"/>
                    </a:p>
                  </a:txBody>
                  <a:tcPr marL="9525" marR="9525" marT="95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4739</a:t>
                      </a:r>
                      <a:endParaRPr sz="900"/>
                    </a:p>
                  </a:txBody>
                  <a:tcPr marL="9525" marR="9525" marT="95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1.57</a:t>
                      </a:r>
                      <a:endParaRPr sz="900"/>
                    </a:p>
                  </a:txBody>
                  <a:tcPr marL="9525" marR="9525" marT="95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SSN4 + First Name + Last Name</a:t>
                      </a:r>
                      <a:endParaRPr sz="90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229</a:t>
                      </a:r>
                      <a:endParaRPr sz="90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</a:t>
                      </a:r>
                      <a:endParaRPr sz="90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229</a:t>
                      </a:r>
                      <a:endParaRPr sz="90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</a:t>
                      </a:r>
                      <a:endParaRPr sz="90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L="9525" marR="9525" marT="95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Last Name + First Name + Gender</a:t>
                      </a:r>
                      <a:endParaRPr sz="900"/>
                    </a:p>
                  </a:txBody>
                  <a:tcPr marL="9525" marR="9525" marT="95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72184</a:t>
                      </a:r>
                      <a:endParaRPr sz="900"/>
                    </a:p>
                  </a:txBody>
                  <a:tcPr marL="9525" marR="9525" marT="95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23.92</a:t>
                      </a:r>
                      <a:endParaRPr sz="900"/>
                    </a:p>
                  </a:txBody>
                  <a:tcPr marL="9525" marR="9525" marT="95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72260</a:t>
                      </a:r>
                      <a:endParaRPr sz="900"/>
                    </a:p>
                  </a:txBody>
                  <a:tcPr marL="9525" marR="9525" marT="95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23.94</a:t>
                      </a:r>
                      <a:endParaRPr sz="900"/>
                    </a:p>
                  </a:txBody>
                  <a:tcPr marL="9525" marR="9525" marT="95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Last Name + First Name + Gender + DOB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7054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2.34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7079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2.35</a:t>
                      </a:r>
                      <a:endParaRPr sz="900"/>
                    </a:p>
                  </a:txBody>
                  <a:tcPr marL="9525" marR="9525" marT="95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Last Name + First Name + MOB + DOB + YOB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46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0.02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46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0.02</a:t>
                      </a:r>
                      <a:endParaRPr sz="900"/>
                    </a:p>
                  </a:txBody>
                  <a:tcPr marL="9525" marR="9525" marT="95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Last Name + First Name + Gender + COB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18584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6.16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18828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6.24</a:t>
                      </a:r>
                      <a:endParaRPr sz="900"/>
                    </a:p>
                  </a:txBody>
                  <a:tcPr marL="9525" marR="9525" marT="9525" marB="914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Last Name + Gender + MOB + DOB + YOB + COB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</a:t>
                      </a:r>
                      <a:endParaRPr sz="9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</a:t>
                      </a:r>
                      <a:endParaRPr sz="900"/>
                    </a:p>
                  </a:txBody>
                  <a:tcPr marL="9525" marR="9525" marT="9525" marB="914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3645900" y="4833150"/>
            <a:ext cx="54981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Note: MOB denotes Month of Birth, SSN4 denotes last 4 digits of SSN, and COB denotes City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112E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95100" y="56400"/>
            <a:ext cx="84600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VISUALIZING SSN VS SSN4 HASHING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674" y="1190650"/>
            <a:ext cx="6540860" cy="37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112E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295100" y="56400"/>
            <a:ext cx="83820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INCREASING PARAMETERS YIELDS BETTER MATCHES</a:t>
            </a:r>
            <a:endParaRPr sz="3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438" y="1337755"/>
            <a:ext cx="6051125" cy="3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002A39-4B0C-8F4B-BBB4-23E4BB6CF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798" y="2840804"/>
            <a:ext cx="419100" cy="1919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112E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295100" y="56400"/>
            <a:ext cx="836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DELIVERABLES AND FUTURE WORK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607200" y="1488450"/>
            <a:ext cx="79296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Conclusion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Based on the results from the SHA512 Hash and the Private Contractor, the unresolved miss rates are roughly similar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The SSN4 was a worse indicator of linking on it’s own, but combined with other columns (First Name, Last Name, YOB) it is still formidable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Next Steps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Obtain final hashing results from NIH GUID ID’s and Datavant (January 2021)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Provide final recommendation and comparison on most appropriate hashing approach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112E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561200" y="1373475"/>
            <a:ext cx="43218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Special Thanks to: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NIA: Division of Behavioral and Social Research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Dana Plude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Partha Bhattacharyya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Jonathan King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National Institutes of Health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Jessica Mazerik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Coding it Forward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Rachel Dodell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Chris Kuang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Ariana Soto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95100" y="56400"/>
            <a:ext cx="836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SPECIAL THANKS AND CONTACT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5235500" y="1373475"/>
            <a:ext cx="3656400" cy="16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Contact Info: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Vishal Dubey</a:t>
            </a:r>
            <a:endParaRPr sz="16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Duke University</a:t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Computer Science and Statistics</a:t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E: dubeyv2@nih.gov | vishal.dubey@duke.edu</a:t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T: (407) 687 - 8998</a:t>
            </a:r>
            <a:endParaRPr sz="13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350" y="3494775"/>
            <a:ext cx="1130400" cy="11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6650" y="3522975"/>
            <a:ext cx="917781" cy="1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Microsoft Macintosh PowerPoint</Application>
  <PresentationFormat>On-screen Show (16:9)</PresentationFormat>
  <Paragraphs>192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Libre Franklin Thin</vt:lpstr>
      <vt:lpstr>Arial</vt:lpstr>
      <vt:lpstr>Dosis ExtraLight</vt:lpstr>
      <vt:lpstr>Libre Franklin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Vishal Dubey</cp:lastModifiedBy>
  <cp:revision>2</cp:revision>
  <dcterms:modified xsi:type="dcterms:W3CDTF">2020-12-16T18:27:50Z</dcterms:modified>
</cp:coreProperties>
</file>