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71" r:id="rId12"/>
    <p:sldId id="267" r:id="rId13"/>
    <p:sldId id="268" r:id="rId14"/>
    <p:sldId id="269" r:id="rId15"/>
    <p:sldId id="272" r:id="rId16"/>
    <p:sldId id="273"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B85B-1289-0DED-95DC-CD01289A4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ACD1B-F43A-A50F-CF9B-626F060E97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A1DAB0-ADB3-7D70-6478-D0B0E2D23E51}"/>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5" name="Footer Placeholder 4">
            <a:extLst>
              <a:ext uri="{FF2B5EF4-FFF2-40B4-BE49-F238E27FC236}">
                <a16:creationId xmlns:a16="http://schemas.microsoft.com/office/drawing/2014/main" id="{49F4F65C-4823-2167-646A-2B6B5F8BC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F63B1-09DC-06FF-BD2A-15CE476051DC}"/>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2948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9DF7-8B0E-1ED0-162D-2937513EEA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BCE118-F885-C3D3-F82A-BB98101D56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33FD6-3375-079B-FA73-120ACEA94C3D}"/>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5" name="Footer Placeholder 4">
            <a:extLst>
              <a:ext uri="{FF2B5EF4-FFF2-40B4-BE49-F238E27FC236}">
                <a16:creationId xmlns:a16="http://schemas.microsoft.com/office/drawing/2014/main" id="{FE4D1C8E-0975-BBDE-DD25-E85158DC0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74B35-88D3-A289-8296-308927323243}"/>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98714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3FAAAF-7F9C-76A4-F136-8F406277D5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0EC85E-B6C1-97A4-58FE-41133C2652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4EC9F-2E34-AF2E-1B14-EE2063202670}"/>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5" name="Footer Placeholder 4">
            <a:extLst>
              <a:ext uri="{FF2B5EF4-FFF2-40B4-BE49-F238E27FC236}">
                <a16:creationId xmlns:a16="http://schemas.microsoft.com/office/drawing/2014/main" id="{6A010AFB-3681-BEEA-9C20-57A6AB396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DCECC-BA22-0B35-A5DA-9616F842D0D4}"/>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137737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5051-9E0E-CC69-10F3-4776BF8A28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9C1E1-2640-8DAF-C93B-5BB825F28A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4EBC7E-2D1D-B178-D8FD-C8C402DA58BC}"/>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5" name="Footer Placeholder 4">
            <a:extLst>
              <a:ext uri="{FF2B5EF4-FFF2-40B4-BE49-F238E27FC236}">
                <a16:creationId xmlns:a16="http://schemas.microsoft.com/office/drawing/2014/main" id="{6BCB6D26-7759-E880-FCB6-92028317B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ACC437-8F7B-47E7-2833-30C227729258}"/>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56928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12B4-9C16-C8FE-E89F-E41A317A0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A8CE45-4308-955A-A37F-BCD021671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965A4-55FC-9FE5-5517-3AF7ADF48BA7}"/>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5" name="Footer Placeholder 4">
            <a:extLst>
              <a:ext uri="{FF2B5EF4-FFF2-40B4-BE49-F238E27FC236}">
                <a16:creationId xmlns:a16="http://schemas.microsoft.com/office/drawing/2014/main" id="{78A0378E-4794-571B-EA1E-CDEBF8BB8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A4395-1535-606A-016E-8A25F89DB777}"/>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232687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1712-12A7-4606-71E0-9D17FFBCD0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432797-BDC6-8ECC-B2C1-A3A221A4C7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1DDB77-B2C9-3952-A011-B15CBFBF44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A21925-16F3-4F73-8B94-9EA6C580D0F7}"/>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6" name="Footer Placeholder 5">
            <a:extLst>
              <a:ext uri="{FF2B5EF4-FFF2-40B4-BE49-F238E27FC236}">
                <a16:creationId xmlns:a16="http://schemas.microsoft.com/office/drawing/2014/main" id="{27A4AABD-8755-2099-4ADC-9AD82F83F5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E5AB65-75DD-81BE-76EB-C54BDC44CD13}"/>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158080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67AB-1317-966B-A497-8D9FEF3C72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D693C7-F30F-6004-474B-2632E2DEB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633E4E-CAC8-2FDF-219B-D0B7F7439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1F2A40-3CEE-0071-A417-A05E2FCD3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61E87-D2A9-F01A-B2F6-98E1C7C3DB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5157BC-1598-72C5-B6EE-4B9B8C3D70F4}"/>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8" name="Footer Placeholder 7">
            <a:extLst>
              <a:ext uri="{FF2B5EF4-FFF2-40B4-BE49-F238E27FC236}">
                <a16:creationId xmlns:a16="http://schemas.microsoft.com/office/drawing/2014/main" id="{A8A2AF1A-B8EB-FF25-5328-610DF7CAF1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58A10E-B862-493B-41C5-BB694A70F75C}"/>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108922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5103-A48D-D497-4ADB-42094C90C3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CEA07-8ED5-D2CB-8E69-A1C5492FCE3B}"/>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4" name="Footer Placeholder 3">
            <a:extLst>
              <a:ext uri="{FF2B5EF4-FFF2-40B4-BE49-F238E27FC236}">
                <a16:creationId xmlns:a16="http://schemas.microsoft.com/office/drawing/2014/main" id="{0AA8F7E8-F08B-D170-DB8A-DCF95BCBF3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F281FD-324C-856B-1055-71BC46E44FEC}"/>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153648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1CC2D-0576-5240-FE06-44BD03CBDDFF}"/>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3" name="Footer Placeholder 2">
            <a:extLst>
              <a:ext uri="{FF2B5EF4-FFF2-40B4-BE49-F238E27FC236}">
                <a16:creationId xmlns:a16="http://schemas.microsoft.com/office/drawing/2014/main" id="{27ECD37B-07DE-2ADC-DC76-B31D6A323A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605248-B40F-1CE4-8DEC-656465B8F209}"/>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156835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EB58-1E90-5F58-A653-18F6A08810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9B4FA9-52B1-DDB5-0F8C-938D02FB7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69CCFA-A522-4A56-1749-A8896CFA4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8C8BB-A77B-6E7C-ED7E-B9AB89D8EB3E}"/>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6" name="Footer Placeholder 5">
            <a:extLst>
              <a:ext uri="{FF2B5EF4-FFF2-40B4-BE49-F238E27FC236}">
                <a16:creationId xmlns:a16="http://schemas.microsoft.com/office/drawing/2014/main" id="{9775F31F-FB32-CD91-F853-FD58858318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DF625-227E-B5DA-9C18-8B4B97359EDF}"/>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111998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A33A-F262-E6E8-B550-64900F15F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D21832-6DFB-CB6E-4721-B55AC817E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0804A2-4C04-B529-2FA8-94C9FD4A4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E2678-CCDA-84FD-9598-4DAB4578F742}"/>
              </a:ext>
            </a:extLst>
          </p:cNvPr>
          <p:cNvSpPr>
            <a:spLocks noGrp="1"/>
          </p:cNvSpPr>
          <p:nvPr>
            <p:ph type="dt" sz="half" idx="10"/>
          </p:nvPr>
        </p:nvSpPr>
        <p:spPr/>
        <p:txBody>
          <a:bodyPr/>
          <a:lstStyle/>
          <a:p>
            <a:fld id="{9A7A50E3-A24C-467A-8BD0-26C3F386C3C8}" type="datetimeFigureOut">
              <a:rPr lang="en-IN" smtClean="0"/>
              <a:t>09-11-2022</a:t>
            </a:fld>
            <a:endParaRPr lang="en-IN"/>
          </a:p>
        </p:txBody>
      </p:sp>
      <p:sp>
        <p:nvSpPr>
          <p:cNvPr id="6" name="Footer Placeholder 5">
            <a:extLst>
              <a:ext uri="{FF2B5EF4-FFF2-40B4-BE49-F238E27FC236}">
                <a16:creationId xmlns:a16="http://schemas.microsoft.com/office/drawing/2014/main" id="{AA03ABBB-BD91-4CE5-17EE-10E31C8AB4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C0737-F1B0-7D75-556E-2DD177587C4E}"/>
              </a:ext>
            </a:extLst>
          </p:cNvPr>
          <p:cNvSpPr>
            <a:spLocks noGrp="1"/>
          </p:cNvSpPr>
          <p:nvPr>
            <p:ph type="sldNum" sz="quarter" idx="12"/>
          </p:nvPr>
        </p:nvSpPr>
        <p:spPr/>
        <p:txBody>
          <a:bodyPr/>
          <a:lstStyle/>
          <a:p>
            <a:fld id="{1A1811D9-C44D-485D-AFB4-8CA9EE6BDDD0}" type="slidenum">
              <a:rPr lang="en-IN" smtClean="0"/>
              <a:t>‹#›</a:t>
            </a:fld>
            <a:endParaRPr lang="en-IN"/>
          </a:p>
        </p:txBody>
      </p:sp>
    </p:spTree>
    <p:extLst>
      <p:ext uri="{BB962C8B-B14F-4D97-AF65-F5344CB8AC3E}">
        <p14:creationId xmlns:p14="http://schemas.microsoft.com/office/powerpoint/2010/main" val="253738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77659-EC2E-EC27-161A-2E121AA83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74A4C9-7017-6AF2-688A-25219BC71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8D87C-21D0-AD83-1D6E-C4A943855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A50E3-A24C-467A-8BD0-26C3F386C3C8}" type="datetimeFigureOut">
              <a:rPr lang="en-IN" smtClean="0"/>
              <a:t>09-11-2022</a:t>
            </a:fld>
            <a:endParaRPr lang="en-IN"/>
          </a:p>
        </p:txBody>
      </p:sp>
      <p:sp>
        <p:nvSpPr>
          <p:cNvPr id="5" name="Footer Placeholder 4">
            <a:extLst>
              <a:ext uri="{FF2B5EF4-FFF2-40B4-BE49-F238E27FC236}">
                <a16:creationId xmlns:a16="http://schemas.microsoft.com/office/drawing/2014/main" id="{E6A90A0D-CC65-B0DE-960C-29AEF5C6C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B5F7E6-6578-B0F6-443F-CA9E2EF8BF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811D9-C44D-485D-AFB4-8CA9EE6BDDD0}" type="slidenum">
              <a:rPr lang="en-IN" smtClean="0"/>
              <a:t>‹#›</a:t>
            </a:fld>
            <a:endParaRPr lang="en-IN"/>
          </a:p>
        </p:txBody>
      </p:sp>
    </p:spTree>
    <p:extLst>
      <p:ext uri="{BB962C8B-B14F-4D97-AF65-F5344CB8AC3E}">
        <p14:creationId xmlns:p14="http://schemas.microsoft.com/office/powerpoint/2010/main" val="86008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388A-536D-6736-DFB5-577FDCC408DD}"/>
              </a:ext>
            </a:extLst>
          </p:cNvPr>
          <p:cNvSpPr>
            <a:spLocks noGrp="1"/>
          </p:cNvSpPr>
          <p:nvPr>
            <p:ph type="ctrTitle"/>
          </p:nvPr>
        </p:nvSpPr>
        <p:spPr/>
        <p:txBody>
          <a:bodyPr>
            <a:normAutofit fontScale="90000"/>
          </a:bodyPr>
          <a:lstStyle/>
          <a:p>
            <a:r>
              <a:rPr lang="en-US" b="1" i="0" dirty="0">
                <a:solidFill>
                  <a:srgbClr val="000000"/>
                </a:solidFill>
                <a:effectLst/>
                <a:latin typeface="Helvetica Neue"/>
              </a:rPr>
              <a:t>Case Study : Loan Default Prediction</a:t>
            </a:r>
            <a:br>
              <a:rPr lang="en-US"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C941AA41-64F4-DA12-8F3E-9CF45C9C0889}"/>
              </a:ext>
            </a:extLst>
          </p:cNvPr>
          <p:cNvSpPr>
            <a:spLocks noGrp="1"/>
          </p:cNvSpPr>
          <p:nvPr>
            <p:ph type="subTitle" idx="1"/>
          </p:nvPr>
        </p:nvSpPr>
        <p:spPr>
          <a:xfrm>
            <a:off x="1524000" y="3602038"/>
            <a:ext cx="9144000" cy="1655762"/>
          </a:xfrm>
        </p:spPr>
        <p:txBody>
          <a:bodyPr>
            <a:normAutofit lnSpcReduction="10000"/>
          </a:bodyPr>
          <a:lstStyle/>
          <a:p>
            <a:r>
              <a:rPr lang="en-IN" dirty="0"/>
              <a:t>Presented By</a:t>
            </a:r>
          </a:p>
          <a:p>
            <a:endParaRPr lang="en-IN" dirty="0"/>
          </a:p>
          <a:p>
            <a:r>
              <a:rPr lang="en-IN" dirty="0"/>
              <a:t>Mr. Vishal Gaikwad</a:t>
            </a:r>
          </a:p>
          <a:p>
            <a:r>
              <a:rPr lang="en-IN" dirty="0" err="1"/>
              <a:t>Dr.</a:t>
            </a:r>
            <a:r>
              <a:rPr lang="en-IN" dirty="0"/>
              <a:t> Somvir Singh Nain</a:t>
            </a:r>
          </a:p>
        </p:txBody>
      </p:sp>
    </p:spTree>
    <p:extLst>
      <p:ext uri="{BB962C8B-B14F-4D97-AF65-F5344CB8AC3E}">
        <p14:creationId xmlns:p14="http://schemas.microsoft.com/office/powerpoint/2010/main" val="297270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9B2FC-8B85-1139-AB1F-DDB69C89D3B7}"/>
              </a:ext>
            </a:extLst>
          </p:cNvPr>
          <p:cNvSpPr txBox="1"/>
          <p:nvPr/>
        </p:nvSpPr>
        <p:spPr>
          <a:xfrm>
            <a:off x="651164" y="307218"/>
            <a:ext cx="11236035" cy="461665"/>
          </a:xfrm>
          <a:prstGeom prst="rect">
            <a:avLst/>
          </a:prstGeom>
          <a:noFill/>
        </p:spPr>
        <p:txBody>
          <a:bodyPr wrap="square">
            <a:spAutoFit/>
          </a:bodyPr>
          <a:lstStyle/>
          <a:p>
            <a:pPr algn="l"/>
            <a:r>
              <a:rPr lang="en-US" sz="2400" b="1" i="0" dirty="0">
                <a:solidFill>
                  <a:srgbClr val="FF0000"/>
                </a:solidFill>
                <a:effectLst/>
                <a:latin typeface="Helvetica Neue"/>
              </a:rPr>
              <a:t>2. Distribution of the Funded and Defaulted amounts across the Purpose</a:t>
            </a:r>
          </a:p>
        </p:txBody>
      </p:sp>
      <p:pic>
        <p:nvPicPr>
          <p:cNvPr id="5" name="Picture 4">
            <a:extLst>
              <a:ext uri="{FF2B5EF4-FFF2-40B4-BE49-F238E27FC236}">
                <a16:creationId xmlns:a16="http://schemas.microsoft.com/office/drawing/2014/main" id="{31F77779-A2E1-9432-7924-039D18CBE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pic>
        <p:nvPicPr>
          <p:cNvPr id="4" name="Picture 3">
            <a:extLst>
              <a:ext uri="{FF2B5EF4-FFF2-40B4-BE49-F238E27FC236}">
                <a16:creationId xmlns:a16="http://schemas.microsoft.com/office/drawing/2014/main" id="{DB200BD5-C901-E885-0DF5-4C711AB7DAF0}"/>
              </a:ext>
            </a:extLst>
          </p:cNvPr>
          <p:cNvPicPr>
            <a:picLocks noChangeAspect="1"/>
          </p:cNvPicPr>
          <p:nvPr/>
        </p:nvPicPr>
        <p:blipFill>
          <a:blip r:embed="rId3"/>
          <a:stretch>
            <a:fillRect/>
          </a:stretch>
        </p:blipFill>
        <p:spPr>
          <a:xfrm>
            <a:off x="1032756" y="842601"/>
            <a:ext cx="10126488" cy="5172797"/>
          </a:xfrm>
          <a:prstGeom prst="rect">
            <a:avLst/>
          </a:prstGeom>
        </p:spPr>
      </p:pic>
    </p:spTree>
    <p:extLst>
      <p:ext uri="{BB962C8B-B14F-4D97-AF65-F5344CB8AC3E}">
        <p14:creationId xmlns:p14="http://schemas.microsoft.com/office/powerpoint/2010/main" val="284661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9B2FC-8B85-1139-AB1F-DDB69C89D3B7}"/>
              </a:ext>
            </a:extLst>
          </p:cNvPr>
          <p:cNvSpPr txBox="1"/>
          <p:nvPr/>
        </p:nvSpPr>
        <p:spPr>
          <a:xfrm>
            <a:off x="651164" y="307218"/>
            <a:ext cx="11236035" cy="461665"/>
          </a:xfrm>
          <a:prstGeom prst="rect">
            <a:avLst/>
          </a:prstGeom>
          <a:noFill/>
        </p:spPr>
        <p:txBody>
          <a:bodyPr wrap="square">
            <a:spAutoFit/>
          </a:bodyPr>
          <a:lstStyle/>
          <a:p>
            <a:pPr algn="l"/>
            <a:r>
              <a:rPr lang="en-US" sz="2400" b="1" i="0" dirty="0">
                <a:solidFill>
                  <a:srgbClr val="FF0000"/>
                </a:solidFill>
                <a:effectLst/>
                <a:latin typeface="Helvetica Neue"/>
              </a:rPr>
              <a:t>2. Distribution of the Funded and Defaulted amounts across the Purpose</a:t>
            </a:r>
          </a:p>
        </p:txBody>
      </p:sp>
      <p:pic>
        <p:nvPicPr>
          <p:cNvPr id="5" name="Picture 4">
            <a:extLst>
              <a:ext uri="{FF2B5EF4-FFF2-40B4-BE49-F238E27FC236}">
                <a16:creationId xmlns:a16="http://schemas.microsoft.com/office/drawing/2014/main" id="{31F77779-A2E1-9432-7924-039D18CBE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pic>
        <p:nvPicPr>
          <p:cNvPr id="4" name="Picture 3">
            <a:extLst>
              <a:ext uri="{FF2B5EF4-FFF2-40B4-BE49-F238E27FC236}">
                <a16:creationId xmlns:a16="http://schemas.microsoft.com/office/drawing/2014/main" id="{DB200BD5-C901-E885-0DF5-4C711AB7DAF0}"/>
              </a:ext>
            </a:extLst>
          </p:cNvPr>
          <p:cNvPicPr>
            <a:picLocks noChangeAspect="1"/>
          </p:cNvPicPr>
          <p:nvPr/>
        </p:nvPicPr>
        <p:blipFill>
          <a:blip r:embed="rId3"/>
          <a:stretch>
            <a:fillRect/>
          </a:stretch>
        </p:blipFill>
        <p:spPr>
          <a:xfrm>
            <a:off x="1032756" y="842601"/>
            <a:ext cx="10126488" cy="5172797"/>
          </a:xfrm>
          <a:prstGeom prst="rect">
            <a:avLst/>
          </a:prstGeom>
        </p:spPr>
      </p:pic>
      <p:pic>
        <p:nvPicPr>
          <p:cNvPr id="6" name="Picture 5">
            <a:extLst>
              <a:ext uri="{FF2B5EF4-FFF2-40B4-BE49-F238E27FC236}">
                <a16:creationId xmlns:a16="http://schemas.microsoft.com/office/drawing/2014/main" id="{DCBCE0D4-9E3E-D7EE-2015-51CEEBA893CC}"/>
              </a:ext>
            </a:extLst>
          </p:cNvPr>
          <p:cNvPicPr>
            <a:picLocks noChangeAspect="1"/>
          </p:cNvPicPr>
          <p:nvPr/>
        </p:nvPicPr>
        <p:blipFill>
          <a:blip r:embed="rId4"/>
          <a:stretch>
            <a:fillRect/>
          </a:stretch>
        </p:blipFill>
        <p:spPr>
          <a:xfrm>
            <a:off x="1180414" y="1033128"/>
            <a:ext cx="9831172" cy="4791744"/>
          </a:xfrm>
          <a:prstGeom prst="rect">
            <a:avLst/>
          </a:prstGeom>
        </p:spPr>
      </p:pic>
    </p:spTree>
    <p:extLst>
      <p:ext uri="{BB962C8B-B14F-4D97-AF65-F5344CB8AC3E}">
        <p14:creationId xmlns:p14="http://schemas.microsoft.com/office/powerpoint/2010/main" val="369316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22BBE-6A92-F0C5-3032-6C5E26BF9CE1}"/>
              </a:ext>
            </a:extLst>
          </p:cNvPr>
          <p:cNvSpPr>
            <a:spLocks noChangeArrowheads="1"/>
          </p:cNvSpPr>
          <p:nvPr/>
        </p:nvSpPr>
        <p:spPr bwMode="auto">
          <a:xfrm>
            <a:off x="597477" y="527390"/>
            <a:ext cx="10997046" cy="5803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0000FF"/>
                </a:solidFill>
                <a:effectLst/>
              </a:rPr>
              <a:t>Analysis :</a:t>
            </a: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400" b="1" i="0" u="none" strike="noStrike" cap="none" normalizeH="0" baseline="0" dirty="0">
                <a:ln>
                  <a:noFill/>
                </a:ln>
                <a:solidFill>
                  <a:schemeClr val="tx1"/>
                </a:solidFill>
                <a:effectLst/>
              </a:rPr>
              <a:t>There are debt consolidated loans above 10,500 that are defaulting after bank verification compared to the Source verified. There higher scope for improvement for bank verification so that credit loss can be minimized.</a:t>
            </a: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2400" b="1"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400" b="1" i="0" u="none" strike="noStrike" cap="none" normalizeH="0" baseline="0" dirty="0">
                <a:ln>
                  <a:noFill/>
                </a:ln>
                <a:solidFill>
                  <a:schemeClr val="tx1"/>
                </a:solidFill>
                <a:effectLst/>
              </a:rPr>
              <a:t>Loans taken for longer duration are more likely to default so credit loss can be minimized by giving more short-term loans compared to long term</a:t>
            </a: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2400" b="1" i="0" u="none" strike="noStrike" cap="none" normalizeH="0" baseline="0" dirty="0">
              <a:ln>
                <a:noFill/>
              </a:ln>
              <a:solidFill>
                <a:srgbClr val="0000FF"/>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400" b="1" i="0" u="none" strike="noStrike" cap="none" normalizeH="0" baseline="0" dirty="0">
                <a:ln>
                  <a:noFill/>
                </a:ln>
                <a:effectLst/>
              </a:rPr>
              <a:t>Only debt-consolidated loans are taken with verification status for analysis as considering other loans with debt consolidation may hamper the analysis.</a:t>
            </a:r>
            <a:endParaRPr kumimoji="0" lang="en-US" altLang="en-US" sz="2400" b="0" i="0" u="none" strike="noStrike" cap="none" normalizeH="0" baseline="0" dirty="0">
              <a:ln>
                <a:noFill/>
              </a:ln>
              <a:effectLst/>
            </a:endParaRPr>
          </a:p>
        </p:txBody>
      </p:sp>
    </p:spTree>
    <p:extLst>
      <p:ext uri="{BB962C8B-B14F-4D97-AF65-F5344CB8AC3E}">
        <p14:creationId xmlns:p14="http://schemas.microsoft.com/office/powerpoint/2010/main" val="113189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C5716C-E951-FBAD-E30E-CD1254A048D5}"/>
              </a:ext>
            </a:extLst>
          </p:cNvPr>
          <p:cNvSpPr txBox="1"/>
          <p:nvPr/>
        </p:nvSpPr>
        <p:spPr>
          <a:xfrm>
            <a:off x="1233054" y="265607"/>
            <a:ext cx="6096000" cy="369332"/>
          </a:xfrm>
          <a:prstGeom prst="rect">
            <a:avLst/>
          </a:prstGeom>
          <a:noFill/>
        </p:spPr>
        <p:txBody>
          <a:bodyPr wrap="square">
            <a:spAutoFit/>
          </a:bodyPr>
          <a:lstStyle/>
          <a:p>
            <a:r>
              <a:rPr lang="en-US" b="1" i="0" dirty="0">
                <a:solidFill>
                  <a:srgbClr val="FF0000"/>
                </a:solidFill>
                <a:effectLst/>
                <a:latin typeface="Helvetica Neue"/>
              </a:rPr>
              <a:t>3. </a:t>
            </a:r>
            <a:r>
              <a:rPr lang="en-US" b="1" i="0" dirty="0">
                <a:solidFill>
                  <a:srgbClr val="FF0000"/>
                </a:solidFill>
                <a:effectLst/>
                <a:latin typeface="Palatino"/>
              </a:rPr>
              <a:t>Default Percentage across the Purpose of the loan</a:t>
            </a:r>
          </a:p>
        </p:txBody>
      </p:sp>
      <p:sp>
        <p:nvSpPr>
          <p:cNvPr id="5" name="TextBox 4">
            <a:extLst>
              <a:ext uri="{FF2B5EF4-FFF2-40B4-BE49-F238E27FC236}">
                <a16:creationId xmlns:a16="http://schemas.microsoft.com/office/drawing/2014/main" id="{D894ABCD-7664-9C69-B52F-0E9F8EEFA348}"/>
              </a:ext>
            </a:extLst>
          </p:cNvPr>
          <p:cNvSpPr txBox="1"/>
          <p:nvPr/>
        </p:nvSpPr>
        <p:spPr>
          <a:xfrm>
            <a:off x="651165" y="5870196"/>
            <a:ext cx="11249890" cy="707886"/>
          </a:xfrm>
          <a:prstGeom prst="rect">
            <a:avLst/>
          </a:prstGeom>
          <a:noFill/>
        </p:spPr>
        <p:txBody>
          <a:bodyPr wrap="square">
            <a:spAutoFit/>
          </a:bodyPr>
          <a:lstStyle/>
          <a:p>
            <a:pPr algn="l"/>
            <a:r>
              <a:rPr lang="en-US" sz="2000" b="1" i="0" dirty="0">
                <a:solidFill>
                  <a:srgbClr val="0000FF"/>
                </a:solidFill>
                <a:effectLst/>
                <a:latin typeface="Helvetica Neue"/>
              </a:rPr>
              <a:t>Analysis : There higher rate(27%) of default for small business compared to the other purpose of the loan.</a:t>
            </a:r>
          </a:p>
        </p:txBody>
      </p:sp>
      <p:pic>
        <p:nvPicPr>
          <p:cNvPr id="8" name="Picture 7">
            <a:extLst>
              <a:ext uri="{FF2B5EF4-FFF2-40B4-BE49-F238E27FC236}">
                <a16:creationId xmlns:a16="http://schemas.microsoft.com/office/drawing/2014/main" id="{9777A6DC-123C-A087-C706-9431EC4CA077}"/>
              </a:ext>
            </a:extLst>
          </p:cNvPr>
          <p:cNvPicPr>
            <a:picLocks noChangeAspect="1"/>
          </p:cNvPicPr>
          <p:nvPr/>
        </p:nvPicPr>
        <p:blipFill>
          <a:blip r:embed="rId2"/>
          <a:stretch>
            <a:fillRect/>
          </a:stretch>
        </p:blipFill>
        <p:spPr>
          <a:xfrm>
            <a:off x="1251861" y="1133154"/>
            <a:ext cx="9688277" cy="4591691"/>
          </a:xfrm>
          <a:prstGeom prst="rect">
            <a:avLst/>
          </a:prstGeom>
        </p:spPr>
      </p:pic>
    </p:spTree>
    <p:extLst>
      <p:ext uri="{BB962C8B-B14F-4D97-AF65-F5344CB8AC3E}">
        <p14:creationId xmlns:p14="http://schemas.microsoft.com/office/powerpoint/2010/main" val="137280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EE2B4F-1880-FBA2-187D-25E20940AC0D}"/>
              </a:ext>
            </a:extLst>
          </p:cNvPr>
          <p:cNvSpPr txBox="1"/>
          <p:nvPr/>
        </p:nvSpPr>
        <p:spPr>
          <a:xfrm>
            <a:off x="969818" y="293316"/>
            <a:ext cx="9236364" cy="646331"/>
          </a:xfrm>
          <a:prstGeom prst="rect">
            <a:avLst/>
          </a:prstGeom>
          <a:noFill/>
        </p:spPr>
        <p:txBody>
          <a:bodyPr wrap="square">
            <a:spAutoFit/>
          </a:bodyPr>
          <a:lstStyle/>
          <a:p>
            <a:r>
              <a:rPr lang="en-US" b="1" i="0" dirty="0">
                <a:solidFill>
                  <a:srgbClr val="FF0000"/>
                </a:solidFill>
                <a:effectLst/>
                <a:latin typeface="Helvetica Neue"/>
              </a:rPr>
              <a:t>4. </a:t>
            </a:r>
            <a:r>
              <a:rPr lang="en-US" b="1" i="0" dirty="0">
                <a:solidFill>
                  <a:srgbClr val="FF0000"/>
                </a:solidFill>
                <a:effectLst/>
                <a:latin typeface="Palatino"/>
              </a:rPr>
              <a:t>Credit loss of the Risky loans(Loans with higher Interest Rate)</a:t>
            </a:r>
          </a:p>
          <a:p>
            <a:pPr algn="l"/>
            <a:endParaRPr lang="en-US" b="1" i="0" dirty="0">
              <a:solidFill>
                <a:srgbClr val="FF0000"/>
              </a:solidFill>
              <a:effectLst/>
              <a:latin typeface="Helvetica Neue"/>
            </a:endParaRPr>
          </a:p>
        </p:txBody>
      </p:sp>
      <p:pic>
        <p:nvPicPr>
          <p:cNvPr id="5" name="Picture 4">
            <a:extLst>
              <a:ext uri="{FF2B5EF4-FFF2-40B4-BE49-F238E27FC236}">
                <a16:creationId xmlns:a16="http://schemas.microsoft.com/office/drawing/2014/main" id="{E7C4B099-5AF4-FE8E-2CAC-607CECB43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4446877"/>
          </a:xfrm>
          <a:prstGeom prst="rect">
            <a:avLst/>
          </a:prstGeom>
        </p:spPr>
      </p:pic>
      <p:sp>
        <p:nvSpPr>
          <p:cNvPr id="6" name="Rectangle 1">
            <a:extLst>
              <a:ext uri="{FF2B5EF4-FFF2-40B4-BE49-F238E27FC236}">
                <a16:creationId xmlns:a16="http://schemas.microsoft.com/office/drawing/2014/main" id="{B0E719C7-AFCB-D781-C5CC-4798E84220F2}"/>
              </a:ext>
            </a:extLst>
          </p:cNvPr>
          <p:cNvSpPr>
            <a:spLocks noChangeArrowheads="1"/>
          </p:cNvSpPr>
          <p:nvPr/>
        </p:nvSpPr>
        <p:spPr bwMode="auto">
          <a:xfrm>
            <a:off x="443346" y="5506914"/>
            <a:ext cx="11748654" cy="1108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FF"/>
                </a:solidFill>
                <a:effectLst/>
              </a:rPr>
              <a:t>Analysis: Major credit loss is happening in eastern states compared to the western states for risky loans. It can be minimized by changing the proportion towards eastern states like California.</a:t>
            </a:r>
            <a:endParaRPr kumimoji="0" lang="en-US" altLang="en-US"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3ADDD4AC-343E-9157-AED5-7245460146A7}"/>
              </a:ext>
            </a:extLst>
          </p:cNvPr>
          <p:cNvPicPr>
            <a:picLocks noChangeAspect="1"/>
          </p:cNvPicPr>
          <p:nvPr/>
        </p:nvPicPr>
        <p:blipFill>
          <a:blip r:embed="rId3"/>
          <a:stretch>
            <a:fillRect/>
          </a:stretch>
        </p:blipFill>
        <p:spPr>
          <a:xfrm>
            <a:off x="1175063" y="1209365"/>
            <a:ext cx="9236364" cy="4439270"/>
          </a:xfrm>
          <a:prstGeom prst="rect">
            <a:avLst/>
          </a:prstGeom>
        </p:spPr>
      </p:pic>
    </p:spTree>
    <p:extLst>
      <p:ext uri="{BB962C8B-B14F-4D97-AF65-F5344CB8AC3E}">
        <p14:creationId xmlns:p14="http://schemas.microsoft.com/office/powerpoint/2010/main" val="174572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EE2B4F-1880-FBA2-187D-25E20940AC0D}"/>
              </a:ext>
            </a:extLst>
          </p:cNvPr>
          <p:cNvSpPr txBox="1"/>
          <p:nvPr/>
        </p:nvSpPr>
        <p:spPr>
          <a:xfrm>
            <a:off x="969818" y="293316"/>
            <a:ext cx="9236364" cy="369332"/>
          </a:xfrm>
          <a:prstGeom prst="rect">
            <a:avLst/>
          </a:prstGeom>
          <a:noFill/>
        </p:spPr>
        <p:txBody>
          <a:bodyPr wrap="square">
            <a:spAutoFit/>
          </a:bodyPr>
          <a:lstStyle/>
          <a:p>
            <a:pPr algn="l"/>
            <a:r>
              <a:rPr lang="en-US" b="1" i="0" dirty="0">
                <a:solidFill>
                  <a:srgbClr val="FF0000"/>
                </a:solidFill>
                <a:effectLst/>
                <a:latin typeface="Helvetica Neue"/>
              </a:rPr>
              <a:t>5. Default rate across the loan term</a:t>
            </a:r>
          </a:p>
        </p:txBody>
      </p:sp>
      <p:sp>
        <p:nvSpPr>
          <p:cNvPr id="6" name="Rectangle 1">
            <a:extLst>
              <a:ext uri="{FF2B5EF4-FFF2-40B4-BE49-F238E27FC236}">
                <a16:creationId xmlns:a16="http://schemas.microsoft.com/office/drawing/2014/main" id="{B0E719C7-AFCB-D781-C5CC-4798E84220F2}"/>
              </a:ext>
            </a:extLst>
          </p:cNvPr>
          <p:cNvSpPr>
            <a:spLocks noChangeArrowheads="1"/>
          </p:cNvSpPr>
          <p:nvPr/>
        </p:nvSpPr>
        <p:spPr bwMode="auto">
          <a:xfrm>
            <a:off x="443346" y="5506914"/>
            <a:ext cx="11748654" cy="1108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FF"/>
                </a:solidFill>
                <a:effectLst/>
              </a:rPr>
              <a:t>Analysis: The default rate of the long-term(5 years) is 25 Percent which is much higher than the short-term(3 years) loans. Credit loss/Loan default rate can be reduced by increasing the portion of the short-term loan.</a:t>
            </a:r>
            <a:endParaRPr kumimoji="0" lang="en-US" altLang="en-US" b="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E8D09280-E8B0-E6CA-2737-B08902F25DFE}"/>
              </a:ext>
            </a:extLst>
          </p:cNvPr>
          <p:cNvPicPr>
            <a:picLocks noChangeAspect="1"/>
          </p:cNvPicPr>
          <p:nvPr/>
        </p:nvPicPr>
        <p:blipFill>
          <a:blip r:embed="rId2"/>
          <a:stretch>
            <a:fillRect/>
          </a:stretch>
        </p:blipFill>
        <p:spPr>
          <a:xfrm>
            <a:off x="2378536" y="1171292"/>
            <a:ext cx="7878274" cy="4058216"/>
          </a:xfrm>
          <a:prstGeom prst="rect">
            <a:avLst/>
          </a:prstGeom>
        </p:spPr>
      </p:pic>
    </p:spTree>
    <p:extLst>
      <p:ext uri="{BB962C8B-B14F-4D97-AF65-F5344CB8AC3E}">
        <p14:creationId xmlns:p14="http://schemas.microsoft.com/office/powerpoint/2010/main" val="429009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22BBE-6A92-F0C5-3032-6C5E26BF9CE1}"/>
              </a:ext>
            </a:extLst>
          </p:cNvPr>
          <p:cNvSpPr>
            <a:spLocks noChangeArrowheads="1"/>
          </p:cNvSpPr>
          <p:nvPr/>
        </p:nvSpPr>
        <p:spPr bwMode="auto">
          <a:xfrm>
            <a:off x="597477" y="1912384"/>
            <a:ext cx="10997046" cy="30332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400" b="1" dirty="0">
                <a:solidFill>
                  <a:srgbClr val="0000FF"/>
                </a:solidFill>
              </a:rPr>
              <a:t>Important features which are affecting the default rate</a:t>
            </a:r>
            <a:r>
              <a:rPr kumimoji="0" lang="en-US" altLang="en-US" sz="2400" b="1" i="0" u="none" strike="noStrike" cap="none" normalizeH="0" baseline="0" dirty="0">
                <a:ln>
                  <a:noFill/>
                </a:ln>
                <a:solidFill>
                  <a:srgbClr val="0000FF"/>
                </a:solidFill>
                <a:effectLst/>
              </a:rPr>
              <a:t> :</a:t>
            </a: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400" b="1" i="0" u="none" strike="noStrike" cap="none" normalizeH="0" baseline="0" dirty="0">
                <a:ln>
                  <a:noFill/>
                </a:ln>
                <a:solidFill>
                  <a:schemeClr val="tx1"/>
                </a:solidFill>
                <a:effectLst/>
              </a:rPr>
              <a:t>Term: Loans with a longer term are more likely to default.</a:t>
            </a: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400" b="1" i="0" u="none" strike="noStrike" cap="none" normalizeH="0" baseline="0" dirty="0">
                <a:ln>
                  <a:noFill/>
                </a:ln>
                <a:solidFill>
                  <a:schemeClr val="tx1"/>
                </a:solidFill>
                <a:effectLst/>
              </a:rPr>
              <a:t>Interest Rate: Loans with a higher interest rate have a higher default rate.</a:t>
            </a:r>
            <a:endParaRPr kumimoji="0" lang="en-US" altLang="en-US" sz="2400" b="1" i="0" u="none" strike="noStrike" cap="none" normalizeH="0" baseline="0" dirty="0">
              <a:ln>
                <a:noFill/>
              </a:ln>
              <a:solidFill>
                <a:srgbClr val="0000FF"/>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400" b="1" i="0" u="none" strike="noStrike" cap="none" normalizeH="0" baseline="0" dirty="0">
                <a:ln>
                  <a:noFill/>
                </a:ln>
                <a:effectLst/>
              </a:rPr>
              <a:t>Region: Eastern part of the USA has a higher percentage of credit loss for risky loans.</a:t>
            </a: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400" b="1" i="0" u="none" strike="noStrike" cap="none" normalizeH="0" baseline="0" dirty="0">
                <a:ln>
                  <a:noFill/>
                </a:ln>
                <a:effectLst/>
              </a:rPr>
              <a:t>Purpose: Small business loans have a higher rate of default.</a:t>
            </a:r>
          </a:p>
        </p:txBody>
      </p:sp>
      <p:sp>
        <p:nvSpPr>
          <p:cNvPr id="4" name="TextBox 3">
            <a:extLst>
              <a:ext uri="{FF2B5EF4-FFF2-40B4-BE49-F238E27FC236}">
                <a16:creationId xmlns:a16="http://schemas.microsoft.com/office/drawing/2014/main" id="{BF3B2B9F-0662-D35D-2691-0D5BB2BD6A77}"/>
              </a:ext>
            </a:extLst>
          </p:cNvPr>
          <p:cNvSpPr txBox="1"/>
          <p:nvPr/>
        </p:nvSpPr>
        <p:spPr>
          <a:xfrm>
            <a:off x="653995" y="530950"/>
            <a:ext cx="6094674" cy="707886"/>
          </a:xfrm>
          <a:prstGeom prst="rect">
            <a:avLst/>
          </a:prstGeom>
          <a:noFill/>
        </p:spPr>
        <p:txBody>
          <a:bodyPr wrap="square">
            <a:spAutoFit/>
          </a:bodyPr>
          <a:lstStyle/>
          <a:p>
            <a:r>
              <a:rPr lang="en-IN" sz="4000" dirty="0">
                <a:solidFill>
                  <a:srgbClr val="FF0000"/>
                </a:solidFill>
              </a:rPr>
              <a:t>Conclusion</a:t>
            </a:r>
            <a:r>
              <a:rPr lang="en-IN" dirty="0"/>
              <a:t> :</a:t>
            </a:r>
          </a:p>
        </p:txBody>
      </p:sp>
    </p:spTree>
    <p:extLst>
      <p:ext uri="{BB962C8B-B14F-4D97-AF65-F5344CB8AC3E}">
        <p14:creationId xmlns:p14="http://schemas.microsoft.com/office/powerpoint/2010/main" val="337070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descr="Image result for thank you style">
            <a:extLst>
              <a:ext uri="{FF2B5EF4-FFF2-40B4-BE49-F238E27FC236}">
                <a16:creationId xmlns:a16="http://schemas.microsoft.com/office/drawing/2014/main" id="{B7C0D280-2523-2AD4-76AE-C370EAA8D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873" y="2244436"/>
            <a:ext cx="4253345" cy="193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56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56F84E-1E42-D0AE-D27F-D1A4025ED24D}"/>
              </a:ext>
            </a:extLst>
          </p:cNvPr>
          <p:cNvSpPr>
            <a:spLocks noChangeArrowheads="1"/>
          </p:cNvSpPr>
          <p:nvPr/>
        </p:nvSpPr>
        <p:spPr bwMode="auto">
          <a:xfrm>
            <a:off x="749466" y="1055245"/>
            <a:ext cx="10445008" cy="51908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i="0" u="none" strike="noStrike" cap="none" normalizeH="0" baseline="0" dirty="0">
              <a:ln>
                <a:noFill/>
              </a:ln>
              <a:solidFill>
                <a:srgbClr val="000000"/>
              </a:solidFill>
              <a:effectLst/>
              <a:latin typeface="+mn-lt"/>
            </a:endParaRP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rgbClr val="000000"/>
                </a:solidFill>
                <a:effectLst/>
                <a:latin typeface="+mn-lt"/>
              </a:rPr>
              <a:t>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2000" i="0" u="none" strike="noStrike" cap="none" normalizeH="0" baseline="0" dirty="0">
              <a:ln>
                <a:noFill/>
              </a:ln>
              <a:solidFill>
                <a:schemeClr val="tx1"/>
              </a:solidFill>
              <a:effectLst/>
              <a:latin typeface="+mn-lt"/>
            </a:endParaRP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mn-lt"/>
              </a:rPr>
              <a:t>- If the applicant is likely to repay the loan, then not approving the loan results in a loss of business to the company</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2000" i="0" u="none" strike="noStrike" cap="none" normalizeH="0" baseline="0" dirty="0">
              <a:ln>
                <a:noFill/>
              </a:ln>
              <a:solidFill>
                <a:schemeClr val="tx1"/>
              </a:solidFill>
              <a:effectLst/>
              <a:latin typeface="+mn-lt"/>
            </a:endParaRP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mn-lt"/>
              </a:rPr>
              <a:t>- If the applicant is not likely to repay the loan, i.e. he/she is likely to default, then approving the loan may lead to a financial loss for the company</a:t>
            </a:r>
          </a:p>
        </p:txBody>
      </p:sp>
      <p:sp>
        <p:nvSpPr>
          <p:cNvPr id="4" name="TextBox 3">
            <a:extLst>
              <a:ext uri="{FF2B5EF4-FFF2-40B4-BE49-F238E27FC236}">
                <a16:creationId xmlns:a16="http://schemas.microsoft.com/office/drawing/2014/main" id="{02D58FBE-BFEB-4B36-0F0F-5BF725D46B77}"/>
              </a:ext>
            </a:extLst>
          </p:cNvPr>
          <p:cNvSpPr txBox="1"/>
          <p:nvPr/>
        </p:nvSpPr>
        <p:spPr>
          <a:xfrm>
            <a:off x="2438400" y="236030"/>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inherit"/>
              </a:rPr>
              <a:t>Introduction</a:t>
            </a:r>
          </a:p>
        </p:txBody>
      </p:sp>
    </p:spTree>
    <p:extLst>
      <p:ext uri="{BB962C8B-B14F-4D97-AF65-F5344CB8AC3E}">
        <p14:creationId xmlns:p14="http://schemas.microsoft.com/office/powerpoint/2010/main" val="383998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A5195D-6900-4BB1-B454-C99868384EE0}"/>
              </a:ext>
            </a:extLst>
          </p:cNvPr>
          <p:cNvSpPr>
            <a:spLocks noChangeArrowheads="1"/>
          </p:cNvSpPr>
          <p:nvPr/>
        </p:nvSpPr>
        <p:spPr bwMode="auto">
          <a:xfrm>
            <a:off x="374074" y="397158"/>
            <a:ext cx="11817926" cy="591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mn-lt"/>
              </a:rPr>
              <a:t>Problem Statement</a:t>
            </a:r>
            <a:r>
              <a:rPr kumimoji="0" lang="en-US" altLang="en-US" sz="2800" b="0" i="0" u="none" strike="noStrike" cap="none" normalizeH="0" baseline="0" dirty="0">
                <a:ln>
                  <a:noFill/>
                </a:ln>
                <a:solidFill>
                  <a:schemeClr val="tx1"/>
                </a:solidFill>
                <a:effectLst/>
                <a:latin typeface="+mn-lt"/>
              </a:rPr>
              <a:t> </a:t>
            </a:r>
          </a:p>
        </p:txBody>
      </p:sp>
      <p:sp>
        <p:nvSpPr>
          <p:cNvPr id="4" name="TextBox 3">
            <a:extLst>
              <a:ext uri="{FF2B5EF4-FFF2-40B4-BE49-F238E27FC236}">
                <a16:creationId xmlns:a16="http://schemas.microsoft.com/office/drawing/2014/main" id="{48688D98-FEB3-FBAA-C5D0-294DBC8DFEBD}"/>
              </a:ext>
            </a:extLst>
          </p:cNvPr>
          <p:cNvSpPr txBox="1"/>
          <p:nvPr/>
        </p:nvSpPr>
        <p:spPr>
          <a:xfrm>
            <a:off x="1482436" y="1692763"/>
            <a:ext cx="8977746" cy="2251065"/>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400" b="1" i="0" u="none" strike="noStrike" cap="none" normalizeH="0" baseline="0" dirty="0">
                <a:ln>
                  <a:noFill/>
                </a:ln>
                <a:solidFill>
                  <a:schemeClr val="tx1"/>
                </a:solidFill>
                <a:effectLst/>
                <a:latin typeface="+mn-lt"/>
              </a:rPr>
              <a:t>The company wants to understand the driving factors (or driver variables) behind loan default, i.e. the variables which are strong indicators of default. The company can utilize this knowledge for its portfolio and risk assessment.</a:t>
            </a:r>
          </a:p>
        </p:txBody>
      </p:sp>
    </p:spTree>
    <p:extLst>
      <p:ext uri="{BB962C8B-B14F-4D97-AF65-F5344CB8AC3E}">
        <p14:creationId xmlns:p14="http://schemas.microsoft.com/office/powerpoint/2010/main" val="203474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C846F2-01B4-BCFC-D72D-F3A2F92E381C}"/>
              </a:ext>
            </a:extLst>
          </p:cNvPr>
          <p:cNvSpPr txBox="1"/>
          <p:nvPr/>
        </p:nvSpPr>
        <p:spPr>
          <a:xfrm>
            <a:off x="969818" y="1096925"/>
            <a:ext cx="6553201" cy="461665"/>
          </a:xfrm>
          <a:prstGeom prst="rect">
            <a:avLst/>
          </a:prstGeom>
          <a:noFill/>
        </p:spPr>
        <p:txBody>
          <a:bodyPr wrap="square">
            <a:spAutoFit/>
          </a:bodyPr>
          <a:lstStyle/>
          <a:p>
            <a:pPr algn="l" rtl="0"/>
            <a:r>
              <a:rPr lang="en-US" sz="2400" b="1" i="0" dirty="0">
                <a:solidFill>
                  <a:srgbClr val="000000"/>
                </a:solidFill>
                <a:effectLst/>
                <a:latin typeface="inherit"/>
              </a:rPr>
              <a:t>1. Distribution of the loans across categories</a:t>
            </a:r>
          </a:p>
        </p:txBody>
      </p:sp>
      <p:sp>
        <p:nvSpPr>
          <p:cNvPr id="5" name="TextBox 4">
            <a:extLst>
              <a:ext uri="{FF2B5EF4-FFF2-40B4-BE49-F238E27FC236}">
                <a16:creationId xmlns:a16="http://schemas.microsoft.com/office/drawing/2014/main" id="{D4250A76-95B1-9BCD-C0A4-650E7115670B}"/>
              </a:ext>
            </a:extLst>
          </p:cNvPr>
          <p:cNvSpPr txBox="1"/>
          <p:nvPr/>
        </p:nvSpPr>
        <p:spPr>
          <a:xfrm>
            <a:off x="2770910" y="212751"/>
            <a:ext cx="6096000" cy="523220"/>
          </a:xfrm>
          <a:prstGeom prst="rect">
            <a:avLst/>
          </a:prstGeom>
          <a:noFill/>
        </p:spPr>
        <p:txBody>
          <a:bodyPr wrap="square">
            <a:spAutoFit/>
          </a:bodyPr>
          <a:lstStyle/>
          <a:p>
            <a:pPr algn="ctr" rtl="0"/>
            <a:r>
              <a:rPr lang="en-US" sz="2800" b="1" i="0" dirty="0">
                <a:solidFill>
                  <a:srgbClr val="FF0000"/>
                </a:solidFill>
                <a:effectLst/>
                <a:latin typeface="inherit"/>
              </a:rPr>
              <a:t>Univariate Analysis</a:t>
            </a:r>
          </a:p>
        </p:txBody>
      </p:sp>
      <p:pic>
        <p:nvPicPr>
          <p:cNvPr id="7" name="Picture 6">
            <a:extLst>
              <a:ext uri="{FF2B5EF4-FFF2-40B4-BE49-F238E27FC236}">
                <a16:creationId xmlns:a16="http://schemas.microsoft.com/office/drawing/2014/main" id="{D3E2FE92-B35C-9638-4C23-85B0EDA85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80" y="1706572"/>
            <a:ext cx="9363075" cy="3810000"/>
          </a:xfrm>
          <a:prstGeom prst="rect">
            <a:avLst/>
          </a:prstGeom>
        </p:spPr>
      </p:pic>
      <p:sp>
        <p:nvSpPr>
          <p:cNvPr id="9" name="TextBox 8">
            <a:extLst>
              <a:ext uri="{FF2B5EF4-FFF2-40B4-BE49-F238E27FC236}">
                <a16:creationId xmlns:a16="http://schemas.microsoft.com/office/drawing/2014/main" id="{DE200978-8D00-8E09-21CC-018EBCA1FB6E}"/>
              </a:ext>
            </a:extLst>
          </p:cNvPr>
          <p:cNvSpPr txBox="1"/>
          <p:nvPr/>
        </p:nvSpPr>
        <p:spPr>
          <a:xfrm>
            <a:off x="256309" y="5431919"/>
            <a:ext cx="11679382" cy="1287532"/>
          </a:xfrm>
          <a:prstGeom prst="rect">
            <a:avLst/>
          </a:prstGeom>
          <a:noFill/>
        </p:spPr>
        <p:txBody>
          <a:bodyPr wrap="square">
            <a:spAutoFit/>
          </a:bodyPr>
          <a:lstStyle/>
          <a:p>
            <a:pPr algn="just">
              <a:lnSpc>
                <a:spcPct val="150000"/>
              </a:lnSpc>
            </a:pPr>
            <a:r>
              <a:rPr lang="en-US" b="1" i="0" dirty="0">
                <a:solidFill>
                  <a:srgbClr val="0000FF"/>
                </a:solidFill>
                <a:effectLst/>
                <a:latin typeface="Helvetica Neue"/>
              </a:rPr>
              <a:t>Analysis: Almost half of the loans (47%) are given for the debt consolidation purpose</a:t>
            </a:r>
          </a:p>
          <a:p>
            <a:pPr algn="just">
              <a:lnSpc>
                <a:spcPct val="150000"/>
              </a:lnSpc>
            </a:pPr>
            <a:r>
              <a:rPr lang="en-US" b="1" i="0" dirty="0">
                <a:solidFill>
                  <a:srgbClr val="0000FF"/>
                </a:solidFill>
                <a:effectLst/>
                <a:latin typeface="Helvetica Neue"/>
              </a:rPr>
              <a:t>Debt consolidation is when a borrower takes out a new loan and then uses the loan proceeds to pay off their other debts</a:t>
            </a:r>
          </a:p>
        </p:txBody>
      </p:sp>
    </p:spTree>
    <p:extLst>
      <p:ext uri="{BB962C8B-B14F-4D97-AF65-F5344CB8AC3E}">
        <p14:creationId xmlns:p14="http://schemas.microsoft.com/office/powerpoint/2010/main" val="60892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E2ACA-8BAB-AF0B-60A4-1622D01A2D58}"/>
              </a:ext>
            </a:extLst>
          </p:cNvPr>
          <p:cNvSpPr txBox="1"/>
          <p:nvPr/>
        </p:nvSpPr>
        <p:spPr>
          <a:xfrm>
            <a:off x="1205344" y="374689"/>
            <a:ext cx="8312727" cy="461665"/>
          </a:xfrm>
          <a:prstGeom prst="rect">
            <a:avLst/>
          </a:prstGeom>
          <a:noFill/>
        </p:spPr>
        <p:txBody>
          <a:bodyPr wrap="square">
            <a:spAutoFit/>
          </a:bodyPr>
          <a:lstStyle/>
          <a:p>
            <a:r>
              <a:rPr lang="en-US" sz="2400" b="1" i="0" dirty="0">
                <a:solidFill>
                  <a:srgbClr val="FF0000"/>
                </a:solidFill>
                <a:effectLst/>
                <a:latin typeface="Helvetica Neue"/>
              </a:rPr>
              <a:t>2. </a:t>
            </a:r>
            <a:r>
              <a:rPr lang="en-US" sz="2400" b="1" i="0" dirty="0">
                <a:solidFill>
                  <a:srgbClr val="FF0000"/>
                </a:solidFill>
                <a:effectLst/>
                <a:latin typeface="Palatino"/>
              </a:rPr>
              <a:t>Distribution of the loans across the States</a:t>
            </a:r>
          </a:p>
        </p:txBody>
      </p:sp>
      <p:sp>
        <p:nvSpPr>
          <p:cNvPr id="7" name="TextBox 6">
            <a:extLst>
              <a:ext uri="{FF2B5EF4-FFF2-40B4-BE49-F238E27FC236}">
                <a16:creationId xmlns:a16="http://schemas.microsoft.com/office/drawing/2014/main" id="{06353569-4EBF-7EA2-CFB7-0C8C8FF3649F}"/>
              </a:ext>
            </a:extLst>
          </p:cNvPr>
          <p:cNvSpPr txBox="1"/>
          <p:nvPr/>
        </p:nvSpPr>
        <p:spPr>
          <a:xfrm>
            <a:off x="1690254" y="6035495"/>
            <a:ext cx="9059539" cy="646331"/>
          </a:xfrm>
          <a:prstGeom prst="rect">
            <a:avLst/>
          </a:prstGeom>
          <a:noFill/>
        </p:spPr>
        <p:txBody>
          <a:bodyPr wrap="square">
            <a:spAutoFit/>
          </a:bodyPr>
          <a:lstStyle/>
          <a:p>
            <a:pPr algn="l"/>
            <a:r>
              <a:rPr lang="en-US" b="1" i="0" dirty="0">
                <a:solidFill>
                  <a:srgbClr val="0000FF"/>
                </a:solidFill>
                <a:effectLst/>
                <a:latin typeface="Palatino"/>
              </a:rPr>
              <a:t>Analysis: Maximum number of loans are taken from coastal states like California, New York, Florida, and Texas.</a:t>
            </a:r>
          </a:p>
        </p:txBody>
      </p:sp>
      <p:pic>
        <p:nvPicPr>
          <p:cNvPr id="4" name="Picture 3">
            <a:extLst>
              <a:ext uri="{FF2B5EF4-FFF2-40B4-BE49-F238E27FC236}">
                <a16:creationId xmlns:a16="http://schemas.microsoft.com/office/drawing/2014/main" id="{17C29EAF-9C61-6843-A9D9-EE460C85B5DA}"/>
              </a:ext>
            </a:extLst>
          </p:cNvPr>
          <p:cNvPicPr>
            <a:picLocks noChangeAspect="1"/>
          </p:cNvPicPr>
          <p:nvPr/>
        </p:nvPicPr>
        <p:blipFill>
          <a:blip r:embed="rId2"/>
          <a:stretch>
            <a:fillRect/>
          </a:stretch>
        </p:blipFill>
        <p:spPr>
          <a:xfrm>
            <a:off x="1566230" y="1109339"/>
            <a:ext cx="9059539" cy="4639322"/>
          </a:xfrm>
          <a:prstGeom prst="rect">
            <a:avLst/>
          </a:prstGeom>
        </p:spPr>
      </p:pic>
    </p:spTree>
    <p:extLst>
      <p:ext uri="{BB962C8B-B14F-4D97-AF65-F5344CB8AC3E}">
        <p14:creationId xmlns:p14="http://schemas.microsoft.com/office/powerpoint/2010/main" val="155446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8329F-7077-FB34-D7F7-0FD06F2A8956}"/>
              </a:ext>
            </a:extLst>
          </p:cNvPr>
          <p:cNvSpPr txBox="1"/>
          <p:nvPr/>
        </p:nvSpPr>
        <p:spPr>
          <a:xfrm>
            <a:off x="1154544" y="219532"/>
            <a:ext cx="9873673" cy="523220"/>
          </a:xfrm>
          <a:prstGeom prst="rect">
            <a:avLst/>
          </a:prstGeom>
          <a:noFill/>
        </p:spPr>
        <p:txBody>
          <a:bodyPr wrap="square">
            <a:spAutoFit/>
          </a:bodyPr>
          <a:lstStyle/>
          <a:p>
            <a:r>
              <a:rPr lang="en-IN" sz="2800" b="1" i="0" dirty="0">
                <a:solidFill>
                  <a:srgbClr val="FF0000"/>
                </a:solidFill>
                <a:effectLst/>
                <a:latin typeface="Helvetica Neue"/>
              </a:rPr>
              <a:t>3. </a:t>
            </a:r>
            <a:r>
              <a:rPr lang="en-IN" sz="2400" b="1" i="0" dirty="0">
                <a:solidFill>
                  <a:srgbClr val="FF0000"/>
                </a:solidFill>
                <a:effectLst/>
                <a:latin typeface="Helvetica Neue"/>
              </a:rPr>
              <a:t>Interest</a:t>
            </a:r>
            <a:r>
              <a:rPr lang="en-IN" sz="2800" b="1" dirty="0">
                <a:solidFill>
                  <a:srgbClr val="FF0000"/>
                </a:solidFill>
                <a:latin typeface="Helvetica Neue"/>
              </a:rPr>
              <a:t> Rate</a:t>
            </a:r>
            <a:endParaRPr lang="en-IN" sz="2800" b="1" i="0" dirty="0">
              <a:solidFill>
                <a:srgbClr val="FF0000"/>
              </a:solidFill>
              <a:effectLst/>
              <a:latin typeface="Helvetica Neue"/>
            </a:endParaRPr>
          </a:p>
        </p:txBody>
      </p:sp>
      <p:sp>
        <p:nvSpPr>
          <p:cNvPr id="5" name="TextBox 4">
            <a:extLst>
              <a:ext uri="{FF2B5EF4-FFF2-40B4-BE49-F238E27FC236}">
                <a16:creationId xmlns:a16="http://schemas.microsoft.com/office/drawing/2014/main" id="{4DE7899D-5ADA-B5B5-315F-584A50B9CA7C}"/>
              </a:ext>
            </a:extLst>
          </p:cNvPr>
          <p:cNvSpPr txBox="1"/>
          <p:nvPr/>
        </p:nvSpPr>
        <p:spPr>
          <a:xfrm>
            <a:off x="969819" y="5978282"/>
            <a:ext cx="10640291" cy="646331"/>
          </a:xfrm>
          <a:prstGeom prst="rect">
            <a:avLst/>
          </a:prstGeom>
          <a:noFill/>
        </p:spPr>
        <p:txBody>
          <a:bodyPr wrap="square">
            <a:spAutoFit/>
          </a:bodyPr>
          <a:lstStyle/>
          <a:p>
            <a:pPr algn="l"/>
            <a:r>
              <a:rPr lang="en-US" b="1" i="0" dirty="0">
                <a:solidFill>
                  <a:srgbClr val="0000FF"/>
                </a:solidFill>
                <a:effectLst/>
                <a:latin typeface="Helvetica Neue"/>
              </a:rPr>
              <a:t>Analysis : Most of the loans Interest rate is distributed between 8.94 and 14.42. There is small portion of the risky loan which are given at higher interest rate</a:t>
            </a:r>
          </a:p>
        </p:txBody>
      </p:sp>
      <p:pic>
        <p:nvPicPr>
          <p:cNvPr id="7" name="Picture 6">
            <a:extLst>
              <a:ext uri="{FF2B5EF4-FFF2-40B4-BE49-F238E27FC236}">
                <a16:creationId xmlns:a16="http://schemas.microsoft.com/office/drawing/2014/main" id="{7033D962-F073-B866-E5A0-67A646C83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42542"/>
            <a:ext cx="9363075" cy="4613131"/>
          </a:xfrm>
          <a:prstGeom prst="rect">
            <a:avLst/>
          </a:prstGeom>
        </p:spPr>
      </p:pic>
    </p:spTree>
    <p:extLst>
      <p:ext uri="{BB962C8B-B14F-4D97-AF65-F5344CB8AC3E}">
        <p14:creationId xmlns:p14="http://schemas.microsoft.com/office/powerpoint/2010/main" val="278599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EA6C2C-ECA3-FDF0-F80C-2DA85D7C009B}"/>
              </a:ext>
            </a:extLst>
          </p:cNvPr>
          <p:cNvSpPr txBox="1"/>
          <p:nvPr/>
        </p:nvSpPr>
        <p:spPr>
          <a:xfrm>
            <a:off x="1414462" y="321025"/>
            <a:ext cx="9604519" cy="523220"/>
          </a:xfrm>
          <a:prstGeom prst="rect">
            <a:avLst/>
          </a:prstGeom>
          <a:noFill/>
        </p:spPr>
        <p:txBody>
          <a:bodyPr wrap="square">
            <a:spAutoFit/>
          </a:bodyPr>
          <a:lstStyle/>
          <a:p>
            <a:r>
              <a:rPr lang="en-IN" sz="2800" b="1" i="0" dirty="0">
                <a:solidFill>
                  <a:srgbClr val="FF0000"/>
                </a:solidFill>
                <a:effectLst/>
                <a:latin typeface="Helvetica Neue"/>
              </a:rPr>
              <a:t>4. Default Rate</a:t>
            </a:r>
          </a:p>
        </p:txBody>
      </p:sp>
      <p:sp>
        <p:nvSpPr>
          <p:cNvPr id="5" name="TextBox 4">
            <a:extLst>
              <a:ext uri="{FF2B5EF4-FFF2-40B4-BE49-F238E27FC236}">
                <a16:creationId xmlns:a16="http://schemas.microsoft.com/office/drawing/2014/main" id="{29C17722-0E48-4785-FFE4-B705357ECC18}"/>
              </a:ext>
            </a:extLst>
          </p:cNvPr>
          <p:cNvSpPr txBox="1"/>
          <p:nvPr/>
        </p:nvSpPr>
        <p:spPr>
          <a:xfrm>
            <a:off x="2202873" y="5890644"/>
            <a:ext cx="8574664" cy="400110"/>
          </a:xfrm>
          <a:prstGeom prst="rect">
            <a:avLst/>
          </a:prstGeom>
          <a:noFill/>
        </p:spPr>
        <p:txBody>
          <a:bodyPr wrap="square">
            <a:spAutoFit/>
          </a:bodyPr>
          <a:lstStyle/>
          <a:p>
            <a:pPr algn="l"/>
            <a:r>
              <a:rPr lang="en-US" sz="2000" b="1" i="0" dirty="0">
                <a:solidFill>
                  <a:srgbClr val="0000FF"/>
                </a:solidFill>
                <a:effectLst/>
                <a:latin typeface="Helvetica Neue"/>
              </a:rPr>
              <a:t>Analysis : The current default Rate of the Loans is almost 15 Percent</a:t>
            </a:r>
          </a:p>
        </p:txBody>
      </p:sp>
      <p:pic>
        <p:nvPicPr>
          <p:cNvPr id="7" name="Picture 6">
            <a:extLst>
              <a:ext uri="{FF2B5EF4-FFF2-40B4-BE49-F238E27FC236}">
                <a16:creationId xmlns:a16="http://schemas.microsoft.com/office/drawing/2014/main" id="{806FA609-DF46-781F-24B1-73D38B992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1524000"/>
            <a:ext cx="9363075" cy="3810000"/>
          </a:xfrm>
          <a:prstGeom prst="rect">
            <a:avLst/>
          </a:prstGeom>
        </p:spPr>
      </p:pic>
    </p:spTree>
    <p:extLst>
      <p:ext uri="{BB962C8B-B14F-4D97-AF65-F5344CB8AC3E}">
        <p14:creationId xmlns:p14="http://schemas.microsoft.com/office/powerpoint/2010/main" val="412715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DE215-7F83-CB70-A8C1-5E909FA5C633}"/>
              </a:ext>
            </a:extLst>
          </p:cNvPr>
          <p:cNvSpPr txBox="1"/>
          <p:nvPr/>
        </p:nvSpPr>
        <p:spPr>
          <a:xfrm>
            <a:off x="988291" y="501134"/>
            <a:ext cx="10178473" cy="523220"/>
          </a:xfrm>
          <a:prstGeom prst="rect">
            <a:avLst/>
          </a:prstGeom>
          <a:noFill/>
        </p:spPr>
        <p:txBody>
          <a:bodyPr wrap="square">
            <a:spAutoFit/>
          </a:bodyPr>
          <a:lstStyle/>
          <a:p>
            <a:pPr algn="l"/>
            <a:r>
              <a:rPr lang="en-US" sz="2800" b="1" i="0" dirty="0">
                <a:solidFill>
                  <a:srgbClr val="FF0000"/>
                </a:solidFill>
                <a:effectLst/>
                <a:latin typeface="Helvetica Neue"/>
              </a:rPr>
              <a:t>5. Distribution across the Employee Length</a:t>
            </a:r>
          </a:p>
        </p:txBody>
      </p:sp>
      <p:sp>
        <p:nvSpPr>
          <p:cNvPr id="6" name="Rectangle 1">
            <a:extLst>
              <a:ext uri="{FF2B5EF4-FFF2-40B4-BE49-F238E27FC236}">
                <a16:creationId xmlns:a16="http://schemas.microsoft.com/office/drawing/2014/main" id="{D640406A-B8BD-04DF-AD1E-21971622481C}"/>
              </a:ext>
            </a:extLst>
          </p:cNvPr>
          <p:cNvSpPr>
            <a:spLocks noChangeArrowheads="1"/>
          </p:cNvSpPr>
          <p:nvPr/>
        </p:nvSpPr>
        <p:spPr bwMode="auto">
          <a:xfrm>
            <a:off x="69273" y="5297703"/>
            <a:ext cx="12122727" cy="105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FF"/>
                </a:solidFill>
                <a:effectLst/>
              </a:rPr>
              <a:t>Analysis : There is inverse relation between Employee length and number of loans.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cs typeface="Courier New" panose="02070309020205020404" pitchFamily="49" charset="0"/>
              </a:rPr>
              <a:t>** 10+ years contain all the loans given to the employee length higher than 10 years</a:t>
            </a:r>
            <a:r>
              <a:rPr kumimoji="0" lang="en-US" altLang="en-US" sz="2400" b="0" i="0" u="none" strike="noStrike" cap="none" normalizeH="0" baseline="0" dirty="0">
                <a:ln>
                  <a:noFill/>
                </a:ln>
                <a:solidFill>
                  <a:schemeClr val="tx1"/>
                </a:solidFill>
                <a:effectLst/>
              </a:rPr>
              <a:t> </a:t>
            </a:r>
          </a:p>
        </p:txBody>
      </p:sp>
      <p:pic>
        <p:nvPicPr>
          <p:cNvPr id="8" name="Picture 7">
            <a:extLst>
              <a:ext uri="{FF2B5EF4-FFF2-40B4-BE49-F238E27FC236}">
                <a16:creationId xmlns:a16="http://schemas.microsoft.com/office/drawing/2014/main" id="{D5A87DEF-9AD6-CCE7-B7E7-7ACCEE40948F}"/>
              </a:ext>
            </a:extLst>
          </p:cNvPr>
          <p:cNvPicPr>
            <a:picLocks noChangeAspect="1"/>
          </p:cNvPicPr>
          <p:nvPr/>
        </p:nvPicPr>
        <p:blipFill>
          <a:blip r:embed="rId2"/>
          <a:stretch>
            <a:fillRect/>
          </a:stretch>
        </p:blipFill>
        <p:spPr>
          <a:xfrm>
            <a:off x="770319" y="1542473"/>
            <a:ext cx="9884030" cy="3501240"/>
          </a:xfrm>
          <a:prstGeom prst="rect">
            <a:avLst/>
          </a:prstGeom>
        </p:spPr>
      </p:pic>
    </p:spTree>
    <p:extLst>
      <p:ext uri="{BB962C8B-B14F-4D97-AF65-F5344CB8AC3E}">
        <p14:creationId xmlns:p14="http://schemas.microsoft.com/office/powerpoint/2010/main" val="285267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31A67A-3DE5-3160-D275-54AC6E79D0D8}"/>
              </a:ext>
            </a:extLst>
          </p:cNvPr>
          <p:cNvSpPr txBox="1"/>
          <p:nvPr/>
        </p:nvSpPr>
        <p:spPr>
          <a:xfrm>
            <a:off x="2812472" y="362589"/>
            <a:ext cx="6096000" cy="523220"/>
          </a:xfrm>
          <a:prstGeom prst="rect">
            <a:avLst/>
          </a:prstGeom>
          <a:noFill/>
        </p:spPr>
        <p:txBody>
          <a:bodyPr wrap="square">
            <a:spAutoFit/>
          </a:bodyPr>
          <a:lstStyle/>
          <a:p>
            <a:pPr algn="ctr"/>
            <a:r>
              <a:rPr lang="en-IN" sz="2800" b="1" i="0" dirty="0">
                <a:solidFill>
                  <a:srgbClr val="FF0000"/>
                </a:solidFill>
                <a:effectLst/>
                <a:latin typeface="Helvetica Neue"/>
              </a:rPr>
              <a:t>Bivariate/Multivariate Analysis</a:t>
            </a:r>
          </a:p>
        </p:txBody>
      </p:sp>
      <p:sp>
        <p:nvSpPr>
          <p:cNvPr id="5" name="TextBox 4">
            <a:extLst>
              <a:ext uri="{FF2B5EF4-FFF2-40B4-BE49-F238E27FC236}">
                <a16:creationId xmlns:a16="http://schemas.microsoft.com/office/drawing/2014/main" id="{DA50FD5B-70EF-5C66-FD3C-2E31269FA5EB}"/>
              </a:ext>
            </a:extLst>
          </p:cNvPr>
          <p:cNvSpPr txBox="1"/>
          <p:nvPr/>
        </p:nvSpPr>
        <p:spPr>
          <a:xfrm>
            <a:off x="1177636" y="1152344"/>
            <a:ext cx="9240981" cy="369332"/>
          </a:xfrm>
          <a:prstGeom prst="rect">
            <a:avLst/>
          </a:prstGeom>
          <a:noFill/>
        </p:spPr>
        <p:txBody>
          <a:bodyPr wrap="square">
            <a:spAutoFit/>
          </a:bodyPr>
          <a:lstStyle/>
          <a:p>
            <a:pPr algn="l"/>
            <a:r>
              <a:rPr lang="en-US" b="1" i="0" dirty="0">
                <a:solidFill>
                  <a:srgbClr val="FF0000"/>
                </a:solidFill>
                <a:effectLst/>
                <a:latin typeface="Helvetica Neue"/>
              </a:rPr>
              <a:t>1. Distribution of the Default Loans against Interest rate.</a:t>
            </a:r>
          </a:p>
        </p:txBody>
      </p:sp>
      <p:sp>
        <p:nvSpPr>
          <p:cNvPr id="7" name="TextBox 6">
            <a:extLst>
              <a:ext uri="{FF2B5EF4-FFF2-40B4-BE49-F238E27FC236}">
                <a16:creationId xmlns:a16="http://schemas.microsoft.com/office/drawing/2014/main" id="{EDE77705-2028-A201-FE82-84A94984C956}"/>
              </a:ext>
            </a:extLst>
          </p:cNvPr>
          <p:cNvSpPr txBox="1"/>
          <p:nvPr/>
        </p:nvSpPr>
        <p:spPr>
          <a:xfrm>
            <a:off x="845127" y="5705656"/>
            <a:ext cx="10806546" cy="958660"/>
          </a:xfrm>
          <a:prstGeom prst="rect">
            <a:avLst/>
          </a:prstGeom>
          <a:noFill/>
        </p:spPr>
        <p:txBody>
          <a:bodyPr wrap="square">
            <a:spAutoFit/>
          </a:bodyPr>
          <a:lstStyle/>
          <a:p>
            <a:pPr algn="just">
              <a:lnSpc>
                <a:spcPct val="150000"/>
              </a:lnSpc>
            </a:pPr>
            <a:r>
              <a:rPr lang="en-US" sz="2000" b="1" i="0" dirty="0">
                <a:solidFill>
                  <a:srgbClr val="0000FF"/>
                </a:solidFill>
                <a:effectLst/>
                <a:latin typeface="Helvetica Neue"/>
              </a:rPr>
              <a:t>Analysis : As Rate of Interest increase default Rate is also going up. Risky loans are given at higher interest have higher default rate.</a:t>
            </a:r>
          </a:p>
        </p:txBody>
      </p:sp>
      <p:pic>
        <p:nvPicPr>
          <p:cNvPr id="9" name="Picture 8">
            <a:extLst>
              <a:ext uri="{FF2B5EF4-FFF2-40B4-BE49-F238E27FC236}">
                <a16:creationId xmlns:a16="http://schemas.microsoft.com/office/drawing/2014/main" id="{7657826F-DC86-05AB-C7A0-247B706C0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1524000"/>
            <a:ext cx="9363075" cy="3810000"/>
          </a:xfrm>
          <a:prstGeom prst="rect">
            <a:avLst/>
          </a:prstGeom>
        </p:spPr>
      </p:pic>
      <p:pic>
        <p:nvPicPr>
          <p:cNvPr id="4" name="Picture 3">
            <a:extLst>
              <a:ext uri="{FF2B5EF4-FFF2-40B4-BE49-F238E27FC236}">
                <a16:creationId xmlns:a16="http://schemas.microsoft.com/office/drawing/2014/main" id="{B07CB43E-A807-2A09-3E59-611FF9EF2AB4}"/>
              </a:ext>
            </a:extLst>
          </p:cNvPr>
          <p:cNvPicPr>
            <a:picLocks noChangeAspect="1"/>
          </p:cNvPicPr>
          <p:nvPr/>
        </p:nvPicPr>
        <p:blipFill>
          <a:blip r:embed="rId3"/>
          <a:stretch>
            <a:fillRect/>
          </a:stretch>
        </p:blipFill>
        <p:spPr>
          <a:xfrm>
            <a:off x="1108966" y="1009312"/>
            <a:ext cx="9974067" cy="4839375"/>
          </a:xfrm>
          <a:prstGeom prst="rect">
            <a:avLst/>
          </a:prstGeom>
        </p:spPr>
      </p:pic>
    </p:spTree>
    <p:extLst>
      <p:ext uri="{BB962C8B-B14F-4D97-AF65-F5344CB8AC3E}">
        <p14:creationId xmlns:p14="http://schemas.microsoft.com/office/powerpoint/2010/main" val="76299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699</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Helvetica Neue</vt:lpstr>
      <vt:lpstr>inherit</vt:lpstr>
      <vt:lpstr>Palatino</vt:lpstr>
      <vt:lpstr>Office Theme</vt:lpstr>
      <vt:lpstr>Case Study : Loan Default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Loan Default Prediction </dc:title>
  <dc:creator>somvir nain</dc:creator>
  <cp:lastModifiedBy>Vishal Gaikwad</cp:lastModifiedBy>
  <cp:revision>7</cp:revision>
  <dcterms:created xsi:type="dcterms:W3CDTF">2022-11-08T04:21:20Z</dcterms:created>
  <dcterms:modified xsi:type="dcterms:W3CDTF">2022-11-09T13:57:52Z</dcterms:modified>
</cp:coreProperties>
</file>