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8" r:id="rId9"/>
    <p:sldId id="269" r:id="rId10"/>
    <p:sldId id="270" r:id="rId11"/>
    <p:sldId id="271" r:id="rId12"/>
    <p:sldId id="265" r:id="rId13"/>
    <p:sldId id="272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40" autoAdjust="0"/>
  </p:normalViewPr>
  <p:slideViewPr>
    <p:cSldViewPr snapToGrid="0">
      <p:cViewPr>
        <p:scale>
          <a:sx n="66" d="100"/>
          <a:sy n="66" d="100"/>
        </p:scale>
        <p:origin x="-2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34CC7-9039-45F9-8A2E-22109A7EF686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A4155-0880-4974-BB5C-EE75B187A3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704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205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2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456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137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199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2267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380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410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84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4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85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70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6874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417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43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041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19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9716B6-6156-484A-898B-091FF5F71E13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BACC8F-4561-458D-A4D8-9343F0283F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73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978661"/>
            <a:ext cx="8514080" cy="382363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35911" y="5781121"/>
            <a:ext cx="8496300" cy="748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altLang="en-US" sz="4267" dirty="0"/>
              <a:t>      PROJECT BASED LEARNING</a:t>
            </a:r>
          </a:p>
        </p:txBody>
      </p:sp>
    </p:spTree>
    <p:extLst>
      <p:ext uri="{BB962C8B-B14F-4D97-AF65-F5344CB8AC3E}">
        <p14:creationId xmlns="" xmlns:p14="http://schemas.microsoft.com/office/powerpoint/2010/main" val="1277291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r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r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" y="1364343"/>
            <a:ext cx="11234057" cy="514612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7657" y="632581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i="1" u="sng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r>
                        <a:rPr lang="en-US" sz="3200" i="1" u="sng" baseline="0" dirty="0" smtClean="0">
                          <a:solidFill>
                            <a:schemeClr val="tx1"/>
                          </a:solidFill>
                        </a:rPr>
                        <a:t> interface:-</a:t>
                      </a:r>
                      <a:endParaRPr lang="en-US" sz="3200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18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8" y="592181"/>
            <a:ext cx="11074399" cy="56954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06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7"/>
            <a:ext cx="12192000" cy="681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0080" y="966652"/>
            <a:ext cx="25951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BIBILIOGRAPHY 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42606" y="2786742"/>
            <a:ext cx="666205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C++ Programming language </a:t>
            </a:r>
          </a:p>
          <a:p>
            <a:endParaRPr lang="en-US" sz="2000" b="1" dirty="0"/>
          </a:p>
          <a:p>
            <a:r>
              <a:rPr lang="en-US" sz="2000" b="1" dirty="0" smtClean="0"/>
              <a:t>Dev  C++</a:t>
            </a:r>
          </a:p>
          <a:p>
            <a:endParaRPr lang="en-US" sz="2000" b="1" dirty="0"/>
          </a:p>
          <a:p>
            <a:r>
              <a:rPr lang="en-US" sz="2000" b="1" dirty="0" smtClean="0"/>
              <a:t>Let </a:t>
            </a:r>
            <a:r>
              <a:rPr lang="en-US" sz="2000" b="1" dirty="0"/>
              <a:t>us C++ - Yashavant P. </a:t>
            </a:r>
            <a:r>
              <a:rPr lang="en-US" sz="2000" b="1" dirty="0" smtClean="0"/>
              <a:t>Kanetkar</a:t>
            </a:r>
          </a:p>
          <a:p>
            <a:endParaRPr lang="en-US" sz="2000" b="1" dirty="0"/>
          </a:p>
          <a:p>
            <a:r>
              <a:rPr lang="en-US" sz="2000" b="1" dirty="0" smtClean="0"/>
              <a:t>PBL Mentor : Ms. </a:t>
            </a:r>
            <a:r>
              <a:rPr lang="en-IN" sz="2000" b="1" dirty="0"/>
              <a:t>Reena chauhan</a:t>
            </a:r>
            <a:endParaRPr 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0405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5612" y="731520"/>
            <a:ext cx="345730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PROJECT  OVERVIEW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5896" y="1853394"/>
            <a:ext cx="83275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Progra</a:t>
            </a:r>
            <a:r>
              <a:rPr lang="en-US" b="1" dirty="0"/>
              <a:t>m</a:t>
            </a:r>
            <a:r>
              <a:rPr lang="en-US" b="1" dirty="0" smtClean="0"/>
              <a:t> is a simple Word Puzzle Game formed by using C++ language   and Certain Datatypes.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3909" y="2983043"/>
            <a:ext cx="83645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Basically</a:t>
            </a:r>
            <a:r>
              <a:rPr lang="en-US" b="1" dirty="0"/>
              <a:t>, A puzzle of words alphabets is shown on screen you have to guess a hidden </a:t>
            </a:r>
            <a:r>
              <a:rPr lang="en-US" b="1" dirty="0" smtClean="0"/>
              <a:t>correct   Word </a:t>
            </a:r>
            <a:r>
              <a:rPr lang="en-US" b="1" dirty="0"/>
              <a:t>from the puzzle for each correct guessing you will get one </a:t>
            </a:r>
            <a:r>
              <a:rPr lang="en-US" b="1" dirty="0" smtClean="0"/>
              <a:t>score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112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2"/>
          <p:cNvGrpSpPr/>
          <p:nvPr/>
        </p:nvGrpSpPr>
        <p:grpSpPr>
          <a:xfrm>
            <a:off x="643883" y="1411419"/>
            <a:ext cx="5054601" cy="1320801"/>
            <a:chOff x="0" y="0"/>
            <a:chExt cx="3792131" cy="989477"/>
          </a:xfrm>
        </p:grpSpPr>
        <p:grpSp>
          <p:nvGrpSpPr>
            <p:cNvPr id="7170" name="Group 3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7171" name="Group 4"/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7172" name="矩形 2"/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73" name="直角三角形 3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174" name="Group 7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7175" name="直角三角形 5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76" name="矩形 6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en-IN" altLang="zh-CN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77" name="矩形 13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178" name="矩形 1"/>
            <p:cNvSpPr/>
            <p:nvPr/>
          </p:nvSpPr>
          <p:spPr>
            <a:xfrm>
              <a:off x="590230" y="331589"/>
              <a:ext cx="2749205" cy="284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IN" altLang="zh-CN" sz="1867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INFO ABOUT TEAM MEMBERS</a:t>
              </a:r>
            </a:p>
          </p:txBody>
        </p:sp>
        <p:sp>
          <p:nvSpPr>
            <p:cNvPr id="7180" name="文本框 16"/>
            <p:cNvSpPr txBox="1"/>
            <p:nvPr/>
          </p:nvSpPr>
          <p:spPr>
            <a:xfrm>
              <a:off x="0" y="0"/>
              <a:ext cx="545030" cy="899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7200" dirty="0" smtClean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zh-CN" altLang="en-US" sz="7200" dirty="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181" name="Group 14"/>
          <p:cNvGrpSpPr/>
          <p:nvPr/>
        </p:nvGrpSpPr>
        <p:grpSpPr>
          <a:xfrm>
            <a:off x="0" y="0"/>
            <a:ext cx="12192000" cy="948267"/>
            <a:chOff x="0" y="0"/>
            <a:chExt cx="9144001" cy="711548"/>
          </a:xfrm>
        </p:grpSpPr>
        <p:grpSp>
          <p:nvGrpSpPr>
            <p:cNvPr id="7182" name="Group 15"/>
            <p:cNvGrpSpPr/>
            <p:nvPr/>
          </p:nvGrpSpPr>
          <p:grpSpPr>
            <a:xfrm>
              <a:off x="0" y="0"/>
              <a:ext cx="9144001" cy="711548"/>
              <a:chOff x="0" y="0"/>
              <a:chExt cx="9144001" cy="711548"/>
            </a:xfrm>
          </p:grpSpPr>
          <p:sp>
            <p:nvSpPr>
              <p:cNvPr id="7183" name="矩形 178"/>
              <p:cNvSpPr/>
              <p:nvPr/>
            </p:nvSpPr>
            <p:spPr>
              <a:xfrm flipH="1">
                <a:off x="0" y="133902"/>
                <a:ext cx="9144001" cy="144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184" name="Group 17"/>
              <p:cNvGrpSpPr/>
              <p:nvPr/>
            </p:nvGrpSpPr>
            <p:grpSpPr>
              <a:xfrm flipV="1">
                <a:off x="2896975" y="0"/>
                <a:ext cx="3384000" cy="711548"/>
                <a:chOff x="0" y="0"/>
                <a:chExt cx="5770972" cy="1324512"/>
              </a:xfrm>
            </p:grpSpPr>
            <p:sp>
              <p:nvSpPr>
                <p:cNvPr id="7185" name="矩形 175"/>
                <p:cNvSpPr/>
                <p:nvPr/>
              </p:nvSpPr>
              <p:spPr>
                <a:xfrm flipV="1">
                  <a:off x="736720" y="0"/>
                  <a:ext cx="4297533" cy="804146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86" name="直角三角形 176"/>
                <p:cNvSpPr/>
                <p:nvPr/>
              </p:nvSpPr>
              <p:spPr>
                <a:xfrm>
                  <a:off x="5034252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87" name="矩形 177"/>
                <p:cNvSpPr/>
                <p:nvPr/>
              </p:nvSpPr>
              <p:spPr>
                <a:xfrm flipV="1">
                  <a:off x="5034252" y="1076858"/>
                  <a:ext cx="736720" cy="247653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88" name="直角三角形 179"/>
                <p:cNvSpPr/>
                <p:nvPr/>
              </p:nvSpPr>
              <p:spPr>
                <a:xfrm flipH="1">
                  <a:off x="0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189" name="矩形 180"/>
                <p:cNvSpPr/>
                <p:nvPr/>
              </p:nvSpPr>
              <p:spPr>
                <a:xfrm flipV="1">
                  <a:off x="0" y="805744"/>
                  <a:ext cx="736720" cy="518768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190" name="矩形 182"/>
            <p:cNvSpPr/>
            <p:nvPr/>
          </p:nvSpPr>
          <p:spPr>
            <a:xfrm>
              <a:off x="3946651" y="326271"/>
              <a:ext cx="1240484" cy="315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133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203" name="Group 36"/>
          <p:cNvGrpSpPr/>
          <p:nvPr/>
        </p:nvGrpSpPr>
        <p:grpSpPr>
          <a:xfrm>
            <a:off x="695570" y="3062705"/>
            <a:ext cx="5056716" cy="1320801"/>
            <a:chOff x="0" y="0"/>
            <a:chExt cx="3792131" cy="989477"/>
          </a:xfrm>
        </p:grpSpPr>
        <p:grpSp>
          <p:nvGrpSpPr>
            <p:cNvPr id="7204" name="Group 37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7205" name="Group 38"/>
              <p:cNvGrpSpPr/>
              <p:nvPr/>
            </p:nvGrpSpPr>
            <p:grpSpPr>
              <a:xfrm flipV="1">
                <a:off x="12699" y="68857"/>
                <a:ext cx="3227301" cy="432139"/>
                <a:chOff x="21656" y="-237"/>
                <a:chExt cx="5503744" cy="736956"/>
              </a:xfrm>
            </p:grpSpPr>
            <p:sp>
              <p:nvSpPr>
                <p:cNvPr id="7206" name="矩形 116"/>
                <p:cNvSpPr/>
                <p:nvPr/>
              </p:nvSpPr>
              <p:spPr>
                <a:xfrm flipV="1">
                  <a:off x="21656" y="-237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r>
                    <a:rPr lang="en-US" altLang="zh-CN" sz="2400" dirty="0" smtClean="0">
                      <a:solidFill>
                        <a:srgbClr val="FFFFFF"/>
                      </a:solidFill>
                      <a:latin typeface="Calibri" panose="020F0502020204030204" pitchFamily="34" charset="0"/>
                      <a:ea typeface="Microsoft YaHei" panose="020B0503020204020204" pitchFamily="34" charset="-122"/>
                    </a:rPr>
                    <a:t>C++ </a:t>
                  </a:r>
                  <a:r>
                    <a:rPr lang="en-US" altLang="zh-CN" sz="2133" dirty="0" smtClean="0">
                      <a:solidFill>
                        <a:srgbClr val="FFFFFF"/>
                      </a:solidFill>
                      <a:latin typeface="Calibri" panose="020F0502020204030204" pitchFamily="34" charset="0"/>
                      <a:ea typeface="Microsoft YaHei" panose="020B0503020204020204" pitchFamily="34" charset="-122"/>
                    </a:rPr>
                    <a:t>AT A GLANCE</a:t>
                  </a:r>
                  <a:endParaRPr lang="en-IN" altLang="zh-CN" sz="2133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07" name="直角三角形 117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208" name="Group 41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7209" name="直角三角形 113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10" name="矩形 114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11" name="矩形 115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212" name="矩形 118"/>
            <p:cNvSpPr/>
            <p:nvPr/>
          </p:nvSpPr>
          <p:spPr>
            <a:xfrm>
              <a:off x="590230" y="331589"/>
              <a:ext cx="138533" cy="284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endParaRPr lang="zh-CN" altLang="en-US" sz="1867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14" name="文本框 120"/>
            <p:cNvSpPr txBox="1"/>
            <p:nvPr/>
          </p:nvSpPr>
          <p:spPr>
            <a:xfrm>
              <a:off x="0" y="0"/>
              <a:ext cx="544802" cy="899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72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CN" altLang="en-US" sz="7200" dirty="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215" name="Group 48"/>
          <p:cNvGrpSpPr/>
          <p:nvPr/>
        </p:nvGrpSpPr>
        <p:grpSpPr>
          <a:xfrm>
            <a:off x="6265333" y="1435101"/>
            <a:ext cx="5054600" cy="1320801"/>
            <a:chOff x="0" y="0"/>
            <a:chExt cx="3792131" cy="989477"/>
          </a:xfrm>
        </p:grpSpPr>
        <p:grpSp>
          <p:nvGrpSpPr>
            <p:cNvPr id="7216" name="Group 49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7217" name="Group 50"/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7218" name="矩形 127"/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19" name="直角三角形 128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220" name="Group 53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7221" name="直角三角形 124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22" name="矩形 125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23" name="矩形 126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224" name="矩形 129"/>
            <p:cNvSpPr/>
            <p:nvPr/>
          </p:nvSpPr>
          <p:spPr>
            <a:xfrm>
              <a:off x="937829" y="343267"/>
              <a:ext cx="1614166" cy="284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IN" altLang="zh-CN" sz="1867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</a:t>
              </a:r>
              <a:r>
                <a:rPr lang="en-IN" altLang="zh-CN" sz="1867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WORKING </a:t>
              </a:r>
              <a:endParaRPr lang="en-IN" altLang="zh-CN" sz="1867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26" name="文本框 131"/>
            <p:cNvSpPr txBox="1"/>
            <p:nvPr/>
          </p:nvSpPr>
          <p:spPr>
            <a:xfrm>
              <a:off x="0" y="0"/>
              <a:ext cx="545030" cy="899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72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CN" altLang="en-US" sz="7200" dirty="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239" name="Group 72"/>
          <p:cNvGrpSpPr/>
          <p:nvPr/>
        </p:nvGrpSpPr>
        <p:grpSpPr>
          <a:xfrm>
            <a:off x="6258970" y="3197762"/>
            <a:ext cx="5056716" cy="1320801"/>
            <a:chOff x="0" y="0"/>
            <a:chExt cx="3792131" cy="989477"/>
          </a:xfrm>
        </p:grpSpPr>
        <p:grpSp>
          <p:nvGrpSpPr>
            <p:cNvPr id="7240" name="Group 73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7241" name="Group 74"/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7242" name="矩形 191"/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43" name="直角三角形 192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7244" name="Group 77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7245" name="直角三角形 188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46" name="矩形 189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47" name="矩形 190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7248" name="矩形 193"/>
            <p:cNvSpPr/>
            <p:nvPr/>
          </p:nvSpPr>
          <p:spPr>
            <a:xfrm>
              <a:off x="847842" y="358691"/>
              <a:ext cx="1972925" cy="284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IN" altLang="zh-CN" sz="1867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BIBLIOGRAPHY</a:t>
              </a:r>
            </a:p>
          </p:txBody>
        </p:sp>
        <p:sp>
          <p:nvSpPr>
            <p:cNvPr id="7250" name="文本框 195"/>
            <p:cNvSpPr txBox="1"/>
            <p:nvPr/>
          </p:nvSpPr>
          <p:spPr>
            <a:xfrm>
              <a:off x="0" y="0"/>
              <a:ext cx="544802" cy="899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72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zh-CN" altLang="en-US" sz="7200" dirty="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3" name="Group 36"/>
          <p:cNvGrpSpPr/>
          <p:nvPr/>
        </p:nvGrpSpPr>
        <p:grpSpPr>
          <a:xfrm>
            <a:off x="723213" y="4622405"/>
            <a:ext cx="5056716" cy="1320801"/>
            <a:chOff x="0" y="0"/>
            <a:chExt cx="3792131" cy="989477"/>
          </a:xfrm>
        </p:grpSpPr>
        <p:grpSp>
          <p:nvGrpSpPr>
            <p:cNvPr id="84" name="Group 37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87" name="Group 38"/>
              <p:cNvGrpSpPr/>
              <p:nvPr/>
            </p:nvGrpSpPr>
            <p:grpSpPr>
              <a:xfrm flipV="1">
                <a:off x="12699" y="68857"/>
                <a:ext cx="3227301" cy="432139"/>
                <a:chOff x="21656" y="-237"/>
                <a:chExt cx="5503744" cy="736956"/>
              </a:xfrm>
            </p:grpSpPr>
            <p:sp>
              <p:nvSpPr>
                <p:cNvPr id="92" name="矩形 116"/>
                <p:cNvSpPr/>
                <p:nvPr/>
              </p:nvSpPr>
              <p:spPr>
                <a:xfrm flipV="1">
                  <a:off x="21656" y="-237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r>
                    <a:rPr lang="en-IN" altLang="zh-CN" sz="2133" dirty="0">
                      <a:solidFill>
                        <a:srgbClr val="FFFFFF"/>
                      </a:solidFill>
                      <a:latin typeface="Calibri" panose="020F0502020204030204" pitchFamily="34" charset="0"/>
                      <a:ea typeface="Microsoft YaHei" panose="020B0503020204020204" pitchFamily="34" charset="-122"/>
                    </a:rPr>
                    <a:t>BASIC STRUCTURE OF PROJECT</a:t>
                  </a:r>
                </a:p>
              </p:txBody>
            </p:sp>
            <p:sp>
              <p:nvSpPr>
                <p:cNvPr id="93" name="直角三角形 117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88" name="Group 41"/>
              <p:cNvGrpSpPr/>
              <p:nvPr/>
            </p:nvGrpSpPr>
            <p:grpSpPr>
              <a:xfrm>
                <a:off x="0" y="0"/>
                <a:ext cx="3240000" cy="788858"/>
                <a:chOff x="0" y="0"/>
                <a:chExt cx="3240000" cy="788858"/>
              </a:xfrm>
            </p:grpSpPr>
            <p:sp>
              <p:nvSpPr>
                <p:cNvPr id="89" name="直角三角形 113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0" name="矩形 114"/>
                <p:cNvSpPr/>
                <p:nvPr/>
              </p:nvSpPr>
              <p:spPr>
                <a:xfrm flipH="1">
                  <a:off x="284400" y="501219"/>
                  <a:ext cx="2955600" cy="2844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1" name="矩形 115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矩形 118"/>
            <p:cNvSpPr/>
            <p:nvPr/>
          </p:nvSpPr>
          <p:spPr>
            <a:xfrm>
              <a:off x="590230" y="331589"/>
              <a:ext cx="138533" cy="284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endParaRPr lang="zh-CN" altLang="en-US" sz="1867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6" name="文本框 120"/>
            <p:cNvSpPr txBox="1"/>
            <p:nvPr/>
          </p:nvSpPr>
          <p:spPr>
            <a:xfrm>
              <a:off x="0" y="0"/>
              <a:ext cx="544802" cy="899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72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CN" altLang="en-US" sz="7200" dirty="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23554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4"/>
          <p:cNvSpPr/>
          <p:nvPr/>
        </p:nvSpPr>
        <p:spPr>
          <a:xfrm>
            <a:off x="2371216" y="785517"/>
            <a:ext cx="7386740" cy="899637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 anchor="ctr" anchorCtr="0"/>
          <a:lstStyle/>
          <a:p>
            <a:pPr algn="ctr"/>
            <a:r>
              <a:rPr lang="en-IN" altLang="zh-CN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  </a:t>
            </a:r>
            <a:r>
              <a:rPr lang="en-IN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TEAM MEMBERS</a:t>
            </a:r>
            <a:endParaRPr lang="en-IN" altLang="zh-CN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5908" y="2029098"/>
            <a:ext cx="301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        BRANCH: IT(B)</a:t>
            </a: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8094" y="3230902"/>
            <a:ext cx="699298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Sumit Sahu (0905IT201088)</a:t>
            </a:r>
          </a:p>
          <a:p>
            <a:endParaRPr lang="en-US" dirty="0"/>
          </a:p>
          <a:p>
            <a:r>
              <a:rPr lang="en-US" dirty="0" smtClean="0"/>
              <a:t>Vishal Garg (0905IT201098)</a:t>
            </a:r>
          </a:p>
          <a:p>
            <a:endParaRPr lang="en-US" dirty="0"/>
          </a:p>
          <a:p>
            <a:r>
              <a:rPr lang="en-US" dirty="0" smtClean="0"/>
              <a:t>Shraddha Sharma (0905IT201080)</a:t>
            </a:r>
          </a:p>
          <a:p>
            <a:endParaRPr lang="en-US" dirty="0"/>
          </a:p>
          <a:p>
            <a:r>
              <a:rPr lang="en-US" dirty="0" smtClean="0"/>
              <a:t>Sumukh Sharma (0905IT201089)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419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589" y="818605"/>
            <a:ext cx="1577250" cy="64633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C++</a:t>
            </a:r>
            <a:endParaRPr lang="en-IN" sz="36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121" y="1852245"/>
            <a:ext cx="93954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2000" dirty="0"/>
              <a:t>++ is a cross-platform language that can be used to create high-performance applications. It was developed by </a:t>
            </a:r>
            <a:r>
              <a:rPr lang="en-US" sz="2000" b="1" dirty="0"/>
              <a:t>Bjarne Stroustrup</a:t>
            </a:r>
            <a:r>
              <a:rPr lang="en-US" sz="2000" dirty="0"/>
              <a:t>, as an extension to the C language. The language was updated 3 major times in 2011, 2014, and 2017 to C++11, C++14, and C++17.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69232" y="3102963"/>
            <a:ext cx="1020830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C++ was designed with an orientation toward system </a:t>
            </a:r>
            <a:r>
              <a:rPr lang="en-US" sz="2000" dirty="0" smtClean="0"/>
              <a:t>programming</a:t>
            </a:r>
            <a:r>
              <a:rPr lang="en-US" sz="2000" dirty="0"/>
              <a:t> and embedded, resource-constrained software and large systems, with performance, efficiency, and flexibility of use as its design highlights</a:t>
            </a:r>
            <a:r>
              <a:rPr lang="en-US" sz="2000" dirty="0" smtClean="0"/>
              <a:t>.</a:t>
            </a:r>
            <a:r>
              <a:rPr lang="en-US" sz="2000" dirty="0"/>
              <a:t> C++ has also been found useful in many other contexts, with key strengths being software infrastructure and resource-constrained applications</a:t>
            </a:r>
            <a:r>
              <a:rPr lang="en-US" sz="2000" dirty="0" smtClean="0"/>
              <a:t>,</a:t>
            </a:r>
            <a:r>
              <a:rPr lang="en-US" sz="2000" dirty="0"/>
              <a:t> including desktop applications, video games, servers (e.g. e-commerce, web search, or databases), and performance-critical applications (e.g. </a:t>
            </a:r>
            <a:r>
              <a:rPr lang="en-US" sz="2000" dirty="0" smtClean="0"/>
              <a:t>telephone </a:t>
            </a:r>
            <a:r>
              <a:rPr lang="en-US" sz="2000" dirty="0"/>
              <a:t>switches or space probes)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6504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447" y="1001486"/>
            <a:ext cx="9535885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Why Use C</a:t>
            </a:r>
            <a:r>
              <a:rPr lang="en-US" b="1" dirty="0" smtClean="0"/>
              <a:t>++?</a:t>
            </a:r>
          </a:p>
          <a:p>
            <a:pPr fontAlgn="base"/>
            <a:endParaRPr lang="en-US" b="1" dirty="0"/>
          </a:p>
          <a:p>
            <a:pPr fontAlgn="base"/>
            <a:endParaRPr lang="en-US" b="1" dirty="0" smtClean="0"/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C++ is one of the world’s most popular programming languages</a:t>
            </a:r>
            <a:r>
              <a:rPr lang="en-US" b="1" dirty="0" smtClean="0"/>
              <a:t>.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C++ can be found in today’s operating systems, Graphical User Interfaces, and embedded systems</a:t>
            </a:r>
            <a:r>
              <a:rPr lang="en-US" b="1" dirty="0" smtClean="0"/>
              <a:t>.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C++ is an object-oriented programming language that gives a clear structure to programs and allows code to be reused, lowering development costs</a:t>
            </a:r>
            <a:r>
              <a:rPr lang="en-US" b="1" dirty="0" smtClean="0"/>
              <a:t>.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C++ is portable and can be used to develop applications that can be adapted to multiple platforms.</a:t>
            </a:r>
          </a:p>
          <a:p>
            <a:pPr fontAlgn="base"/>
            <a:r>
              <a:rPr lang="en-US" b="1" dirty="0"/>
              <a:t>C++ is fun and easy to learn</a:t>
            </a:r>
            <a:r>
              <a:rPr lang="en-US" b="1" dirty="0" smtClean="0"/>
              <a:t>!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As C++ is close to C# and Java, it makes it easy for programmers to switch to C++ or vice versa.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848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513806"/>
            <a:ext cx="11216640" cy="5786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Algorithm:</a:t>
            </a:r>
            <a:r>
              <a:rPr lang="en-US" sz="2800" b="1" dirty="0" smtClean="0">
                <a:latin typeface="+mj-lt"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1- </a:t>
            </a:r>
            <a:r>
              <a:rPr lang="en-US" dirty="0" smtClean="0"/>
              <a:t>Initialize </a:t>
            </a:r>
            <a:r>
              <a:rPr lang="en-US" dirty="0"/>
              <a:t>an array of string with different </a:t>
            </a:r>
            <a:r>
              <a:rPr lang="en-US" dirty="0" smtClean="0"/>
              <a:t>words.</a:t>
            </a:r>
          </a:p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2- </a:t>
            </a:r>
            <a:r>
              <a:rPr lang="en-US" dirty="0" smtClean="0"/>
              <a:t>Declare </a:t>
            </a:r>
            <a:r>
              <a:rPr lang="en-US" dirty="0"/>
              <a:t>a 2D array for puzzle </a:t>
            </a:r>
            <a:r>
              <a:rPr lang="en-US" dirty="0" smtClean="0"/>
              <a:t>box.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3- </a:t>
            </a:r>
            <a:r>
              <a:rPr lang="en-US" dirty="0" smtClean="0"/>
              <a:t>Randomly </a:t>
            </a:r>
            <a:r>
              <a:rPr lang="en-US" dirty="0"/>
              <a:t>assign different letters to different locations using rand()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4- </a:t>
            </a:r>
            <a:r>
              <a:rPr lang="en-US" dirty="0" smtClean="0"/>
              <a:t>Randomly </a:t>
            </a:r>
            <a:r>
              <a:rPr lang="en-US" dirty="0"/>
              <a:t>pic the location of 2D array using rand() let its </a:t>
            </a:r>
            <a:r>
              <a:rPr lang="en-US" dirty="0" smtClean="0"/>
              <a:t>I th </a:t>
            </a:r>
            <a:r>
              <a:rPr lang="en-US" dirty="0"/>
              <a:t>row and </a:t>
            </a:r>
            <a:r>
              <a:rPr lang="en-US" dirty="0" smtClean="0"/>
              <a:t>j th </a:t>
            </a:r>
            <a:r>
              <a:rPr lang="en-US" dirty="0"/>
              <a:t>column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5- </a:t>
            </a:r>
            <a:r>
              <a:rPr lang="en-US" dirty="0" smtClean="0"/>
              <a:t>Randomly </a:t>
            </a:r>
            <a:r>
              <a:rPr lang="en-US" dirty="0"/>
              <a:t>pic the array index to choose the word let its </a:t>
            </a:r>
            <a:r>
              <a:rPr lang="en-US" dirty="0" smtClean="0"/>
              <a:t>p.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6- </a:t>
            </a:r>
            <a:r>
              <a:rPr lang="en-US" dirty="0" smtClean="0"/>
              <a:t>Set </a:t>
            </a:r>
            <a:r>
              <a:rPr lang="en-US" dirty="0"/>
              <a:t>the string present at pth location in puzzle box horizontally or vertically as you wish starting from </a:t>
            </a:r>
            <a:r>
              <a:rPr lang="en-US" dirty="0" smtClean="0"/>
              <a:t>I th location.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7- Print </a:t>
            </a:r>
            <a:r>
              <a:rPr lang="en-US" dirty="0"/>
              <a:t>the puzzle </a:t>
            </a:r>
            <a:r>
              <a:rPr lang="en-US" dirty="0" smtClean="0"/>
              <a:t>box</a:t>
            </a:r>
          </a:p>
          <a:p>
            <a:r>
              <a:rPr lang="en-US" dirty="0"/>
              <a:t>S</a:t>
            </a:r>
            <a:r>
              <a:rPr lang="en-US" dirty="0" smtClean="0"/>
              <a:t>tep 8- Ask </a:t>
            </a:r>
            <a:r>
              <a:rPr lang="en-US" dirty="0"/>
              <a:t>the user to guess the word hidden in puzzle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Step 9- Compare </a:t>
            </a:r>
            <a:r>
              <a:rPr lang="en-US" dirty="0"/>
              <a:t>the answer with pth location of </a:t>
            </a:r>
            <a:r>
              <a:rPr lang="en-US" dirty="0" smtClean="0"/>
              <a:t>strings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Step 10-If </a:t>
            </a:r>
            <a:r>
              <a:rPr lang="en-US" dirty="0"/>
              <a:t>it is correct user wins else user </a:t>
            </a:r>
            <a:r>
              <a:rPr lang="en-US" dirty="0" smtClean="0"/>
              <a:t>loss.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6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Code:-</a:t>
            </a:r>
            <a:endParaRPr lang="en-US" dirty="0"/>
          </a:p>
        </p:txBody>
      </p:sp>
      <p:graphicFrame>
        <p:nvGraphicFramePr>
          <p:cNvPr id="9" name="Picture Placeholder 8"/>
          <p:cNvGraphicFramePr>
            <a:graphicFrameLocks noGrp="1"/>
          </p:cNvGraphicFramePr>
          <p:nvPr>
            <p:ph type="pic" idx="1"/>
          </p:nvPr>
        </p:nvGraphicFramePr>
        <p:xfrm>
          <a:off x="7599988" y="1955800"/>
          <a:ext cx="306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r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3603" cy="685799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74611" y="1649056"/>
          <a:ext cx="81280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u="sng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sz="3200" u="sng" baseline="0" dirty="0" smtClean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sz="3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95401" y="1059543"/>
            <a:ext cx="9609668" cy="45782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pr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436</TotalTime>
  <Words>334</Words>
  <Application>Microsoft Office PowerPoint</Application>
  <PresentationFormat>Custom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Slide 1</vt:lpstr>
      <vt:lpstr>Slide 2</vt:lpstr>
      <vt:lpstr>Slide 3</vt:lpstr>
      <vt:lpstr>Slide 4</vt:lpstr>
      <vt:lpstr>Slide 5</vt:lpstr>
      <vt:lpstr>Slide 6</vt:lpstr>
      <vt:lpstr>Slide 7</vt:lpstr>
      <vt:lpstr>Source Code:-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dd</cp:lastModifiedBy>
  <cp:revision>21</cp:revision>
  <dcterms:created xsi:type="dcterms:W3CDTF">2021-09-18T15:33:46Z</dcterms:created>
  <dcterms:modified xsi:type="dcterms:W3CDTF">2021-11-25T05:53:45Z</dcterms:modified>
</cp:coreProperties>
</file>