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Proxima Nova"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206" autoAdjust="0"/>
  </p:normalViewPr>
  <p:slideViewPr>
    <p:cSldViewPr snapToGrid="0">
      <p:cViewPr varScale="1">
        <p:scale>
          <a:sx n="94" d="100"/>
          <a:sy n="94" d="100"/>
        </p:scale>
        <p:origin x="112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605eab83a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2605eab83a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604365f7d2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604365f7d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1"/>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100"/>
              <a:buNone/>
              <a:defRPr sz="2100"/>
            </a:lvl1pPr>
          </a:lstStyle>
          <a:p>
            <a:endParaRPr/>
          </a:p>
        </p:txBody>
      </p:sp>
      <p:sp>
        <p:nvSpPr>
          <p:cNvPr id="49" name="Google Shape;4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2"/>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3" name="Google Shape;53;p12"/>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cxnSp>
        <p:nvCxnSpPr>
          <p:cNvPr id="22" name="Google Shape;22;p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3" name="Google Shape;23;p5"/>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10"/>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2" name="Google Shape;42;p10"/>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3" name="Google Shape;43;p10"/>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10"/>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6" name="Google Shape;4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uniperresearch.com/press/press-releases/ai-powered-chatbots-drive-dramatic-cost-saving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0" y="0"/>
            <a:ext cx="9183725" cy="5291775"/>
          </a:xfrm>
          <a:prstGeom prst="rect">
            <a:avLst/>
          </a:prstGeom>
          <a:noFill/>
          <a:ln>
            <a:noFill/>
          </a:ln>
        </p:spPr>
      </p:pic>
      <p:sp>
        <p:nvSpPr>
          <p:cNvPr id="60" name="Google Shape;60;p13"/>
          <p:cNvSpPr txBox="1">
            <a:spLocks noGrp="1"/>
          </p:cNvSpPr>
          <p:nvPr>
            <p:ph type="ctrTitle"/>
          </p:nvPr>
        </p:nvSpPr>
        <p:spPr>
          <a:xfrm>
            <a:off x="144525" y="1110343"/>
            <a:ext cx="8520600" cy="1461407"/>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800"/>
              <a:buNone/>
            </a:pPr>
            <a:r>
              <a:rPr lang="en-GB" b="1">
                <a:solidFill>
                  <a:schemeClr val="lt1"/>
                </a:solidFill>
              </a:rPr>
              <a:t>HEALTHCARE </a:t>
            </a:r>
            <a:r>
              <a:rPr lang="en-GB" b="1"/>
              <a:t>INTERFACE</a:t>
            </a:r>
            <a:endParaRPr b="1">
              <a:solidFill>
                <a:schemeClr val="lt1"/>
              </a:solidFill>
            </a:endParaRPr>
          </a:p>
        </p:txBody>
      </p:sp>
      <p:sp>
        <p:nvSpPr>
          <p:cNvPr id="61" name="Google Shape;61;p13"/>
          <p:cNvSpPr txBox="1">
            <a:spLocks noGrp="1"/>
          </p:cNvSpPr>
          <p:nvPr>
            <p:ph type="subTitle" idx="1"/>
          </p:nvPr>
        </p:nvSpPr>
        <p:spPr>
          <a:xfrm>
            <a:off x="5523925" y="3400025"/>
            <a:ext cx="3491100" cy="1446600"/>
          </a:xfrm>
          <a:prstGeom prst="rect">
            <a:avLst/>
          </a:prstGeom>
          <a:noFill/>
          <a:ln>
            <a:noFill/>
          </a:ln>
        </p:spPr>
        <p:txBody>
          <a:bodyPr spcFirstLastPara="1" wrap="square" lIns="91425" tIns="91425" rIns="91425" bIns="91425" anchor="t" anchorCtr="0">
            <a:normAutofit fontScale="70000" lnSpcReduction="20000"/>
          </a:bodyPr>
          <a:lstStyle/>
          <a:p>
            <a:pPr marL="0" lvl="0" indent="0" algn="r" rtl="0">
              <a:lnSpc>
                <a:spcPct val="115000"/>
              </a:lnSpc>
              <a:spcBef>
                <a:spcPts val="0"/>
              </a:spcBef>
              <a:spcAft>
                <a:spcPts val="0"/>
              </a:spcAft>
              <a:buSzPct val="142857"/>
              <a:buNone/>
            </a:pPr>
            <a:r>
              <a:rPr lang="en-GB">
                <a:solidFill>
                  <a:schemeClr val="lt1"/>
                </a:solidFill>
              </a:rPr>
              <a:t>PRESENTED BY:</a:t>
            </a:r>
            <a:endParaRPr>
              <a:solidFill>
                <a:schemeClr val="lt1"/>
              </a:solidFill>
            </a:endParaRPr>
          </a:p>
          <a:p>
            <a:pPr marL="0" lvl="0" indent="0" algn="r" rtl="0">
              <a:lnSpc>
                <a:spcPct val="115000"/>
              </a:lnSpc>
              <a:spcBef>
                <a:spcPts val="0"/>
              </a:spcBef>
              <a:spcAft>
                <a:spcPts val="0"/>
              </a:spcAft>
              <a:buSzPct val="142857"/>
              <a:buNone/>
            </a:pPr>
            <a:r>
              <a:rPr lang="en-GB"/>
              <a:t>SHIVANK SINGH</a:t>
            </a:r>
            <a:endParaRPr>
              <a:solidFill>
                <a:schemeClr val="lt1"/>
              </a:solidFill>
            </a:endParaRPr>
          </a:p>
          <a:p>
            <a:pPr marL="0" lvl="0" indent="0" algn="r" rtl="0">
              <a:lnSpc>
                <a:spcPct val="115000"/>
              </a:lnSpc>
              <a:spcBef>
                <a:spcPts val="0"/>
              </a:spcBef>
              <a:spcAft>
                <a:spcPts val="0"/>
              </a:spcAft>
              <a:buSzPct val="142857"/>
              <a:buNone/>
            </a:pPr>
            <a:r>
              <a:rPr lang="en-GB">
                <a:solidFill>
                  <a:schemeClr val="lt1"/>
                </a:solidFill>
              </a:rPr>
              <a:t>SNEHA SINGH</a:t>
            </a:r>
            <a:endParaRPr>
              <a:solidFill>
                <a:schemeClr val="lt1"/>
              </a:solidFill>
            </a:endParaRPr>
          </a:p>
          <a:p>
            <a:pPr marL="0" lvl="0" indent="0" algn="r" rtl="0">
              <a:lnSpc>
                <a:spcPct val="115000"/>
              </a:lnSpc>
              <a:spcBef>
                <a:spcPts val="0"/>
              </a:spcBef>
              <a:spcAft>
                <a:spcPts val="0"/>
              </a:spcAft>
              <a:buSzPct val="142857"/>
              <a:buNone/>
            </a:pPr>
            <a:r>
              <a:rPr lang="en-GB"/>
              <a:t>TANISHQ JADON</a:t>
            </a:r>
            <a:endParaRPr>
              <a:solidFill>
                <a:schemeClr val="lt1"/>
              </a:solidFill>
            </a:endParaRPr>
          </a:p>
          <a:p>
            <a:pPr marL="0" lvl="0" indent="0" algn="r" rtl="0">
              <a:lnSpc>
                <a:spcPct val="115000"/>
              </a:lnSpc>
              <a:spcBef>
                <a:spcPts val="0"/>
              </a:spcBef>
              <a:spcAft>
                <a:spcPts val="0"/>
              </a:spcAft>
              <a:buSzPct val="142857"/>
              <a:buNone/>
            </a:pPr>
            <a:r>
              <a:rPr lang="en-GB">
                <a:solidFill>
                  <a:schemeClr val="lt1"/>
                </a:solidFill>
              </a:rPr>
              <a:t>VISHAL GARG</a:t>
            </a:r>
            <a:endParaRPr>
              <a:solidFill>
                <a:schemeClr val="lt1"/>
              </a:solidFill>
            </a:endParaRPr>
          </a:p>
          <a:p>
            <a:pPr marL="0" lvl="0" indent="0" algn="r" rtl="0">
              <a:lnSpc>
                <a:spcPct val="100000"/>
              </a:lnSpc>
              <a:spcBef>
                <a:spcPts val="0"/>
              </a:spcBef>
              <a:spcAft>
                <a:spcPts val="0"/>
              </a:spcAft>
              <a:buSzPct val="142857"/>
              <a:buNone/>
            </a:pP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2117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GB"/>
              <a:t>OUTPUT</a:t>
            </a:r>
            <a:endParaRPr/>
          </a:p>
        </p:txBody>
      </p:sp>
      <p:sp>
        <p:nvSpPr>
          <p:cNvPr id="114" name="Google Shape;114;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GB"/>
              <a:t> </a:t>
            </a:r>
            <a:endParaRPr/>
          </a:p>
        </p:txBody>
      </p:sp>
      <p:pic>
        <p:nvPicPr>
          <p:cNvPr id="115" name="Google Shape;115;p22"/>
          <p:cNvPicPr preferRelativeResize="0"/>
          <p:nvPr/>
        </p:nvPicPr>
        <p:blipFill rotWithShape="1">
          <a:blip r:embed="rId3">
            <a:alphaModFix/>
          </a:blip>
          <a:srcRect/>
          <a:stretch/>
        </p:blipFill>
        <p:spPr>
          <a:xfrm>
            <a:off x="1824300" y="946475"/>
            <a:ext cx="5495398" cy="39632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p:nvPr/>
        </p:nvSpPr>
        <p:spPr>
          <a:xfrm>
            <a:off x="93925" y="671075"/>
            <a:ext cx="3315900" cy="2133000"/>
          </a:xfrm>
          <a:prstGeom prst="wedgeRoundRectCallout">
            <a:avLst>
              <a:gd name="adj1" fmla="val -20807"/>
              <a:gd name="adj2" fmla="val 59484"/>
              <a:gd name="adj3" fmla="val 0"/>
            </a:avLst>
          </a:prstGeom>
          <a:solidFill>
            <a:schemeClr val="lt1"/>
          </a:solidFill>
          <a:ln w="9525" cap="flat" cmpd="sng">
            <a:solidFill>
              <a:srgbClr val="43B2A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3"/>
          <p:cNvSpPr txBox="1"/>
          <p:nvPr/>
        </p:nvSpPr>
        <p:spPr>
          <a:xfrm>
            <a:off x="181075" y="721650"/>
            <a:ext cx="3141600" cy="19434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200"/>
              </a:spcBef>
              <a:spcAft>
                <a:spcPts val="0"/>
              </a:spcAft>
              <a:buClr>
                <a:srgbClr val="000000"/>
              </a:buClr>
              <a:buSzPts val="1500"/>
              <a:buFont typeface="Arial"/>
              <a:buNone/>
            </a:pPr>
            <a:r>
              <a:rPr lang="en-GB" sz="1500" b="0" i="0" u="none" strike="noStrike" cap="none">
                <a:solidFill>
                  <a:srgbClr val="000000"/>
                </a:solidFill>
                <a:latin typeface="Calibri"/>
                <a:ea typeface="Calibri"/>
                <a:cs typeface="Calibri"/>
                <a:sym typeface="Calibri"/>
              </a:rPr>
              <a:t>Our medical </a:t>
            </a:r>
            <a:r>
              <a:rPr lang="en-GB" sz="1500">
                <a:latin typeface="Calibri"/>
                <a:ea typeface="Calibri"/>
                <a:cs typeface="Calibri"/>
                <a:sym typeface="Calibri"/>
              </a:rPr>
              <a:t>interface</a:t>
            </a:r>
            <a:r>
              <a:rPr lang="en-GB" sz="1500" b="0" i="0" u="none" strike="noStrike" cap="none">
                <a:solidFill>
                  <a:srgbClr val="000000"/>
                </a:solidFill>
                <a:latin typeface="Calibri"/>
                <a:ea typeface="Calibri"/>
                <a:cs typeface="Calibri"/>
                <a:sym typeface="Calibri"/>
              </a:rPr>
              <a:t> offers patients medical help for several common illnesses, including fever, cold, typhoid, malaria, jaundice, etc. </a:t>
            </a:r>
            <a:r>
              <a:rPr lang="en-GB" sz="1500">
                <a:latin typeface="Calibri"/>
                <a:ea typeface="Calibri"/>
                <a:cs typeface="Calibri"/>
                <a:sym typeface="Calibri"/>
              </a:rPr>
              <a:t>And enable easy user handling</a:t>
            </a:r>
            <a:endParaRPr sz="1500" b="0" i="0" u="none" strike="noStrike" cap="none">
              <a:solidFill>
                <a:srgbClr val="000000"/>
              </a:solidFill>
              <a:latin typeface="Calibri"/>
              <a:ea typeface="Calibri"/>
              <a:cs typeface="Calibri"/>
              <a:sym typeface="Calibri"/>
            </a:endParaRPr>
          </a:p>
          <a:p>
            <a:pPr marL="457200" marR="0" lvl="0" indent="0" algn="just" rtl="0">
              <a:lnSpc>
                <a:spcPct val="115000"/>
              </a:lnSpc>
              <a:spcBef>
                <a:spcPts val="1200"/>
              </a:spcBef>
              <a:spcAft>
                <a:spcPts val="120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122" name="Google Shape;122;p23"/>
          <p:cNvPicPr preferRelativeResize="0"/>
          <p:nvPr/>
        </p:nvPicPr>
        <p:blipFill rotWithShape="1">
          <a:blip r:embed="rId3">
            <a:alphaModFix/>
          </a:blip>
          <a:srcRect/>
          <a:stretch/>
        </p:blipFill>
        <p:spPr>
          <a:xfrm>
            <a:off x="3634375" y="113975"/>
            <a:ext cx="2235065" cy="4838702"/>
          </a:xfrm>
          <a:prstGeom prst="rect">
            <a:avLst/>
          </a:prstGeom>
          <a:noFill/>
          <a:ln w="9525" cap="flat" cmpd="sng">
            <a:solidFill>
              <a:schemeClr val="dk2"/>
            </a:solidFill>
            <a:prstDash val="solid"/>
            <a:round/>
            <a:headEnd type="none" w="sm" len="sm"/>
            <a:tailEnd type="none" w="sm" len="sm"/>
          </a:ln>
        </p:spPr>
      </p:pic>
      <p:sp>
        <p:nvSpPr>
          <p:cNvPr id="123" name="Google Shape;123;p23"/>
          <p:cNvSpPr/>
          <p:nvPr/>
        </p:nvSpPr>
        <p:spPr>
          <a:xfrm>
            <a:off x="6053700" y="2015025"/>
            <a:ext cx="2896200" cy="2133000"/>
          </a:xfrm>
          <a:prstGeom prst="wedgeRoundRectCallout">
            <a:avLst>
              <a:gd name="adj1" fmla="val -20340"/>
              <a:gd name="adj2" fmla="val 57962"/>
              <a:gd name="adj3" fmla="val 0"/>
            </a:avLst>
          </a:prstGeom>
          <a:solidFill>
            <a:schemeClr val="lt1"/>
          </a:solidFill>
          <a:ln w="9525" cap="flat" cmpd="sng">
            <a:solidFill>
              <a:srgbClr val="43B2A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3"/>
          <p:cNvSpPr txBox="1"/>
          <p:nvPr/>
        </p:nvSpPr>
        <p:spPr>
          <a:xfrm>
            <a:off x="5597900" y="2072825"/>
            <a:ext cx="3214800" cy="2008800"/>
          </a:xfrm>
          <a:prstGeom prst="rect">
            <a:avLst/>
          </a:prstGeom>
          <a:noFill/>
          <a:ln>
            <a:noFill/>
          </a:ln>
        </p:spPr>
        <p:txBody>
          <a:bodyPr spcFirstLastPara="1" wrap="square" lIns="91425" tIns="91425" rIns="91425" bIns="91425" anchor="t" anchorCtr="0">
            <a:spAutoFit/>
          </a:bodyPr>
          <a:lstStyle/>
          <a:p>
            <a:pPr marL="457200" marR="0" lvl="0" indent="0" algn="ctr" rtl="0">
              <a:lnSpc>
                <a:spcPct val="115000"/>
              </a:lnSpc>
              <a:spcBef>
                <a:spcPts val="1200"/>
              </a:spcBef>
              <a:spcAft>
                <a:spcPts val="1200"/>
              </a:spcAft>
              <a:buClr>
                <a:srgbClr val="000000"/>
              </a:buClr>
              <a:buSzPts val="1500"/>
              <a:buFont typeface="Arial"/>
              <a:buNone/>
            </a:pPr>
            <a:r>
              <a:rPr lang="en-GB" sz="1500" b="0" i="0" u="none" strike="noStrike" cap="none">
                <a:solidFill>
                  <a:srgbClr val="000000"/>
                </a:solidFill>
                <a:latin typeface="Calibri"/>
                <a:ea typeface="Calibri"/>
                <a:cs typeface="Calibri"/>
                <a:sym typeface="Calibri"/>
              </a:rPr>
              <a:t>To save doctor time, a feature of video footage i.e.; data compression has been added in the </a:t>
            </a:r>
            <a:r>
              <a:rPr lang="en-GB" sz="1500">
                <a:latin typeface="Calibri"/>
                <a:ea typeface="Calibri"/>
                <a:cs typeface="Calibri"/>
                <a:sym typeface="Calibri"/>
              </a:rPr>
              <a:t>interface</a:t>
            </a:r>
            <a:r>
              <a:rPr lang="en-GB" sz="1500" b="0" i="0" u="none" strike="noStrike" cap="none">
                <a:solidFill>
                  <a:srgbClr val="000000"/>
                </a:solidFill>
                <a:latin typeface="Calibri"/>
                <a:ea typeface="Calibri"/>
                <a:cs typeface="Calibri"/>
                <a:sym typeface="Calibri"/>
              </a:rPr>
              <a:t> in which the patient can make the video of the disease they are facing and upload it.</a:t>
            </a:r>
            <a:endParaRPr sz="1500" b="0"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CONCLUSION</a:t>
            </a:r>
            <a:endParaRPr/>
          </a:p>
        </p:txBody>
      </p:sp>
      <p:pic>
        <p:nvPicPr>
          <p:cNvPr id="130" name="Google Shape;130;p24"/>
          <p:cNvPicPr preferRelativeResize="0"/>
          <p:nvPr/>
        </p:nvPicPr>
        <p:blipFill rotWithShape="1">
          <a:blip r:embed="rId3">
            <a:alphaModFix/>
          </a:blip>
          <a:srcRect/>
          <a:stretch/>
        </p:blipFill>
        <p:spPr>
          <a:xfrm>
            <a:off x="5887575" y="412163"/>
            <a:ext cx="2025100" cy="4384174"/>
          </a:xfrm>
          <a:prstGeom prst="rect">
            <a:avLst/>
          </a:prstGeom>
          <a:noFill/>
          <a:ln w="9525" cap="flat" cmpd="sng">
            <a:solidFill>
              <a:schemeClr val="dk2"/>
            </a:solidFill>
            <a:prstDash val="solid"/>
            <a:round/>
            <a:headEnd type="none" w="sm" len="sm"/>
            <a:tailEnd type="none" w="sm" len="sm"/>
          </a:ln>
        </p:spPr>
      </p:pic>
      <p:sp>
        <p:nvSpPr>
          <p:cNvPr id="131" name="Google Shape;131;p24"/>
          <p:cNvSpPr/>
          <p:nvPr/>
        </p:nvSpPr>
        <p:spPr>
          <a:xfrm>
            <a:off x="388000" y="1578450"/>
            <a:ext cx="4789500" cy="1986600"/>
          </a:xfrm>
          <a:prstGeom prst="wedgeRoundRectCallout">
            <a:avLst>
              <a:gd name="adj1" fmla="val -20833"/>
              <a:gd name="adj2" fmla="val 62500"/>
              <a:gd name="adj3" fmla="val 0"/>
            </a:avLst>
          </a:prstGeom>
          <a:solidFill>
            <a:schemeClr val="lt1"/>
          </a:solidFill>
          <a:ln w="9525" cap="flat" cmpd="sng">
            <a:solidFill>
              <a:srgbClr val="43B2A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4"/>
          <p:cNvSpPr txBox="1"/>
          <p:nvPr/>
        </p:nvSpPr>
        <p:spPr>
          <a:xfrm>
            <a:off x="80950" y="1819625"/>
            <a:ext cx="4926900" cy="1736100"/>
          </a:xfrm>
          <a:prstGeom prst="rect">
            <a:avLst/>
          </a:prstGeom>
          <a:noFill/>
          <a:ln>
            <a:noFill/>
          </a:ln>
        </p:spPr>
        <p:txBody>
          <a:bodyPr spcFirstLastPara="1" wrap="square" lIns="91425" tIns="91425" rIns="91425" bIns="91425" anchor="t" anchorCtr="0">
            <a:spAutoFit/>
          </a:bodyPr>
          <a:lstStyle/>
          <a:p>
            <a:pPr marL="457200" marR="0" lvl="0" indent="0" algn="just" rtl="0">
              <a:lnSpc>
                <a:spcPct val="115000"/>
              </a:lnSpc>
              <a:spcBef>
                <a:spcPts val="1200"/>
              </a:spcBef>
              <a:spcAft>
                <a:spcPts val="1200"/>
              </a:spcAft>
              <a:buClr>
                <a:srgbClr val="000000"/>
              </a:buClr>
              <a:buSzPts val="1800"/>
              <a:buFont typeface="Arial"/>
              <a:buNone/>
            </a:pPr>
            <a:r>
              <a:rPr lang="en-GB" sz="1800" b="0" i="0" u="none" strike="noStrike" cap="none">
                <a:solidFill>
                  <a:srgbClr val="000000"/>
                </a:solidFill>
                <a:latin typeface="Calibri"/>
                <a:ea typeface="Calibri"/>
                <a:cs typeface="Calibri"/>
                <a:sym typeface="Calibri"/>
              </a:rPr>
              <a:t>The </a:t>
            </a:r>
            <a:r>
              <a:rPr lang="en-GB" sz="1800">
                <a:latin typeface="Calibri"/>
                <a:ea typeface="Calibri"/>
                <a:cs typeface="Calibri"/>
                <a:sym typeface="Calibri"/>
              </a:rPr>
              <a:t>Website Interface help to keep the update of patient health, track details of their condition and provide proper suggestion to the patient and also keep their medical records .</a:t>
            </a:r>
            <a:endParaRPr sz="1400" b="0" i="0" u="none" strike="noStrike" cap="none">
              <a:solidFill>
                <a:srgbClr val="000000"/>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a:p>
            <a:pPr marL="0" lvl="0" indent="0" algn="l" rtl="0">
              <a:lnSpc>
                <a:spcPct val="115000"/>
              </a:lnSpc>
              <a:spcBef>
                <a:spcPts val="1200"/>
              </a:spcBef>
              <a:spcAft>
                <a:spcPts val="1200"/>
              </a:spcAft>
              <a:buSzPts val="1800"/>
              <a:buNone/>
            </a:pPr>
            <a:r>
              <a:rPr lang="en-GB" sz="5500"/>
              <a:t>          THANK YOU!!</a:t>
            </a:r>
            <a:endParaRPr sz="5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CONTENT</a:t>
            </a:r>
            <a:endParaRPr/>
          </a:p>
        </p:txBody>
      </p:sp>
      <p:sp>
        <p:nvSpPr>
          <p:cNvPr id="67" name="Google Shape;6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PROBLEM STATEMENT</a:t>
            </a:r>
            <a:endParaRPr/>
          </a:p>
          <a:p>
            <a:pPr marL="457200" lvl="0" indent="-342900" algn="l" rtl="0">
              <a:lnSpc>
                <a:spcPct val="115000"/>
              </a:lnSpc>
              <a:spcBef>
                <a:spcPts val="0"/>
              </a:spcBef>
              <a:spcAft>
                <a:spcPts val="0"/>
              </a:spcAft>
              <a:buSzPts val="1800"/>
              <a:buChar char="●"/>
            </a:pPr>
            <a:r>
              <a:rPr lang="en-GB"/>
              <a:t>INTRODUCTION</a:t>
            </a:r>
            <a:endParaRPr/>
          </a:p>
          <a:p>
            <a:pPr marL="457200" lvl="0" indent="-342900" algn="l" rtl="0">
              <a:lnSpc>
                <a:spcPct val="115000"/>
              </a:lnSpc>
              <a:spcBef>
                <a:spcPts val="0"/>
              </a:spcBef>
              <a:spcAft>
                <a:spcPts val="0"/>
              </a:spcAft>
              <a:buSzPts val="1800"/>
              <a:buChar char="●"/>
            </a:pPr>
            <a:r>
              <a:rPr lang="en-GB"/>
              <a:t>USE CASES</a:t>
            </a:r>
            <a:endParaRPr/>
          </a:p>
          <a:p>
            <a:pPr marL="457200" lvl="0" indent="-342900" algn="l" rtl="0">
              <a:lnSpc>
                <a:spcPct val="115000"/>
              </a:lnSpc>
              <a:spcBef>
                <a:spcPts val="0"/>
              </a:spcBef>
              <a:spcAft>
                <a:spcPts val="0"/>
              </a:spcAft>
              <a:buSzPts val="1800"/>
              <a:buChar char="●"/>
            </a:pPr>
            <a:r>
              <a:rPr lang="en-GB"/>
              <a:t>FEATURES</a:t>
            </a:r>
            <a:endParaRPr/>
          </a:p>
          <a:p>
            <a:pPr marL="457200" lvl="0" indent="-342900" algn="l" rtl="0">
              <a:lnSpc>
                <a:spcPct val="115000"/>
              </a:lnSpc>
              <a:spcBef>
                <a:spcPts val="0"/>
              </a:spcBef>
              <a:spcAft>
                <a:spcPts val="0"/>
              </a:spcAft>
              <a:buSzPts val="1800"/>
              <a:buChar char="●"/>
            </a:pPr>
            <a:r>
              <a:rPr lang="en-GB"/>
              <a:t>FUTURE SCOPE</a:t>
            </a:r>
            <a:endParaRPr/>
          </a:p>
          <a:p>
            <a:pPr marL="457200" lvl="0" indent="-342900" algn="l" rtl="0">
              <a:lnSpc>
                <a:spcPct val="115000"/>
              </a:lnSpc>
              <a:spcBef>
                <a:spcPts val="0"/>
              </a:spcBef>
              <a:spcAft>
                <a:spcPts val="0"/>
              </a:spcAft>
              <a:buSzPts val="1800"/>
              <a:buChar char="●"/>
            </a:pPr>
            <a:r>
              <a:rPr lang="en-GB"/>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Problem Statement</a:t>
            </a:r>
            <a:endParaRPr/>
          </a:p>
        </p:txBody>
      </p:sp>
      <p:sp>
        <p:nvSpPr>
          <p:cNvPr id="73" name="Google Shape;73;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12700" lvl="0" indent="0" algn="l" rtl="0">
              <a:lnSpc>
                <a:spcPct val="115000"/>
              </a:lnSpc>
              <a:spcBef>
                <a:spcPts val="0"/>
              </a:spcBef>
              <a:spcAft>
                <a:spcPts val="0"/>
              </a:spcAft>
              <a:buNone/>
            </a:pPr>
            <a:r>
              <a:rPr lang="en-GB"/>
              <a:t>● </a:t>
            </a:r>
            <a:r>
              <a:rPr lang="en-GB">
                <a:solidFill>
                  <a:schemeClr val="dk1"/>
                </a:solidFill>
              </a:rPr>
              <a:t>No information about the Doctors availability and specialization at the clinic.</a:t>
            </a:r>
            <a:endParaRPr>
              <a:solidFill>
                <a:schemeClr val="dk1"/>
              </a:solidFill>
            </a:endParaRPr>
          </a:p>
          <a:p>
            <a:pPr marL="12700" lvl="0" indent="0" algn="l" rtl="0">
              <a:lnSpc>
                <a:spcPct val="115000"/>
              </a:lnSpc>
              <a:spcBef>
                <a:spcPts val="0"/>
              </a:spcBef>
              <a:spcAft>
                <a:spcPts val="0"/>
              </a:spcAft>
              <a:buNone/>
            </a:pPr>
            <a:r>
              <a:rPr lang="en-GB"/>
              <a:t>● </a:t>
            </a:r>
            <a:r>
              <a:rPr lang="en-GB">
                <a:solidFill>
                  <a:schemeClr val="dk1"/>
                </a:solidFill>
              </a:rPr>
              <a:t>Long waiting queue for taking appointments and no surety of getting it.</a:t>
            </a:r>
            <a:endParaRPr>
              <a:solidFill>
                <a:schemeClr val="dk1"/>
              </a:solidFill>
            </a:endParaRPr>
          </a:p>
          <a:p>
            <a:pPr marL="12700" lvl="0" indent="0" algn="l" rtl="0">
              <a:lnSpc>
                <a:spcPct val="115000"/>
              </a:lnSpc>
              <a:spcBef>
                <a:spcPts val="0"/>
              </a:spcBef>
              <a:spcAft>
                <a:spcPts val="0"/>
              </a:spcAft>
              <a:buNone/>
            </a:pPr>
            <a:r>
              <a:rPr lang="en-GB"/>
              <a:t>● </a:t>
            </a:r>
            <a:r>
              <a:rPr lang="en-GB">
                <a:solidFill>
                  <a:schemeClr val="dk1"/>
                </a:solidFill>
              </a:rPr>
              <a:t>Clumsy prescription storage and losing it.</a:t>
            </a:r>
            <a:endParaRPr>
              <a:solidFill>
                <a:schemeClr val="dk1"/>
              </a:solidFill>
            </a:endParaRPr>
          </a:p>
          <a:p>
            <a:pPr marL="12700" lvl="0" indent="0" algn="l" rtl="0">
              <a:lnSpc>
                <a:spcPct val="115000"/>
              </a:lnSpc>
              <a:spcBef>
                <a:spcPts val="0"/>
              </a:spcBef>
              <a:spcAft>
                <a:spcPts val="0"/>
              </a:spcAft>
              <a:buNone/>
            </a:pPr>
            <a:r>
              <a:rPr lang="en-GB"/>
              <a:t>● </a:t>
            </a:r>
            <a:r>
              <a:rPr lang="en-GB">
                <a:solidFill>
                  <a:schemeClr val="dk1"/>
                </a:solidFill>
              </a:rPr>
              <a:t>No medical record.</a:t>
            </a:r>
            <a:endParaRPr>
              <a:solidFill>
                <a:schemeClr val="dk1"/>
              </a:solidFill>
            </a:endParaRPr>
          </a:p>
          <a:p>
            <a:pPr marL="12700" lvl="0" indent="0" algn="l" rtl="0">
              <a:lnSpc>
                <a:spcPct val="115000"/>
              </a:lnSpc>
              <a:spcBef>
                <a:spcPts val="0"/>
              </a:spcBef>
              <a:spcAft>
                <a:spcPts val="0"/>
              </a:spcAft>
              <a:buNone/>
            </a:pPr>
            <a:r>
              <a:rPr lang="en-GB"/>
              <a:t>● </a:t>
            </a:r>
            <a:r>
              <a:rPr lang="en-GB">
                <a:solidFill>
                  <a:schemeClr val="dk1"/>
                </a:solidFill>
              </a:rPr>
              <a:t>Inconvenient time schedule of appointment.</a:t>
            </a:r>
            <a:endParaRPr>
              <a:solidFill>
                <a:schemeClr val="dk1"/>
              </a:solidFill>
            </a:endParaRPr>
          </a:p>
          <a:p>
            <a:pPr marL="12700" lvl="0" indent="0" algn="l" rtl="0">
              <a:lnSpc>
                <a:spcPct val="115000"/>
              </a:lnSpc>
              <a:spcBef>
                <a:spcPts val="0"/>
              </a:spcBef>
              <a:spcAft>
                <a:spcPts val="0"/>
              </a:spcAft>
              <a:buNone/>
            </a:pPr>
            <a:r>
              <a:rPr lang="en-GB"/>
              <a:t>● </a:t>
            </a:r>
            <a:r>
              <a:rPr lang="en-GB">
                <a:solidFill>
                  <a:schemeClr val="dk1"/>
                </a:solidFill>
              </a:rPr>
              <a:t>Clinics do not have any record keeping system to check the progress and report of the clinic.</a:t>
            </a:r>
            <a:endParaRPr>
              <a:solidFill>
                <a:schemeClr val="dk1"/>
              </a:solidFill>
            </a:endParaRPr>
          </a:p>
          <a:p>
            <a:pPr marL="457200" lvl="0" indent="0" algn="l" rtl="0">
              <a:lnSpc>
                <a:spcPct val="115000"/>
              </a:lnSpc>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OBJECTIVE</a:t>
            </a:r>
            <a:endParaRPr/>
          </a:p>
        </p:txBody>
      </p:sp>
      <p:sp>
        <p:nvSpPr>
          <p:cNvPr id="79" name="Google Shape;79;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just" rtl="0">
              <a:lnSpc>
                <a:spcPct val="150000"/>
              </a:lnSpc>
              <a:spcBef>
                <a:spcPts val="1200"/>
              </a:spcBef>
              <a:spcAft>
                <a:spcPts val="0"/>
              </a:spcAft>
              <a:buNone/>
            </a:pPr>
            <a:r>
              <a:rPr lang="en-GB" sz="1400">
                <a:solidFill>
                  <a:srgbClr val="000000"/>
                </a:solidFill>
                <a:latin typeface="Calibri"/>
                <a:ea typeface="Calibri"/>
                <a:cs typeface="Calibri"/>
                <a:sym typeface="Calibri"/>
              </a:rPr>
              <a:t>The objective is to develop</a:t>
            </a:r>
            <a:r>
              <a:rPr lang="en-GB" sz="1400" b="1">
                <a:solidFill>
                  <a:srgbClr val="000000"/>
                </a:solidFill>
                <a:latin typeface="Calibri"/>
                <a:ea typeface="Calibri"/>
                <a:cs typeface="Calibri"/>
                <a:sym typeface="Calibri"/>
              </a:rPr>
              <a:t> a healthcare system</a:t>
            </a:r>
            <a:r>
              <a:rPr lang="en-GB" sz="1400">
                <a:solidFill>
                  <a:srgbClr val="000000"/>
                </a:solidFill>
                <a:latin typeface="Calibri"/>
                <a:ea typeface="Calibri"/>
                <a:cs typeface="Calibri"/>
                <a:sym typeface="Calibri"/>
              </a:rPr>
              <a:t> which is a web based project which includes registration of the patients, storing their details into system, doctor advice via video conferencing and lab reports facility, where patient can discuss health related problems and  gets specialized doctors  prescription.</a:t>
            </a:r>
            <a:endParaRPr sz="1400">
              <a:solidFill>
                <a:srgbClr val="000000"/>
              </a:solidFill>
              <a:latin typeface="Calibri"/>
              <a:ea typeface="Calibri"/>
              <a:cs typeface="Calibri"/>
              <a:sym typeface="Calibri"/>
            </a:endParaRPr>
          </a:p>
          <a:p>
            <a:pPr marL="12700" lvl="0" indent="0" algn="just" rtl="0">
              <a:lnSpc>
                <a:spcPct val="150000"/>
              </a:lnSpc>
              <a:spcBef>
                <a:spcPts val="1200"/>
              </a:spcBef>
              <a:spcAft>
                <a:spcPts val="0"/>
              </a:spcAft>
              <a:buNone/>
            </a:pPr>
            <a:r>
              <a:rPr lang="en-GB" sz="1400">
                <a:solidFill>
                  <a:srgbClr val="000000"/>
                </a:solidFill>
                <a:latin typeface="Arial"/>
                <a:ea typeface="Arial"/>
                <a:cs typeface="Arial"/>
                <a:sym typeface="Arial"/>
              </a:rPr>
              <a:t>●</a:t>
            </a:r>
            <a:r>
              <a:rPr lang="en-GB" sz="1400">
                <a:solidFill>
                  <a:srgbClr val="000000"/>
                </a:solidFill>
                <a:latin typeface="Calibri"/>
                <a:ea typeface="Calibri"/>
                <a:cs typeface="Calibri"/>
                <a:sym typeface="Calibri"/>
              </a:rPr>
              <a:t>To maintain the patient's medical records</a:t>
            </a:r>
            <a:endParaRPr sz="1400">
              <a:solidFill>
                <a:srgbClr val="000000"/>
              </a:solidFill>
              <a:latin typeface="Calibri"/>
              <a:ea typeface="Calibri"/>
              <a:cs typeface="Calibri"/>
              <a:sym typeface="Calibri"/>
            </a:endParaRPr>
          </a:p>
          <a:p>
            <a:pPr marL="12700" lvl="0" indent="0" algn="just" rtl="0">
              <a:lnSpc>
                <a:spcPct val="150000"/>
              </a:lnSpc>
              <a:spcBef>
                <a:spcPts val="0"/>
              </a:spcBef>
              <a:spcAft>
                <a:spcPts val="0"/>
              </a:spcAft>
              <a:buNone/>
            </a:pPr>
            <a:r>
              <a:rPr lang="en-GB" sz="1400">
                <a:solidFill>
                  <a:srgbClr val="000000"/>
                </a:solidFill>
                <a:latin typeface="Calibri"/>
                <a:ea typeface="Calibri"/>
                <a:cs typeface="Calibri"/>
                <a:sym typeface="Calibri"/>
              </a:rPr>
              <a:t>● To facilitate best medical facility at small towns where the lack of specialist.</a:t>
            </a:r>
            <a:endParaRPr sz="1400">
              <a:solidFill>
                <a:srgbClr val="000000"/>
              </a:solidFill>
              <a:latin typeface="Calibri"/>
              <a:ea typeface="Calibri"/>
              <a:cs typeface="Calibri"/>
              <a:sym typeface="Calibri"/>
            </a:endParaRPr>
          </a:p>
          <a:p>
            <a:pPr marL="12700" lvl="0" indent="0" algn="just" rtl="0">
              <a:lnSpc>
                <a:spcPct val="150000"/>
              </a:lnSpc>
              <a:spcBef>
                <a:spcPts val="0"/>
              </a:spcBef>
              <a:spcAft>
                <a:spcPts val="0"/>
              </a:spcAft>
              <a:buNone/>
            </a:pPr>
            <a:r>
              <a:rPr lang="en-GB" sz="1400">
                <a:solidFill>
                  <a:srgbClr val="000000"/>
                </a:solidFill>
                <a:latin typeface="Calibri"/>
                <a:ea typeface="Calibri"/>
                <a:cs typeface="Calibri"/>
                <a:sym typeface="Calibri"/>
              </a:rPr>
              <a:t>●To provide the platform for both patients and doctors.</a:t>
            </a:r>
            <a:endParaRPr sz="1400">
              <a:solidFill>
                <a:srgbClr val="000000"/>
              </a:solidFill>
              <a:latin typeface="Calibri"/>
              <a:ea typeface="Calibri"/>
              <a:cs typeface="Calibri"/>
              <a:sym typeface="Calibri"/>
            </a:endParaRPr>
          </a:p>
          <a:p>
            <a:pPr marL="12700" lvl="0" indent="0" algn="just" rtl="0">
              <a:lnSpc>
                <a:spcPct val="150000"/>
              </a:lnSpc>
              <a:spcBef>
                <a:spcPts val="0"/>
              </a:spcBef>
              <a:spcAft>
                <a:spcPts val="0"/>
              </a:spcAft>
              <a:buNone/>
            </a:pPr>
            <a:r>
              <a:rPr lang="en-GB" sz="1400">
                <a:solidFill>
                  <a:srgbClr val="000000"/>
                </a:solidFill>
                <a:latin typeface="Calibri"/>
                <a:ea typeface="Calibri"/>
                <a:cs typeface="Calibri"/>
                <a:sym typeface="Calibri"/>
              </a:rPr>
              <a:t>● E- healthcare helps in boosting up hospital range.</a:t>
            </a:r>
            <a:endParaRPr sz="1400">
              <a:solidFill>
                <a:srgbClr val="000000"/>
              </a:solidFill>
              <a:latin typeface="Calibri"/>
              <a:ea typeface="Calibri"/>
              <a:cs typeface="Calibri"/>
              <a:sym typeface="Calibri"/>
            </a:endParaRPr>
          </a:p>
          <a:p>
            <a:pPr marL="0" lvl="0" indent="0" algn="l" rtl="0">
              <a:lnSpc>
                <a:spcPct val="115000"/>
              </a:lnSpc>
              <a:spcBef>
                <a:spcPts val="1200"/>
              </a:spcBef>
              <a:spcAft>
                <a:spcPts val="1200"/>
              </a:spcAft>
              <a:buSzPts val="2323"/>
              <a:buNone/>
            </a:pPr>
            <a:endParaRPr sz="215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EXISTING SYSTEM VS PROPOSED SYSTEM</a:t>
            </a:r>
            <a:endParaRPr/>
          </a:p>
        </p:txBody>
      </p:sp>
      <p:sp>
        <p:nvSpPr>
          <p:cNvPr id="85" name="Google Shape;85;p17"/>
          <p:cNvSpPr txBox="1"/>
          <p:nvPr/>
        </p:nvSpPr>
        <p:spPr>
          <a:xfrm>
            <a:off x="443850" y="1122700"/>
            <a:ext cx="7989300" cy="3159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800"/>
              <a:t>•</a:t>
            </a:r>
            <a:r>
              <a:rPr lang="en-GB" sz="1800" b="1"/>
              <a:t>Platforms provides the facility for online doctors prescription but for the diseases which needed long term treatment like cancer.</a:t>
            </a:r>
            <a:endParaRPr sz="1800" b="1"/>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r>
              <a:rPr lang="en-GB" sz="1800"/>
              <a:t>•</a:t>
            </a:r>
            <a:r>
              <a:rPr lang="en-GB" sz="1800" b="1"/>
              <a:t>Some application which provides nutritionist prescription Deliver the nutrition product based on deficiency. Again these app fails to satisfy regular patients need. Because which facilitate Registrations for users and discussion forum.</a:t>
            </a:r>
            <a:endParaRPr sz="1800" b="1"/>
          </a:p>
          <a:p>
            <a:pPr marL="0" lvl="0" indent="0" algn="l"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b="1"/>
              <a:t>PROPOSED SYSTEM</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The proposed system is designed to serve both the patient and doctors.</a:t>
            </a:r>
            <a:endParaRPr>
              <a:solidFill>
                <a:schemeClr val="dk1"/>
              </a:solidFill>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Patient can see the doctor's availability and specialization according to one's need.</a:t>
            </a:r>
            <a:endParaRPr>
              <a:solidFill>
                <a:schemeClr val="dk1"/>
              </a:solidFill>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View doctor details and request an appointment.</a:t>
            </a:r>
            <a:endParaRPr>
              <a:solidFill>
                <a:schemeClr val="dk1"/>
              </a:solidFill>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Prescription and reports can be accessed at a distant.</a:t>
            </a:r>
            <a:endParaRPr>
              <a:solidFill>
                <a:schemeClr val="dk1"/>
              </a:solidFill>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No worries about losing report and records.</a:t>
            </a:r>
            <a:endParaRPr>
              <a:solidFill>
                <a:schemeClr val="dk1"/>
              </a:solidFill>
              <a:latin typeface="Arial"/>
              <a:ea typeface="Arial"/>
              <a:cs typeface="Arial"/>
              <a:sym typeface="Arial"/>
            </a:endParaRPr>
          </a:p>
          <a:p>
            <a:pPr marL="457200" lvl="0" indent="-342900" algn="l" rtl="0">
              <a:lnSpc>
                <a:spcPct val="115000"/>
              </a:lnSpc>
              <a:spcBef>
                <a:spcPts val="0"/>
              </a:spcBef>
              <a:spcAft>
                <a:spcPts val="0"/>
              </a:spcAft>
              <a:buClr>
                <a:schemeClr val="dk1"/>
              </a:buClr>
              <a:buSzPts val="1800"/>
              <a:buFont typeface="Arial"/>
              <a:buChar char="●"/>
            </a:pPr>
            <a:r>
              <a:rPr lang="en-GB">
                <a:solidFill>
                  <a:schemeClr val="dk1"/>
                </a:solidFill>
                <a:latin typeface="Arial"/>
                <a:ea typeface="Arial"/>
                <a:cs typeface="Arial"/>
                <a:sym typeface="Arial"/>
              </a:rPr>
              <a:t>Systematized appointment and record system.</a:t>
            </a:r>
            <a:endParaRPr>
              <a:solidFill>
                <a:schemeClr val="dk1"/>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9"/>
          <p:cNvPicPr preferRelativeResize="0"/>
          <p:nvPr/>
        </p:nvPicPr>
        <p:blipFill rotWithShape="1">
          <a:blip r:embed="rId3">
            <a:alphaModFix/>
          </a:blip>
          <a:srcRect/>
          <a:stretch/>
        </p:blipFill>
        <p:spPr>
          <a:xfrm>
            <a:off x="2357425" y="580975"/>
            <a:ext cx="5609399" cy="4360026"/>
          </a:xfrm>
          <a:prstGeom prst="rect">
            <a:avLst/>
          </a:prstGeom>
          <a:noFill/>
          <a:ln>
            <a:noFill/>
          </a:ln>
        </p:spPr>
      </p:pic>
      <p:sp>
        <p:nvSpPr>
          <p:cNvPr id="97" name="Google Shape;97;p19"/>
          <p:cNvSpPr txBox="1">
            <a:spLocks noGrp="1"/>
          </p:cNvSpPr>
          <p:nvPr>
            <p:ph type="title"/>
          </p:nvPr>
        </p:nvSpPr>
        <p:spPr>
          <a:xfrm>
            <a:off x="-75350" y="1524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b="1"/>
              <a:t>Use-case diagram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535775" y="951550"/>
            <a:ext cx="7260575" cy="3784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FEATURES</a:t>
            </a:r>
            <a:endParaRPr/>
          </a:p>
        </p:txBody>
      </p:sp>
      <p:sp>
        <p:nvSpPr>
          <p:cNvPr id="108" name="Google Shape;108;p21"/>
          <p:cNvSpPr txBox="1">
            <a:spLocks noGrp="1"/>
          </p:cNvSpPr>
          <p:nvPr>
            <p:ph type="body" idx="1"/>
          </p:nvPr>
        </p:nvSpPr>
        <p:spPr>
          <a:xfrm>
            <a:off x="311700" y="13048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2200"/>
              </a:spcBef>
              <a:spcAft>
                <a:spcPts val="0"/>
              </a:spcAft>
              <a:buClr>
                <a:srgbClr val="555555"/>
              </a:buClr>
              <a:buSzPts val="1800"/>
              <a:buChar char="●"/>
            </a:pPr>
            <a:r>
              <a:rPr lang="en-GB" b="1">
                <a:solidFill>
                  <a:srgbClr val="555555"/>
                </a:solidFill>
                <a:latin typeface="Calibri"/>
                <a:ea typeface="Calibri"/>
                <a:cs typeface="Calibri"/>
                <a:sym typeface="Calibri"/>
              </a:rPr>
              <a:t>Data compression</a:t>
            </a:r>
            <a:r>
              <a:rPr lang="en-GB">
                <a:solidFill>
                  <a:srgbClr val="555555"/>
                </a:solidFill>
                <a:latin typeface="Calibri"/>
                <a:ea typeface="Calibri"/>
                <a:cs typeface="Calibri"/>
                <a:sym typeface="Calibri"/>
              </a:rPr>
              <a:t> - video can be recorded by the patient, so that disease can be diagnosed in an efficient way by the doctor.</a:t>
            </a:r>
            <a:endParaRPr>
              <a:solidFill>
                <a:srgbClr val="555555"/>
              </a:solidFill>
              <a:latin typeface="Calibri"/>
              <a:ea typeface="Calibri"/>
              <a:cs typeface="Calibri"/>
              <a:sym typeface="Calibri"/>
            </a:endParaRPr>
          </a:p>
          <a:p>
            <a:pPr marL="457200" lvl="0" indent="-342900" algn="l" rtl="0">
              <a:lnSpc>
                <a:spcPct val="115000"/>
              </a:lnSpc>
              <a:spcBef>
                <a:spcPts val="0"/>
              </a:spcBef>
              <a:spcAft>
                <a:spcPts val="0"/>
              </a:spcAft>
              <a:buClr>
                <a:srgbClr val="555555"/>
              </a:buClr>
              <a:buSzPts val="1800"/>
              <a:buChar char="●"/>
            </a:pPr>
            <a:r>
              <a:rPr lang="en-GB" b="1">
                <a:solidFill>
                  <a:srgbClr val="555555"/>
                </a:solidFill>
                <a:highlight>
                  <a:srgbClr val="FFFFFF"/>
                </a:highlight>
                <a:latin typeface="Calibri"/>
                <a:ea typeface="Calibri"/>
                <a:cs typeface="Calibri"/>
                <a:sym typeface="Calibri"/>
              </a:rPr>
              <a:t>Save money</a:t>
            </a:r>
            <a:r>
              <a:rPr lang="en-GB" b="1">
                <a:solidFill>
                  <a:srgbClr val="333333"/>
                </a:solidFill>
                <a:highlight>
                  <a:srgbClr val="FFFFFF"/>
                </a:highlight>
                <a:latin typeface="Calibri"/>
                <a:ea typeface="Calibri"/>
                <a:cs typeface="Calibri"/>
                <a:sym typeface="Calibri"/>
              </a:rPr>
              <a:t> </a:t>
            </a:r>
            <a:r>
              <a:rPr lang="en-GB">
                <a:solidFill>
                  <a:srgbClr val="333333"/>
                </a:solidFill>
                <a:highlight>
                  <a:srgbClr val="FFFFFF"/>
                </a:highlight>
                <a:latin typeface="Calibri"/>
                <a:ea typeface="Calibri"/>
                <a:cs typeface="Calibri"/>
                <a:sym typeface="Calibri"/>
              </a:rPr>
              <a:t>– Deploying a medical chatbot helps to handle tasks efficiently without the need for extra resources. Healthcare bots are predicted to save </a:t>
            </a:r>
            <a:r>
              <a:rPr lang="en-GB">
                <a:solidFill>
                  <a:schemeClr val="hlink"/>
                </a:solidFill>
                <a:highlight>
                  <a:srgbClr val="FFFFFF"/>
                </a:highlight>
                <a:uFill>
                  <a:noFill/>
                </a:uFill>
                <a:latin typeface="Calibri"/>
                <a:ea typeface="Calibri"/>
                <a:cs typeface="Calibri"/>
                <a:sym typeface="Calibri"/>
                <a:hlinkClick r:id="rId3"/>
              </a:rPr>
              <a:t>$3.6 billion worldwide by 2023</a:t>
            </a:r>
            <a:r>
              <a:rPr lang="en-GB">
                <a:solidFill>
                  <a:srgbClr val="333333"/>
                </a:solidFill>
                <a:highlight>
                  <a:srgbClr val="FFFFFF"/>
                </a:highlight>
                <a:latin typeface="Calibri"/>
                <a:ea typeface="Calibri"/>
                <a:cs typeface="Calibri"/>
                <a:sym typeface="Calibri"/>
              </a:rPr>
              <a:t>.</a:t>
            </a:r>
            <a:endParaRPr>
              <a:solidFill>
                <a:srgbClr val="555555"/>
              </a:solidFill>
              <a:latin typeface="Calibri"/>
              <a:ea typeface="Calibri"/>
              <a:cs typeface="Calibri"/>
              <a:sym typeface="Calibri"/>
            </a:endParaRPr>
          </a:p>
          <a:p>
            <a:pPr marL="457200" lvl="0" indent="-342900" algn="l" rtl="0">
              <a:lnSpc>
                <a:spcPct val="115000"/>
              </a:lnSpc>
              <a:spcBef>
                <a:spcPts val="0"/>
              </a:spcBef>
              <a:spcAft>
                <a:spcPts val="0"/>
              </a:spcAft>
              <a:buClr>
                <a:srgbClr val="555555"/>
              </a:buClr>
              <a:buSzPts val="1800"/>
              <a:buChar char="●"/>
            </a:pPr>
            <a:r>
              <a:rPr lang="en-GB" b="1">
                <a:solidFill>
                  <a:srgbClr val="555555"/>
                </a:solidFill>
                <a:latin typeface="Calibri"/>
                <a:ea typeface="Calibri"/>
                <a:cs typeface="Calibri"/>
                <a:sym typeface="Calibri"/>
              </a:rPr>
              <a:t>Real time interaction</a:t>
            </a:r>
            <a:r>
              <a:rPr lang="en-GB">
                <a:solidFill>
                  <a:srgbClr val="555555"/>
                </a:solidFill>
                <a:latin typeface="Calibri"/>
                <a:ea typeface="Calibri"/>
                <a:cs typeface="Calibri"/>
                <a:sym typeface="Calibri"/>
              </a:rPr>
              <a:t>: Provide immediate response and user friendly.</a:t>
            </a:r>
            <a:endParaRPr>
              <a:solidFill>
                <a:srgbClr val="555555"/>
              </a:solidFill>
              <a:latin typeface="Calibri"/>
              <a:ea typeface="Calibri"/>
              <a:cs typeface="Calibri"/>
              <a:sym typeface="Calibri"/>
            </a:endParaRPr>
          </a:p>
          <a:p>
            <a:pPr marL="457200" lvl="0" indent="-342900" algn="l" rtl="0">
              <a:lnSpc>
                <a:spcPct val="115000"/>
              </a:lnSpc>
              <a:spcBef>
                <a:spcPts val="0"/>
              </a:spcBef>
              <a:spcAft>
                <a:spcPts val="0"/>
              </a:spcAft>
              <a:buClr>
                <a:srgbClr val="555555"/>
              </a:buClr>
              <a:buSzPts val="1800"/>
              <a:buChar char="●"/>
            </a:pPr>
            <a:r>
              <a:rPr lang="en-GB" b="1">
                <a:solidFill>
                  <a:srgbClr val="555555"/>
                </a:solidFill>
                <a:latin typeface="Calibri"/>
                <a:ea typeface="Calibri"/>
                <a:cs typeface="Calibri"/>
                <a:sym typeface="Calibri"/>
              </a:rPr>
              <a:t>Scalability</a:t>
            </a:r>
            <a:r>
              <a:rPr lang="en-GB">
                <a:solidFill>
                  <a:srgbClr val="555555"/>
                </a:solidFill>
                <a:latin typeface="Calibri"/>
                <a:ea typeface="Calibri"/>
                <a:cs typeface="Calibri"/>
                <a:sym typeface="Calibri"/>
              </a:rPr>
              <a:t>: Ability to react with numerous users at the same time.</a:t>
            </a:r>
            <a:endParaRPr>
              <a:solidFill>
                <a:srgbClr val="555555"/>
              </a:solidFill>
              <a:latin typeface="Calibri"/>
              <a:ea typeface="Calibri"/>
              <a:cs typeface="Calibri"/>
              <a:sym typeface="Calibri"/>
            </a:endParaRPr>
          </a:p>
          <a:p>
            <a:pPr marL="0" lvl="0" indent="0" algn="l" rtl="0">
              <a:lnSpc>
                <a:spcPct val="115000"/>
              </a:lnSpc>
              <a:spcBef>
                <a:spcPts val="1400"/>
              </a:spcBef>
              <a:spcAft>
                <a:spcPts val="1200"/>
              </a:spcAft>
              <a:buSzPts val="1800"/>
              <a:buNone/>
            </a:pP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498</Words>
  <Application>Microsoft Office PowerPoint</Application>
  <PresentationFormat>On-screen Show (16:9)</PresentationFormat>
  <Paragraphs>51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Arial</vt:lpstr>
      <vt:lpstr>Proxima Nova</vt:lpstr>
      <vt:lpstr>Spearmint</vt:lpstr>
      <vt:lpstr>HEALTHCARE INTERFACE</vt:lpstr>
      <vt:lpstr>CONTENT</vt:lpstr>
      <vt:lpstr>Problem Statement</vt:lpstr>
      <vt:lpstr>OBJECTIVE</vt:lpstr>
      <vt:lpstr>EXISTING SYSTEM VS PROPOSED SYSTEM</vt:lpstr>
      <vt:lpstr>PROPOSED SYSTEM</vt:lpstr>
      <vt:lpstr>Use-case diagram </vt:lpstr>
      <vt:lpstr>PowerPoint Presentation</vt:lpstr>
      <vt:lpstr>FEATURES</vt:lpstr>
      <vt:lpstr>OUTPUT</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INTERFACE</dc:title>
  <cp:lastModifiedBy>Vishal Garg</cp:lastModifiedBy>
  <cp:revision>1</cp:revision>
  <dcterms:modified xsi:type="dcterms:W3CDTF">2023-11-24T11:35:04Z</dcterms:modified>
</cp:coreProperties>
</file>