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54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983" y="2365081"/>
            <a:ext cx="4818885" cy="211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1" i="0" dirty="0">
                <a:solidFill>
                  <a:srgbClr val="C9D1D9"/>
                </a:solidFill>
                <a:effectLst/>
                <a:latin typeface="Algerian" panose="04020705040A02060702" pitchFamily="82" charset="0"/>
              </a:rPr>
              <a:t>Lending Club Case Study</a:t>
            </a:r>
            <a:br>
              <a:rPr lang="en-IN" sz="4400" b="1" i="0" dirty="0">
                <a:solidFill>
                  <a:srgbClr val="C9D1D9"/>
                </a:solidFill>
                <a:effectLst/>
                <a:latin typeface="Algerian" panose="04020705040A02060702" pitchFamily="82" charset="0"/>
              </a:rPr>
            </a:br>
            <a:endParaRPr lang="en-US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7771" y="4480697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-Vishal S. Gawande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4C69-F8F9-46D1-A52E-403C41D6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216211"/>
            <a:ext cx="10012017" cy="1378090"/>
          </a:xfrm>
        </p:spPr>
        <p:txBody>
          <a:bodyPr/>
          <a:lstStyle/>
          <a:p>
            <a:r>
              <a:rPr lang="en-US" dirty="0"/>
              <a:t>Data sample: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A0AA-5B79-4438-AB5B-3FAD0A0D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504188"/>
            <a:ext cx="10058400" cy="5029134"/>
          </a:xfrm>
        </p:spPr>
        <p:txBody>
          <a:bodyPr>
            <a:normAutofit/>
          </a:bodyPr>
          <a:lstStyle/>
          <a:p>
            <a:r>
              <a:rPr lang="en-US" sz="2000" dirty="0"/>
              <a:t>We are provide with loan approval data where the target variable is “</a:t>
            </a:r>
            <a:r>
              <a:rPr lang="en-US" sz="2000" dirty="0" err="1"/>
              <a:t>Loan_status</a:t>
            </a:r>
            <a:r>
              <a:rPr lang="en-US" sz="2000" dirty="0"/>
              <a:t>”. This column has results like “Fully paid”, “Current”, “Charged Off”.</a:t>
            </a:r>
          </a:p>
          <a:p>
            <a:r>
              <a:rPr lang="en-US" sz="2000" dirty="0"/>
              <a:t>We are going to provide analysis of how some contents like “Grade”, ”Annual Income”, ” interest rate”, etc. are affects the loan status.</a:t>
            </a:r>
          </a:p>
          <a:p>
            <a:r>
              <a:rPr lang="en-US" sz="2000" dirty="0"/>
              <a:t>Here is sample dataset: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BCBE7-9A2E-4450-9D3C-52AAB6E4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" y="3996679"/>
            <a:ext cx="11476383" cy="25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5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89C4-459C-49FB-AEAF-DA4F7968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rate: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9531-4589-483F-8DD6-F4517F452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38496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According to our analysis, the people who has fully paid the loan are around 32145 and the people who are still paying or haven't paid are 5399.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We have further analysed that in these numbers major defaulters are of 60 months debt.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45A52-D4A3-4E63-A826-F9698A60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7" y="3283226"/>
            <a:ext cx="5966578" cy="30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3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E53F-63B7-48E1-920F-836464CA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5130"/>
            <a:ext cx="10058400" cy="51576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shocking analysis was the LC verified people are more in default.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5625C-89DA-4637-B198-8296A13D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74" y="1767049"/>
            <a:ext cx="7901200" cy="40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5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80E0-8BFB-4C40-B94D-D0476095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742123"/>
            <a:ext cx="10184296" cy="5210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When we analyzed this rate according to time. We got the rate was decreeing up to 2010 but it eventually increased in 2011.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9D6DE-75FF-4E34-907F-AB916003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30" y="1925928"/>
            <a:ext cx="7824983" cy="40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9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17D6-E562-4E66-8295-09382567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24894"/>
            <a:ext cx="10058400" cy="38496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Another report says more the loan amount and more the interest rate the default rate is more.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151A3-4CC7-4C7A-AEA3-4B5E722A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4" y="1402179"/>
            <a:ext cx="5290717" cy="302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500DE-9BBE-4D35-AB07-E451EB644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34" y="3429000"/>
            <a:ext cx="6271379" cy="32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19AA-99A6-4BA1-8B59-6806E6FAA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71885"/>
            <a:ext cx="10058400" cy="3849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Annual income also affects the number of defaulters.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B4EBF-D4DD-4EA8-A089-2E5DCFA09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00" y="1409240"/>
            <a:ext cx="7901200" cy="40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5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A64D-F6B0-4B72-9D94-DD58DBA6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45380"/>
            <a:ext cx="10058400" cy="3849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Another result was of purpose for which loan is taken.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small business got the major defaulters.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0AD88-3269-4573-81FF-C0B04370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3" y="1609577"/>
            <a:ext cx="11223954" cy="48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1D2D-1E95-4076-87A4-499E98BA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033670"/>
            <a:ext cx="10171043" cy="432014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From these analysis we came to some conclusions where bank should think twice before approving loan: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Make a category of loan amount to be granted according to the annual income of person.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Make the interest rate in the medium range so people would pay at given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If small business are applying are loan first verify the sales or revenue of company according to that numbers grant the loan. So there will be less possibility of being defaulter.</a:t>
            </a:r>
          </a:p>
          <a:p>
            <a:pPr marL="0" indent="0">
              <a:buNone/>
            </a:pPr>
            <a:r>
              <a:rPr lang="en-US" sz="1800" dirty="0"/>
              <a:t>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70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{358C6B8D-FAA4-48DB-827A-E392D6562ABD}tf78438558_win32</Template>
  <TotalTime>347</TotalTime>
  <Words>298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Century Gothic</vt:lpstr>
      <vt:lpstr>Garamond</vt:lpstr>
      <vt:lpstr>Wingdings</vt:lpstr>
      <vt:lpstr>SavonVTI</vt:lpstr>
      <vt:lpstr>Lending Club Case Study </vt:lpstr>
      <vt:lpstr>Data sample:</vt:lpstr>
      <vt:lpstr>Default rate: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</dc:title>
  <dc:creator>vishal gawande</dc:creator>
  <cp:lastModifiedBy>vishal gawande</cp:lastModifiedBy>
  <cp:revision>1</cp:revision>
  <dcterms:created xsi:type="dcterms:W3CDTF">2022-02-08T09:27:01Z</dcterms:created>
  <dcterms:modified xsi:type="dcterms:W3CDTF">2022-02-08T15:14:54Z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