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7" r:id="rId1"/>
  </p:sldMasterIdLst>
  <p:sldIdLst>
    <p:sldId id="268" r:id="rId2"/>
    <p:sldId id="256" r:id="rId3"/>
    <p:sldId id="270" r:id="rId4"/>
    <p:sldId id="269" r:id="rId5"/>
    <p:sldId id="258" r:id="rId6"/>
    <p:sldId id="259" r:id="rId7"/>
    <p:sldId id="260" r:id="rId8"/>
    <p:sldId id="261"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7A6D6-8F4B-4B4B-ABB0-AE4C73B89B7B}" type="datetimeFigureOut">
              <a:rPr lang="en-IN" smtClean="0"/>
              <a:t>27-01-2024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52080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7A6D6-8F4B-4B4B-ABB0-AE4C73B89B7B}"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1466431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7A6D6-8F4B-4B4B-ABB0-AE4C73B89B7B}"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2143065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7A6D6-8F4B-4B4B-ABB0-AE4C73B89B7B}"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4269221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7A6D6-8F4B-4B4B-ABB0-AE4C73B89B7B}"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772626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7A6D6-8F4B-4B4B-ABB0-AE4C73B89B7B}"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3908838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7A6D6-8F4B-4B4B-ABB0-AE4C73B89B7B}"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1728801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7A6D6-8F4B-4B4B-ABB0-AE4C73B89B7B}"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1410563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7A6D6-8F4B-4B4B-ABB0-AE4C73B89B7B}"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2369739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B37A6D6-8F4B-4B4B-ABB0-AE4C73B89B7B}" type="datetimeFigureOut">
              <a:rPr lang="en-IN" smtClean="0"/>
              <a:t>27-01-2024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304990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7A6D6-8F4B-4B4B-ABB0-AE4C73B89B7B}"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64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7A6D6-8F4B-4B4B-ABB0-AE4C73B89B7B}"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95017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7A6D6-8F4B-4B4B-ABB0-AE4C73B89B7B}"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185015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7A6D6-8F4B-4B4B-ABB0-AE4C73B89B7B}" type="datetimeFigureOut">
              <a:rPr lang="en-IN" smtClean="0"/>
              <a:t>27-01-2024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3909768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7A6D6-8F4B-4B4B-ABB0-AE4C73B89B7B}" type="datetimeFigureOut">
              <a:rPr lang="en-IN" smtClean="0"/>
              <a:t>27-01-2024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81692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7A6D6-8F4B-4B4B-ABB0-AE4C73B89B7B}" type="datetimeFigureOut">
              <a:rPr lang="en-IN" smtClean="0"/>
              <a:t>27-01-2024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357037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7A6D6-8F4B-4B4B-ABB0-AE4C73B89B7B}"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79731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7A6D6-8F4B-4B4B-ABB0-AE4C73B89B7B}"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19D176-D780-4F21-B1CB-F39AD6543A66}" type="slidenum">
              <a:rPr lang="en-IN" smtClean="0"/>
              <a:t>‹#›</a:t>
            </a:fld>
            <a:endParaRPr lang="en-IN"/>
          </a:p>
        </p:txBody>
      </p:sp>
    </p:spTree>
    <p:extLst>
      <p:ext uri="{BB962C8B-B14F-4D97-AF65-F5344CB8AC3E}">
        <p14:creationId xmlns:p14="http://schemas.microsoft.com/office/powerpoint/2010/main" val="177569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37A6D6-8F4B-4B4B-ABB0-AE4C73B89B7B}" type="datetimeFigureOut">
              <a:rPr lang="en-IN" smtClean="0"/>
              <a:t>27-01-2024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19D176-D780-4F21-B1CB-F39AD6543A66}" type="slidenum">
              <a:rPr lang="en-IN" smtClean="0"/>
              <a:t>‹#›</a:t>
            </a:fld>
            <a:endParaRPr lang="en-IN"/>
          </a:p>
        </p:txBody>
      </p:sp>
    </p:spTree>
    <p:extLst>
      <p:ext uri="{BB962C8B-B14F-4D97-AF65-F5344CB8AC3E}">
        <p14:creationId xmlns:p14="http://schemas.microsoft.com/office/powerpoint/2010/main" val="595449319"/>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 id="2147484074" r:id="rId17"/>
    <p:sldLayoutId id="2147484075"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F0968E-77D4-E632-1E3A-C3ED5383D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14" y="1082351"/>
            <a:ext cx="8388221" cy="4833257"/>
          </a:xfrm>
          <a:prstGeom prst="rect">
            <a:avLst/>
          </a:prstGeom>
        </p:spPr>
      </p:pic>
    </p:spTree>
    <p:extLst>
      <p:ext uri="{BB962C8B-B14F-4D97-AF65-F5344CB8AC3E}">
        <p14:creationId xmlns:p14="http://schemas.microsoft.com/office/powerpoint/2010/main" val="40797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3759-2B9E-E6F0-0393-8659B1AA02B6}"/>
              </a:ext>
            </a:extLst>
          </p:cNvPr>
          <p:cNvSpPr>
            <a:spLocks noGrp="1"/>
          </p:cNvSpPr>
          <p:nvPr>
            <p:ph type="title"/>
          </p:nvPr>
        </p:nvSpPr>
        <p:spPr>
          <a:xfrm>
            <a:off x="1566628" y="91856"/>
            <a:ext cx="10018713" cy="1777585"/>
          </a:xfrm>
        </p:spPr>
        <p:txBody>
          <a:bodyPr>
            <a:normAutofit/>
          </a:bodyPr>
          <a:lstStyle/>
          <a:p>
            <a:r>
              <a:rPr lang="en-IN" sz="4400" i="0" dirty="0">
                <a:effectLst/>
                <a:latin typeface="Times New Roman" panose="02020603050405020304" pitchFamily="18" charset="0"/>
                <a:cs typeface="Times New Roman" panose="02020603050405020304" pitchFamily="18" charset="0"/>
              </a:rPr>
              <a:t>REFERENCES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D5175F-A2A7-A3FA-54EB-7B948340322E}"/>
              </a:ext>
            </a:extLst>
          </p:cNvPr>
          <p:cNvSpPr>
            <a:spLocks noGrp="1"/>
          </p:cNvSpPr>
          <p:nvPr>
            <p:ph idx="1"/>
          </p:nvPr>
        </p:nvSpPr>
        <p:spPr>
          <a:xfrm>
            <a:off x="1484310" y="1869441"/>
            <a:ext cx="10018713" cy="3921760"/>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[1] Raja R A and </a:t>
            </a:r>
            <a:r>
              <a:rPr lang="en-IN" sz="2000" dirty="0" err="1">
                <a:latin typeface="Times New Roman" panose="02020603050405020304" pitchFamily="18" charset="0"/>
                <a:cs typeface="Times New Roman" panose="02020603050405020304" pitchFamily="18" charset="0"/>
              </a:rPr>
              <a:t>Ranjani</a:t>
            </a:r>
            <a:r>
              <a:rPr lang="en-IN" sz="2000" dirty="0">
                <a:latin typeface="Times New Roman" panose="02020603050405020304" pitchFamily="18" charset="0"/>
                <a:cs typeface="Times New Roman" panose="02020603050405020304" pitchFamily="18" charset="0"/>
              </a:rPr>
              <a:t> J </a:t>
            </a:r>
            <a:r>
              <a:rPr lang="en-IN" sz="2000" dirty="0" err="1">
                <a:latin typeface="Times New Roman" panose="02020603050405020304" pitchFamily="18" charset="0"/>
                <a:cs typeface="Times New Roman" panose="02020603050405020304" pitchFamily="18" charset="0"/>
              </a:rPr>
              <a:t>J</a:t>
            </a:r>
            <a:r>
              <a:rPr lang="en-IN" sz="2000" dirty="0">
                <a:latin typeface="Times New Roman" panose="02020603050405020304" pitchFamily="18" charset="0"/>
                <a:cs typeface="Times New Roman" panose="02020603050405020304" pitchFamily="18" charset="0"/>
              </a:rPr>
              <a:t> 2013 Segment based detection and quantification of kidney stones and its symmetric analysis using texture properties based on logical operators with ultra sound scanning International Journal of Computer Applications.</a:t>
            </a:r>
          </a:p>
          <a:p>
            <a:pPr marL="0" indent="0" algn="just">
              <a:buNone/>
            </a:pPr>
            <a:r>
              <a:rPr lang="en-IN" sz="2000" dirty="0">
                <a:latin typeface="Times New Roman" panose="02020603050405020304" pitchFamily="18" charset="0"/>
                <a:cs typeface="Times New Roman" panose="02020603050405020304" pitchFamily="18" charset="0"/>
              </a:rPr>
              <a:t> [2] Manikandan S and </a:t>
            </a:r>
            <a:r>
              <a:rPr lang="en-IN" sz="2000" dirty="0" err="1">
                <a:latin typeface="Times New Roman" panose="02020603050405020304" pitchFamily="18" charset="0"/>
                <a:cs typeface="Times New Roman" panose="02020603050405020304" pitchFamily="18" charset="0"/>
              </a:rPr>
              <a:t>Rajamani</a:t>
            </a:r>
            <a:r>
              <a:rPr lang="en-IN" sz="2000" dirty="0">
                <a:latin typeface="Times New Roman" panose="02020603050405020304" pitchFamily="18" charset="0"/>
                <a:cs typeface="Times New Roman" panose="02020603050405020304" pitchFamily="18" charset="0"/>
              </a:rPr>
              <a:t> V 2008 A mathematical approach for feature selection &amp; image retrieval of ultra sound kidney image databases European Journal of Scientific Research.</a:t>
            </a:r>
          </a:p>
          <a:p>
            <a:pPr marL="0" indent="0" algn="just">
              <a:buNone/>
            </a:pPr>
            <a:r>
              <a:rPr lang="en-IN" sz="2000" dirty="0">
                <a:latin typeface="Times New Roman" panose="02020603050405020304" pitchFamily="18" charset="0"/>
                <a:cs typeface="Times New Roman" panose="02020603050405020304" pitchFamily="18" charset="0"/>
              </a:rPr>
              <a:t> [3] </a:t>
            </a:r>
            <a:r>
              <a:rPr lang="en-IN" sz="2000" dirty="0" err="1">
                <a:latin typeface="Times New Roman" panose="02020603050405020304" pitchFamily="18" charset="0"/>
                <a:cs typeface="Times New Roman" panose="02020603050405020304" pitchFamily="18" charset="0"/>
              </a:rPr>
              <a:t>Hafizah</a:t>
            </a:r>
            <a:r>
              <a:rPr lang="en-IN" sz="2000" dirty="0">
                <a:latin typeface="Times New Roman" panose="02020603050405020304" pitchFamily="18" charset="0"/>
                <a:cs typeface="Times New Roman" panose="02020603050405020304" pitchFamily="18" charset="0"/>
              </a:rPr>
              <a:t> W M and Supriyanto E 2012 Automatic generation of region of interest for kidney ultrasound images using texture analysis International Journal of Biology and Biomedical Engineering .</a:t>
            </a:r>
          </a:p>
          <a:p>
            <a:pPr marL="0" indent="0" algn="just">
              <a:buNone/>
            </a:pPr>
            <a:r>
              <a:rPr lang="en-IN" sz="2000" dirty="0">
                <a:latin typeface="Times New Roman" panose="02020603050405020304" pitchFamily="18" charset="0"/>
                <a:cs typeface="Times New Roman" panose="02020603050405020304" pitchFamily="18" charset="0"/>
              </a:rPr>
              <a:t>[4] Sun Y N, Lee J S, Chang J C and Yao W J 1994 Three-dimensional reconstruction of kidney from ultrasonic images.</a:t>
            </a:r>
          </a:p>
          <a:p>
            <a:pPr marL="0" indent="0" algn="just">
              <a:buNone/>
            </a:pPr>
            <a:r>
              <a:rPr lang="en-IN" sz="2000" dirty="0">
                <a:latin typeface="Times New Roman" panose="02020603050405020304" pitchFamily="18" charset="0"/>
                <a:cs typeface="Times New Roman" panose="02020603050405020304" pitchFamily="18" charset="0"/>
              </a:rPr>
              <a:t> [5] Hao X, Gao S and Gao X 1999 A novel multiscale nonlinear thresholding method for ultrasonic speckle suppressing IEEE Trans. Med. </a:t>
            </a:r>
          </a:p>
        </p:txBody>
      </p:sp>
    </p:spTree>
    <p:extLst>
      <p:ext uri="{BB962C8B-B14F-4D97-AF65-F5344CB8AC3E}">
        <p14:creationId xmlns:p14="http://schemas.microsoft.com/office/powerpoint/2010/main" val="315042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3C55-DCAD-D1F2-D3B6-9065E41BE051}"/>
              </a:ext>
            </a:extLst>
          </p:cNvPr>
          <p:cNvSpPr>
            <a:spLocks noGrp="1"/>
          </p:cNvSpPr>
          <p:nvPr>
            <p:ph type="title"/>
          </p:nvPr>
        </p:nvSpPr>
        <p:spPr>
          <a:xfrm>
            <a:off x="1484309" y="219269"/>
            <a:ext cx="10018713" cy="1752599"/>
          </a:xfrm>
        </p:spPr>
        <p:txBody>
          <a:bodyPr>
            <a:normAutofit/>
          </a:bodyPr>
          <a:lstStyle/>
          <a:p>
            <a:r>
              <a:rPr lang="en-IN" sz="4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B942741-5228-5A1A-C1EC-BB88B00F0D59}"/>
              </a:ext>
            </a:extLst>
          </p:cNvPr>
          <p:cNvSpPr>
            <a:spLocks noGrp="1"/>
          </p:cNvSpPr>
          <p:nvPr>
            <p:ph idx="1"/>
          </p:nvPr>
        </p:nvSpPr>
        <p:spPr>
          <a:xfrm>
            <a:off x="1484309" y="1971868"/>
            <a:ext cx="10423211" cy="3738052"/>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Pre-processing, fragmentation, and the feature extraction on the input image are the basic and key functions of our proposed scheme for spotting the presence of kidney stones. </a:t>
            </a:r>
          </a:p>
          <a:p>
            <a:pPr algn="just">
              <a:lnSpc>
                <a:spcPct val="150000"/>
              </a:lnSpc>
            </a:pPr>
            <a:r>
              <a:rPr lang="en-US" dirty="0">
                <a:latin typeface="Times New Roman" panose="02020603050405020304" pitchFamily="18" charset="0"/>
                <a:cs typeface="Times New Roman" panose="02020603050405020304" pitchFamily="18" charset="0"/>
              </a:rPr>
              <a:t>The feature extraction approach was used to measure the precise coordinates of the stone and the overall appearance of the stones created from the picture. Doctors could intelligently diagnose kidney stones following the surgery by using a composite of all three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7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1A43DB-07AE-FB68-E8E4-34EF7DB52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909" y="802432"/>
            <a:ext cx="7455159" cy="5141168"/>
          </a:xfrm>
          <a:prstGeom prst="rect">
            <a:avLst/>
          </a:prstGeom>
        </p:spPr>
      </p:pic>
    </p:spTree>
    <p:extLst>
      <p:ext uri="{BB962C8B-B14F-4D97-AF65-F5344CB8AC3E}">
        <p14:creationId xmlns:p14="http://schemas.microsoft.com/office/powerpoint/2010/main" val="320523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CBF3FF-BFEA-CAF1-02C6-04B1876A4729}"/>
              </a:ext>
            </a:extLst>
          </p:cNvPr>
          <p:cNvSpPr>
            <a:spLocks noGrp="1"/>
          </p:cNvSpPr>
          <p:nvPr>
            <p:ph type="title"/>
          </p:nvPr>
        </p:nvSpPr>
        <p:spPr>
          <a:xfrm>
            <a:off x="807098" y="2573001"/>
            <a:ext cx="10820400" cy="2802467"/>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MINOR PROJECT ZEROTH REVIEW</a:t>
            </a:r>
            <a:endParaRPr lang="en-IN" b="1" dirty="0">
              <a:latin typeface="Times New Roman" panose="02020603050405020304" pitchFamily="18" charset="0"/>
              <a:cs typeface="Times New Roman" panose="02020603050405020304" pitchFamily="18" charset="0"/>
            </a:endParaRPr>
          </a:p>
        </p:txBody>
      </p:sp>
      <p:pic>
        <p:nvPicPr>
          <p:cNvPr id="8" name="Picture 7" descr="MKCE">
            <a:extLst>
              <a:ext uri="{FF2B5EF4-FFF2-40B4-BE49-F238E27FC236}">
                <a16:creationId xmlns:a16="http://schemas.microsoft.com/office/drawing/2014/main" id="{1913698F-EF11-0857-3EEC-DD04F4DCB670}"/>
              </a:ext>
            </a:extLst>
          </p:cNvPr>
          <p:cNvPicPr>
            <a:picLocks noChangeAspect="1"/>
          </p:cNvPicPr>
          <p:nvPr/>
        </p:nvPicPr>
        <p:blipFill>
          <a:blip r:embed="rId2"/>
          <a:stretch>
            <a:fillRect/>
          </a:stretch>
        </p:blipFill>
        <p:spPr>
          <a:xfrm>
            <a:off x="158621" y="93306"/>
            <a:ext cx="4325128" cy="1679510"/>
          </a:xfrm>
          <a:prstGeom prst="rect">
            <a:avLst/>
          </a:prstGeom>
        </p:spPr>
      </p:pic>
      <p:pic>
        <p:nvPicPr>
          <p:cNvPr id="9" name="Picture 8" descr="kr">
            <a:extLst>
              <a:ext uri="{FF2B5EF4-FFF2-40B4-BE49-F238E27FC236}">
                <a16:creationId xmlns:a16="http://schemas.microsoft.com/office/drawing/2014/main" id="{F46198F3-97A9-D68D-9BB6-7AD81FC28A70}"/>
              </a:ext>
            </a:extLst>
          </p:cNvPr>
          <p:cNvPicPr>
            <a:picLocks noChangeAspect="1"/>
          </p:cNvPicPr>
          <p:nvPr/>
        </p:nvPicPr>
        <p:blipFill>
          <a:blip r:embed="rId3"/>
          <a:stretch>
            <a:fillRect/>
          </a:stretch>
        </p:blipFill>
        <p:spPr>
          <a:xfrm>
            <a:off x="4483748" y="93306"/>
            <a:ext cx="1946910" cy="1679510"/>
          </a:xfrm>
          <a:prstGeom prst="rect">
            <a:avLst/>
          </a:prstGeom>
        </p:spPr>
      </p:pic>
      <p:pic>
        <p:nvPicPr>
          <p:cNvPr id="10" name="Picture 9">
            <a:extLst>
              <a:ext uri="{FF2B5EF4-FFF2-40B4-BE49-F238E27FC236}">
                <a16:creationId xmlns:a16="http://schemas.microsoft.com/office/drawing/2014/main" id="{B3094D9C-138D-ED45-56B0-DC8098E41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516" y="93306"/>
            <a:ext cx="3124200" cy="1945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502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36FE1-FBC6-5529-FD23-BE82610DC392}"/>
              </a:ext>
            </a:extLst>
          </p:cNvPr>
          <p:cNvSpPr txBox="1"/>
          <p:nvPr/>
        </p:nvSpPr>
        <p:spPr>
          <a:xfrm>
            <a:off x="1912775" y="2146041"/>
            <a:ext cx="10021078" cy="4431983"/>
          </a:xfrm>
          <a:prstGeom prst="rect">
            <a:avLst/>
          </a:prstGeom>
          <a:noFill/>
        </p:spPr>
        <p:txBody>
          <a:bodyPr wrap="square" rtlCol="0">
            <a:spAutoFit/>
          </a:bodyPr>
          <a:lstStyle/>
          <a:p>
            <a:r>
              <a:rPr lang="en-US" sz="2400" dirty="0">
                <a:solidFill>
                  <a:schemeClr val="tx1"/>
                </a:solidFill>
                <a:latin typeface="Times New Roman" panose="02020603050405020304" pitchFamily="18" charset="0"/>
                <a:cs typeface="Times New Roman" panose="02020603050405020304" pitchFamily="18" charset="0"/>
              </a:rPr>
              <a:t>TEAM MEMBERS:</a:t>
            </a:r>
          </a:p>
          <a:p>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VASANTH.P (927621BEC234)</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VISHAL.G(927621BEC242)</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SIBI.V.B (927621BEC199) </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YUVA SARAVANAN.S(927621BEC248)</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GUIDED BY :</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Mr.S.MOHANRAJ</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                                                                                 (AP/ECE)</a:t>
            </a:r>
          </a:p>
          <a:p>
            <a:endParaRPr lang="en-US" dirty="0"/>
          </a:p>
        </p:txBody>
      </p:sp>
      <p:sp>
        <p:nvSpPr>
          <p:cNvPr id="5" name="TextBox 4">
            <a:extLst>
              <a:ext uri="{FF2B5EF4-FFF2-40B4-BE49-F238E27FC236}">
                <a16:creationId xmlns:a16="http://schemas.microsoft.com/office/drawing/2014/main" id="{1CBF0485-BB8C-030A-003C-3933E234AD39}"/>
              </a:ext>
            </a:extLst>
          </p:cNvPr>
          <p:cNvSpPr txBox="1"/>
          <p:nvPr/>
        </p:nvSpPr>
        <p:spPr>
          <a:xfrm>
            <a:off x="1390261" y="562171"/>
            <a:ext cx="9722498"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Detection of kidney stone using image processing techniques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00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2412-D9E5-1141-6F49-E5A36F49F0A2}"/>
              </a:ext>
            </a:extLst>
          </p:cNvPr>
          <p:cNvSpPr>
            <a:spLocks noGrp="1"/>
          </p:cNvSpPr>
          <p:nvPr>
            <p:ph type="title"/>
          </p:nvPr>
        </p:nvSpPr>
        <p:spPr>
          <a:xfrm>
            <a:off x="1391005" y="115856"/>
            <a:ext cx="10018713" cy="1752599"/>
          </a:xfrm>
        </p:spPr>
        <p:txBody>
          <a:bodyPr>
            <a:normAutofit/>
          </a:bodyPr>
          <a:lstStyle/>
          <a:p>
            <a:pPr algn="l"/>
            <a:r>
              <a:rPr lang="en-IN" sz="4800" b="1" dirty="0">
                <a:latin typeface="Times New Roman" panose="02020603050405020304" pitchFamily="18" charset="0"/>
                <a:cs typeface="Times New Roman" panose="02020603050405020304" pitchFamily="18" charset="0"/>
              </a:rPr>
              <a:t>SYNOPSIS</a:t>
            </a:r>
          </a:p>
        </p:txBody>
      </p:sp>
      <p:sp>
        <p:nvSpPr>
          <p:cNvPr id="3" name="Content Placeholder 2">
            <a:extLst>
              <a:ext uri="{FF2B5EF4-FFF2-40B4-BE49-F238E27FC236}">
                <a16:creationId xmlns:a16="http://schemas.microsoft.com/office/drawing/2014/main" id="{2979736F-B224-33C4-CBFB-8DF38C477022}"/>
              </a:ext>
            </a:extLst>
          </p:cNvPr>
          <p:cNvSpPr>
            <a:spLocks noGrp="1"/>
          </p:cNvSpPr>
          <p:nvPr>
            <p:ph idx="1"/>
          </p:nvPr>
        </p:nvSpPr>
        <p:spPr>
          <a:xfrm>
            <a:off x="1279038" y="2779746"/>
            <a:ext cx="10018713" cy="3124201"/>
          </a:xfrm>
        </p:spPr>
        <p:txBody>
          <a:bodyPr>
            <a:normAutofit fontScale="25000" lnSpcReduction="20000"/>
          </a:bodyPr>
          <a:lstStyle/>
          <a:p>
            <a:r>
              <a:rPr lang="en-IN" sz="11200" dirty="0">
                <a:latin typeface="Aparajita" panose="02020603050405020304" pitchFamily="18" charset="0"/>
                <a:cs typeface="Aparajita" panose="02020603050405020304" pitchFamily="18" charset="0"/>
              </a:rPr>
              <a:t>INTRODUCTION</a:t>
            </a:r>
          </a:p>
          <a:p>
            <a:r>
              <a:rPr lang="en-IN" sz="11200" dirty="0">
                <a:latin typeface="Aparajita" panose="02020603050405020304" pitchFamily="18" charset="0"/>
                <a:cs typeface="Aparajita" panose="02020603050405020304" pitchFamily="18" charset="0"/>
              </a:rPr>
              <a:t>PROBLEM STATEMENT</a:t>
            </a:r>
            <a:endParaRPr lang="en-IN" sz="11200" i="0" dirty="0">
              <a:effectLst/>
              <a:latin typeface="Aparajita" panose="02020603050405020304" pitchFamily="18" charset="0"/>
              <a:cs typeface="Aparajita" panose="02020603050405020304" pitchFamily="18" charset="0"/>
            </a:endParaRPr>
          </a:p>
          <a:p>
            <a:r>
              <a:rPr lang="en-IN" sz="11200" dirty="0">
                <a:latin typeface="Aparajita" panose="02020603050405020304" pitchFamily="18" charset="0"/>
                <a:cs typeface="Aparajita" panose="02020603050405020304" pitchFamily="18" charset="0"/>
              </a:rPr>
              <a:t>OBJECTIVES</a:t>
            </a:r>
            <a:endParaRPr lang="en-IN" sz="11200" i="0" dirty="0">
              <a:effectLst/>
              <a:latin typeface="Aparajita" panose="02020603050405020304" pitchFamily="18" charset="0"/>
              <a:cs typeface="Aparajita" panose="02020603050405020304" pitchFamily="18" charset="0"/>
            </a:endParaRPr>
          </a:p>
          <a:p>
            <a:r>
              <a:rPr lang="en-IN" sz="11200" dirty="0">
                <a:latin typeface="Aparajita" panose="02020603050405020304" pitchFamily="18" charset="0"/>
                <a:cs typeface="Aparajita" panose="02020603050405020304" pitchFamily="18" charset="0"/>
              </a:rPr>
              <a:t>EXISTING SYSTEM</a:t>
            </a:r>
          </a:p>
          <a:p>
            <a:r>
              <a:rPr lang="en-IN" sz="11200" dirty="0">
                <a:latin typeface="Aparajita" panose="02020603050405020304" pitchFamily="18" charset="0"/>
                <a:cs typeface="Aparajita" panose="02020603050405020304" pitchFamily="18" charset="0"/>
              </a:rPr>
              <a:t>BLOCK DIAGRAM</a:t>
            </a:r>
          </a:p>
          <a:p>
            <a:r>
              <a:rPr lang="en-IN" sz="11200" i="0" dirty="0">
                <a:effectLst/>
                <a:latin typeface="Aparajita" panose="02020603050405020304" pitchFamily="18" charset="0"/>
                <a:cs typeface="Aparajita" panose="02020603050405020304" pitchFamily="18" charset="0"/>
              </a:rPr>
              <a:t>REFERENCES</a:t>
            </a:r>
          </a:p>
          <a:p>
            <a:r>
              <a:rPr lang="en-IN" sz="11200" dirty="0">
                <a:latin typeface="Aparajita" panose="02020603050405020304" pitchFamily="18" charset="0"/>
                <a:cs typeface="Aparajita" panose="02020603050405020304" pitchFamily="18" charset="0"/>
              </a:rPr>
              <a:t>CONCLUSION</a:t>
            </a:r>
          </a:p>
          <a:p>
            <a:endParaRPr lang="en-IN" sz="2800" b="1" dirty="0">
              <a:cs typeface="Times New Roman" panose="02020603050405020304" pitchFamily="18" charset="0"/>
            </a:endParaRPr>
          </a:p>
          <a:p>
            <a:endParaRPr lang="en-IN" sz="2800" b="1" i="0" dirty="0">
              <a:effectLst/>
              <a:cs typeface="Times New Roman" panose="02020603050405020304" pitchFamily="18" charset="0"/>
            </a:endParaRPr>
          </a:p>
          <a:p>
            <a:endParaRPr lang="en-IN" sz="2800" dirty="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745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055C-F053-3A11-1662-2927D32A6CFD}"/>
              </a:ext>
            </a:extLst>
          </p:cNvPr>
          <p:cNvSpPr>
            <a:spLocks noGrp="1"/>
          </p:cNvSpPr>
          <p:nvPr>
            <p:ph type="title"/>
          </p:nvPr>
        </p:nvSpPr>
        <p:spPr>
          <a:xfrm>
            <a:off x="564502" y="307173"/>
            <a:ext cx="10820400" cy="1293028"/>
          </a:xfrm>
        </p:spPr>
        <p:txBody>
          <a:bodyPr>
            <a:normAutofit/>
          </a:bodyPr>
          <a:lstStyle/>
          <a:p>
            <a:pPr algn="ctr"/>
            <a:r>
              <a:rPr lang="en-IN" altLang="en-US" sz="5400" b="1" dirty="0"/>
              <a:t>INTRODUCTION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4DFA85-8A2A-EFF4-EF85-66C83DB9BF3C}"/>
              </a:ext>
            </a:extLst>
          </p:cNvPr>
          <p:cNvSpPr>
            <a:spLocks noGrp="1"/>
          </p:cNvSpPr>
          <p:nvPr>
            <p:ph idx="1"/>
          </p:nvPr>
        </p:nvSpPr>
        <p:spPr>
          <a:xfrm>
            <a:off x="1274458" y="1600201"/>
            <a:ext cx="10820400" cy="4016661"/>
          </a:xfrm>
        </p:spPr>
        <p:txBody>
          <a:bodyPr>
            <a:normAutofit/>
          </a:bodyPr>
          <a:lstStyle/>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kidney is a vital organ in the human body. Kidney stones have been a widespread problem in recent years. </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Kidney stones are solid pieces of material that form as a result of minerals in the urine. They are caused by a combination of genetic and environmental factors.</a:t>
            </a:r>
          </a:p>
        </p:txBody>
      </p:sp>
    </p:spTree>
    <p:extLst>
      <p:ext uri="{BB962C8B-B14F-4D97-AF65-F5344CB8AC3E}">
        <p14:creationId xmlns:p14="http://schemas.microsoft.com/office/powerpoint/2010/main" val="396976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3EDA-10C0-A074-0692-CC1F5E467389}"/>
              </a:ext>
            </a:extLst>
          </p:cNvPr>
          <p:cNvSpPr>
            <a:spLocks noGrp="1"/>
          </p:cNvSpPr>
          <p:nvPr>
            <p:ph type="title"/>
          </p:nvPr>
        </p:nvSpPr>
        <p:spPr>
          <a:xfrm>
            <a:off x="889000" y="313910"/>
            <a:ext cx="10820400" cy="1293028"/>
          </a:xfrm>
        </p:spPr>
        <p:txBody>
          <a:bodyPr>
            <a:noAutofit/>
          </a:bodyPr>
          <a:lstStyle/>
          <a:p>
            <a:pPr algn="ctr"/>
            <a:r>
              <a:rPr lang="en-US" sz="4400" b="1" dirty="0">
                <a:latin typeface="Times New Roman" panose="02020603050405020304" pitchFamily="18" charset="0"/>
                <a:cs typeface="Times New Roman" panose="02020603050405020304" pitchFamily="18" charset="0"/>
              </a:rPr>
              <a:t>P</a:t>
            </a:r>
            <a:r>
              <a:rPr lang="en-IN" sz="4400" b="1" dirty="0">
                <a:latin typeface="Times New Roman" panose="02020603050405020304" pitchFamily="18" charset="0"/>
                <a:cs typeface="Times New Roman" panose="02020603050405020304" pitchFamily="18" charset="0"/>
              </a:rPr>
              <a:t>ROBLEM STATEMENT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8BB31C-0A36-F373-57CB-3BD3B9AA7D8C}"/>
              </a:ext>
            </a:extLst>
          </p:cNvPr>
          <p:cNvSpPr>
            <a:spLocks noGrp="1"/>
          </p:cNvSpPr>
          <p:nvPr>
            <p:ph idx="1"/>
          </p:nvPr>
        </p:nvSpPr>
        <p:spPr>
          <a:xfrm>
            <a:off x="1288367" y="1684739"/>
            <a:ext cx="10730913" cy="4625671"/>
          </a:xfrm>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Kidney-stones can be a life-threatening situation. Therefore, timely diagnosis is very essential. To ensure the efficacy of surgical operations, it is necessary to precisely diagnose kidney stones. </a:t>
            </a:r>
          </a:p>
          <a:p>
            <a:pPr algn="just">
              <a:lnSpc>
                <a:spcPct val="150000"/>
              </a:lnSpc>
            </a:pPr>
            <a:r>
              <a:rPr lang="en-US" dirty="0">
                <a:latin typeface="Times New Roman" panose="02020603050405020304" pitchFamily="18" charset="0"/>
                <a:cs typeface="Times New Roman" panose="02020603050405020304" pitchFamily="18" charset="0"/>
              </a:rPr>
              <a:t>Speckle noise and poor contrast in ultrasound pictures of the kidney make it difficult to detect stones. As a result, doctors may find it tough and confusing to recognize tiny kidney stones and their nature.</a:t>
            </a:r>
          </a:p>
          <a:p>
            <a:pPr algn="just">
              <a:lnSpc>
                <a:spcPct val="150000"/>
              </a:lnSpc>
            </a:pPr>
            <a:r>
              <a:rPr lang="en-US" dirty="0">
                <a:latin typeface="Times New Roman" panose="02020603050405020304" pitchFamily="18" charset="0"/>
                <a:cs typeface="Times New Roman" panose="02020603050405020304" pitchFamily="18" charset="0"/>
              </a:rPr>
              <a:t>To solve this problem, an image processing-based detection technique is proposed to determine the exact location of the stones.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20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65CD-DAA4-3299-9BF6-C9F78E8F4CB4}"/>
              </a:ext>
            </a:extLst>
          </p:cNvPr>
          <p:cNvSpPr>
            <a:spLocks noGrp="1"/>
          </p:cNvSpPr>
          <p:nvPr>
            <p:ph type="title"/>
          </p:nvPr>
        </p:nvSpPr>
        <p:spPr>
          <a:xfrm>
            <a:off x="1400336" y="510696"/>
            <a:ext cx="10018713" cy="1744824"/>
          </a:xfrm>
        </p:spPr>
        <p:txBody>
          <a:bodyPr>
            <a:normAutofit/>
          </a:bodyPr>
          <a:lstStyle/>
          <a:p>
            <a:r>
              <a:rPr lang="en-IN" sz="4900" dirty="0">
                <a:latin typeface="Times New Roman" panose="02020603050405020304" pitchFamily="18" charset="0"/>
                <a:cs typeface="Times New Roman" panose="02020603050405020304" pitchFamily="18" charset="0"/>
              </a:rPr>
              <a:t>OBJECTIVES</a:t>
            </a:r>
            <a:br>
              <a:rPr lang="en-IN" sz="9600" i="0" dirty="0">
                <a:effectLst/>
                <a:latin typeface="Aparajita" panose="02020603050405020304" pitchFamily="18" charset="0"/>
                <a:cs typeface="Aparajita"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FB6956-C39F-A963-5758-F8FCE255A26C}"/>
              </a:ext>
            </a:extLst>
          </p:cNvPr>
          <p:cNvSpPr>
            <a:spLocks noGrp="1"/>
          </p:cNvSpPr>
          <p:nvPr>
            <p:ph idx="1"/>
          </p:nvPr>
        </p:nvSpPr>
        <p:spPr>
          <a:xfrm>
            <a:off x="1400336" y="2069840"/>
            <a:ext cx="10486864" cy="3741680"/>
          </a:xfrm>
        </p:spPr>
        <p:txBody>
          <a:bodyPr>
            <a:normAutofit/>
          </a:bodyPr>
          <a:lstStyle/>
          <a:p>
            <a:pPr algn="just">
              <a:lnSpc>
                <a:spcPct val="150000"/>
              </a:lnSpc>
            </a:pPr>
            <a:r>
              <a:rPr lang="en-US" sz="2800" dirty="0">
                <a:latin typeface="Times New Roman" panose="02020603050405020304" pitchFamily="18" charset="0"/>
                <a:cs typeface="Times New Roman" panose="02020603050405020304" pitchFamily="18" charset="0"/>
              </a:rPr>
              <a:t>The main objective of this project is to detect the kidney stone from the digital ultrasound image of the kidney by performing various image processing techniques.</a:t>
            </a:r>
          </a:p>
          <a:p>
            <a:pPr algn="just">
              <a:lnSpc>
                <a:spcPct val="150000"/>
              </a:lnSpc>
            </a:pPr>
            <a:r>
              <a:rPr lang="en-US" sz="2800" dirty="0">
                <a:latin typeface="Times New Roman" panose="02020603050405020304" pitchFamily="18" charset="0"/>
                <a:cs typeface="Times New Roman" panose="02020603050405020304" pitchFamily="18" charset="0"/>
              </a:rPr>
              <a:t> Due to the varied texture and existence of speckle noise, detecting regions of interest in ultrasound pictures is a difficult process.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24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113F-E380-06EB-B18E-9421E39973AB}"/>
              </a:ext>
            </a:extLst>
          </p:cNvPr>
          <p:cNvSpPr>
            <a:spLocks noGrp="1"/>
          </p:cNvSpPr>
          <p:nvPr>
            <p:ph type="title"/>
          </p:nvPr>
        </p:nvSpPr>
        <p:spPr>
          <a:xfrm>
            <a:off x="1320797" y="782319"/>
            <a:ext cx="10018713" cy="1054048"/>
          </a:xfrm>
        </p:spPr>
        <p:txBody>
          <a:bodyPr>
            <a:normAutofit fontScale="90000"/>
          </a:bodyPr>
          <a:lstStyle/>
          <a:p>
            <a:r>
              <a:rPr lang="en-IN" sz="4400" dirty="0">
                <a:latin typeface="Times New Roman" panose="02020603050405020304" pitchFamily="18" charset="0"/>
                <a:cs typeface="Times New Roman" panose="02020603050405020304" pitchFamily="18" charset="0"/>
              </a:rPr>
              <a:t>EXISTING SYSTEM</a:t>
            </a:r>
            <a:br>
              <a:rPr lang="en-IN"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94F84B-4C60-F65D-95DF-309568E0D5C8}"/>
              </a:ext>
            </a:extLst>
          </p:cNvPr>
          <p:cNvSpPr>
            <a:spLocks noGrp="1"/>
          </p:cNvSpPr>
          <p:nvPr>
            <p:ph idx="1"/>
          </p:nvPr>
        </p:nvSpPr>
        <p:spPr>
          <a:xfrm>
            <a:off x="1484308" y="1595121"/>
            <a:ext cx="10382572" cy="4480560"/>
          </a:xfrm>
        </p:spPr>
        <p:txBody>
          <a:bodyPr>
            <a:normAutofit/>
          </a:bodyPr>
          <a:lstStyle/>
          <a:p>
            <a:pPr algn="just"/>
            <a:r>
              <a:rPr lang="en-US" sz="2600" dirty="0">
                <a:latin typeface="Times New Roman" panose="02020603050405020304" pitchFamily="18" charset="0"/>
                <a:cs typeface="Times New Roman" panose="02020603050405020304" pitchFamily="18" charset="0"/>
              </a:rPr>
              <a:t>Several image-based screening technologies are now available for kidney stones, which are summarized in this section. </a:t>
            </a:r>
          </a:p>
          <a:p>
            <a:pPr algn="just"/>
            <a:r>
              <a:rPr lang="en-US" sz="2600" dirty="0">
                <a:latin typeface="Times New Roman" panose="02020603050405020304" pitchFamily="18" charset="0"/>
                <a:cs typeface="Times New Roman" panose="02020603050405020304" pitchFamily="18" charset="0"/>
              </a:rPr>
              <a:t>A person’s life might be placed at risk if an incorrect diagnosis is made of kidney stones in the body. </a:t>
            </a:r>
          </a:p>
          <a:p>
            <a:pPr algn="just"/>
            <a:r>
              <a:rPr lang="en-US" sz="2600" dirty="0">
                <a:latin typeface="Times New Roman" panose="02020603050405020304" pitchFamily="18" charset="0"/>
                <a:cs typeface="Times New Roman" panose="02020603050405020304" pitchFamily="18" charset="0"/>
              </a:rPr>
              <a:t>Many imaging-based screening approaches are available to detect kidney stones today, and the following section summarizes these.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26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82D9-9140-72A9-897E-582CB799EEEF}"/>
              </a:ext>
            </a:extLst>
          </p:cNvPr>
          <p:cNvSpPr>
            <a:spLocks noGrp="1"/>
          </p:cNvSpPr>
          <p:nvPr>
            <p:ph type="title"/>
          </p:nvPr>
        </p:nvSpPr>
        <p:spPr>
          <a:xfrm>
            <a:off x="1363013" y="498773"/>
            <a:ext cx="10018713" cy="791547"/>
          </a:xfrm>
        </p:spPr>
        <p:txBody>
          <a:bodyPr>
            <a:normAutofit fontScale="90000"/>
          </a:bodyPr>
          <a:lstStyle/>
          <a:p>
            <a:r>
              <a:rPr lang="en-IN" sz="4400" dirty="0">
                <a:latin typeface="Times New Roman" panose="02020603050405020304" pitchFamily="18" charset="0"/>
                <a:cs typeface="Times New Roman" panose="02020603050405020304" pitchFamily="18" charset="0"/>
              </a:rPr>
              <a:t>BLOCK DIAGRAM</a:t>
            </a:r>
            <a:br>
              <a:rPr lang="en-IN" sz="4400" dirty="0">
                <a:latin typeface="Times New Roman" panose="02020603050405020304" pitchFamily="18" charset="0"/>
                <a:cs typeface="Times New Roman" panose="02020603050405020304" pitchFamily="18" charset="0"/>
              </a:rPr>
            </a:br>
            <a:endParaRPr lang="en-IN" sz="44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E0EFD36-D180-E1AB-9EF2-F284E39F4A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040" y="1097280"/>
            <a:ext cx="9791686" cy="5628640"/>
          </a:xfrm>
        </p:spPr>
      </p:pic>
    </p:spTree>
    <p:extLst>
      <p:ext uri="{BB962C8B-B14F-4D97-AF65-F5344CB8AC3E}">
        <p14:creationId xmlns:p14="http://schemas.microsoft.com/office/powerpoint/2010/main" val="2836585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186</TotalTime>
  <Words>572</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Aparajita</vt:lpstr>
      <vt:lpstr>Arial</vt:lpstr>
      <vt:lpstr>Corbel</vt:lpstr>
      <vt:lpstr>Times New Roman</vt:lpstr>
      <vt:lpstr>Parallax</vt:lpstr>
      <vt:lpstr>PowerPoint Presentation</vt:lpstr>
      <vt:lpstr>MINOR PROJECT ZEROTH REVIEW</vt:lpstr>
      <vt:lpstr>PowerPoint Presentation</vt:lpstr>
      <vt:lpstr>SYNOPSIS</vt:lpstr>
      <vt:lpstr>INTRODUCTION</vt:lpstr>
      <vt:lpstr>PROBLEM STATEMENT</vt:lpstr>
      <vt:lpstr>OBJECTIVES </vt:lpstr>
      <vt:lpstr>EXISTING SYSTEM </vt:lpstr>
      <vt:lpstr>BLOCK DIAGRAM </vt:lpstr>
      <vt:lpstr>REFERENCES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YUVASARAVANAN S</dc:creator>
  <cp:lastModifiedBy>Vishal Gopal</cp:lastModifiedBy>
  <cp:revision>5</cp:revision>
  <dcterms:created xsi:type="dcterms:W3CDTF">2023-09-08T10:18:45Z</dcterms:created>
  <dcterms:modified xsi:type="dcterms:W3CDTF">2024-01-27T06:06:19Z</dcterms:modified>
</cp:coreProperties>
</file>