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2" r:id="rId6"/>
    <p:sldId id="283" r:id="rId7"/>
    <p:sldId id="263" r:id="rId8"/>
    <p:sldId id="264" r:id="rId9"/>
    <p:sldId id="284" r:id="rId10"/>
    <p:sldId id="285" r:id="rId11"/>
    <p:sldId id="286" r:id="rId12"/>
    <p:sldId id="287" r:id="rId13"/>
    <p:sldId id="288" r:id="rId14"/>
    <p:sldId id="280" r:id="rId15"/>
    <p:sldId id="281"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196" autoAdjust="0"/>
  </p:normalViewPr>
  <p:slideViewPr>
    <p:cSldViewPr>
      <p:cViewPr varScale="1">
        <p:scale>
          <a:sx n="85" d="100"/>
          <a:sy n="85" d="100"/>
        </p:scale>
        <p:origin x="562"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EF4F6418-64D4-4CC8-9269-02EA26B28F49}" type="datetimeFigureOut">
              <a:rPr lang="en-IN" smtClean="0"/>
              <a:t>13-05-2024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A0FB220E-4D0E-45A1-A30B-90D14C3B6671}" type="slidenum">
              <a:rPr lang="en-IN" smtClean="0"/>
              <a:t>‹#›</a:t>
            </a:fld>
            <a:endParaRPr lang="en-IN"/>
          </a:p>
        </p:txBody>
      </p:sp>
    </p:spTree>
    <p:extLst>
      <p:ext uri="{BB962C8B-B14F-4D97-AF65-F5344CB8AC3E}">
        <p14:creationId xmlns:p14="http://schemas.microsoft.com/office/powerpoint/2010/main" val="2334085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0FB220E-4D0E-45A1-A30B-90D14C3B6671}" type="slidenum">
              <a:rPr lang="en-IN" smtClean="0"/>
              <a:t>8</a:t>
            </a:fld>
            <a:endParaRPr lang="en-IN"/>
          </a:p>
        </p:txBody>
      </p:sp>
    </p:spTree>
    <p:extLst>
      <p:ext uri="{BB962C8B-B14F-4D97-AF65-F5344CB8AC3E}">
        <p14:creationId xmlns:p14="http://schemas.microsoft.com/office/powerpoint/2010/main" val="822701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1" i="0">
                <a:solidFill>
                  <a:srgbClr val="001F5F"/>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1" i="0">
                <a:solidFill>
                  <a:srgbClr val="001F5F"/>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5/13/2024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1" i="0">
                <a:solidFill>
                  <a:srgbClr val="001F5F"/>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5/13/2024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5/13/2024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91999" cy="2660071"/>
          </a:xfrm>
          <a:prstGeom prst="rect">
            <a:avLst/>
          </a:prstGeom>
        </p:spPr>
      </p:pic>
      <p:sp>
        <p:nvSpPr>
          <p:cNvPr id="2" name="Holder 2"/>
          <p:cNvSpPr>
            <a:spLocks noGrp="1"/>
          </p:cNvSpPr>
          <p:nvPr>
            <p:ph type="title"/>
          </p:nvPr>
        </p:nvSpPr>
        <p:spPr>
          <a:xfrm>
            <a:off x="3774440" y="2781680"/>
            <a:ext cx="4643119" cy="1122679"/>
          </a:xfrm>
          <a:prstGeom prst="rect">
            <a:avLst/>
          </a:prstGeom>
        </p:spPr>
        <p:txBody>
          <a:bodyPr wrap="square" lIns="0" tIns="0" rIns="0" bIns="0">
            <a:spAutoFit/>
          </a:bodyPr>
          <a:lstStyle>
            <a:lvl1pPr>
              <a:defRPr sz="7200" b="1" i="0">
                <a:solidFill>
                  <a:srgbClr val="001F5F"/>
                </a:solidFill>
                <a:latin typeface="Times New Roman"/>
                <a:cs typeface="Times New Roman"/>
              </a:defRPr>
            </a:lvl1pPr>
          </a:lstStyle>
          <a:p>
            <a:endParaRPr/>
          </a:p>
        </p:txBody>
      </p:sp>
      <p:sp>
        <p:nvSpPr>
          <p:cNvPr id="3" name="Holder 3"/>
          <p:cNvSpPr>
            <a:spLocks noGrp="1"/>
          </p:cNvSpPr>
          <p:nvPr>
            <p:ph type="body" idx="1"/>
          </p:nvPr>
        </p:nvSpPr>
        <p:spPr>
          <a:xfrm>
            <a:off x="589889" y="2261742"/>
            <a:ext cx="11012220" cy="270827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5/13/2024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hyperlink" Target="https://www.pexels.com/photo/light-night-hotel-lamp-96444/" TargetMode="Externa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commons.wikimedia.org/wiki/File:Resort_Hotel_Olivean_Shodoshima_Japan01s3.jpg" TargetMode="External"/><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DA%20IS/Tableau-20240422T040350Z-001/Hotel%20Aggregator%20Analysis%20in%20Power%20BI-%20Tableau/Hotel%20Aggregator%20dataset.csv"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diggita.it/story.php?title=Che_cosa_e_la_capacita_di_problem_solving_e_perche_e_importante_coltivarla-"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0" y="0"/>
            <a:ext cx="12191999" cy="2031114"/>
          </a:xfrm>
          <a:prstGeom prst="rect">
            <a:avLst/>
          </a:prstGeom>
        </p:spPr>
      </p:pic>
      <p:sp>
        <p:nvSpPr>
          <p:cNvPr id="12" name="object 2">
            <a:extLst>
              <a:ext uri="{FF2B5EF4-FFF2-40B4-BE49-F238E27FC236}">
                <a16:creationId xmlns:a16="http://schemas.microsoft.com/office/drawing/2014/main" id="{C4FB9B91-2BA9-39A0-4B9F-48EB1D589B89}"/>
              </a:ext>
            </a:extLst>
          </p:cNvPr>
          <p:cNvSpPr txBox="1"/>
          <p:nvPr/>
        </p:nvSpPr>
        <p:spPr>
          <a:xfrm>
            <a:off x="4627688" y="2616916"/>
            <a:ext cx="7356222" cy="1321516"/>
          </a:xfrm>
          <a:prstGeom prst="rect">
            <a:avLst/>
          </a:prstGeom>
        </p:spPr>
        <p:txBody>
          <a:bodyPr vert="horz" wrap="square" lIns="0" tIns="89535" rIns="0" bIns="0" rtlCol="0">
            <a:spAutoFit/>
          </a:bodyPr>
          <a:lstStyle/>
          <a:p>
            <a:pPr marL="12700" marR="5080">
              <a:lnSpc>
                <a:spcPts val="4750"/>
              </a:lnSpc>
              <a:spcBef>
                <a:spcPts val="705"/>
              </a:spcBef>
            </a:pPr>
            <a:r>
              <a:rPr sz="4400" spc="285" dirty="0">
                <a:solidFill>
                  <a:srgbClr val="002060"/>
                </a:solidFill>
                <a:latin typeface="Cambria"/>
                <a:cs typeface="Cambria"/>
              </a:rPr>
              <a:t>Task</a:t>
            </a:r>
            <a:r>
              <a:rPr sz="4400" spc="320" dirty="0">
                <a:solidFill>
                  <a:srgbClr val="002060"/>
                </a:solidFill>
                <a:latin typeface="Cambria"/>
                <a:cs typeface="Cambria"/>
              </a:rPr>
              <a:t> </a:t>
            </a:r>
            <a:r>
              <a:rPr sz="4400" spc="290" dirty="0">
                <a:solidFill>
                  <a:srgbClr val="002060"/>
                </a:solidFill>
                <a:latin typeface="Cambria"/>
                <a:cs typeface="Cambria"/>
              </a:rPr>
              <a:t>2</a:t>
            </a:r>
            <a:r>
              <a:rPr lang="en-US" sz="4400" spc="290" dirty="0">
                <a:solidFill>
                  <a:srgbClr val="002060"/>
                </a:solidFill>
                <a:latin typeface="Cambria"/>
                <a:cs typeface="Cambria"/>
              </a:rPr>
              <a:t>:</a:t>
            </a:r>
            <a:r>
              <a:rPr sz="4400" spc="355" dirty="0">
                <a:solidFill>
                  <a:srgbClr val="002060"/>
                </a:solidFill>
                <a:latin typeface="Cambria"/>
                <a:cs typeface="Cambria"/>
              </a:rPr>
              <a:t> </a:t>
            </a:r>
            <a:r>
              <a:rPr lang="en-US" sz="4400" spc="275" dirty="0">
                <a:solidFill>
                  <a:srgbClr val="002060"/>
                </a:solidFill>
                <a:latin typeface="Cambria"/>
                <a:cs typeface="Cambria"/>
              </a:rPr>
              <a:t>Hotel Aggregator</a:t>
            </a:r>
            <a:r>
              <a:rPr sz="4400" spc="250" dirty="0">
                <a:solidFill>
                  <a:srgbClr val="002060"/>
                </a:solidFill>
                <a:latin typeface="Cambria"/>
                <a:cs typeface="Cambria"/>
              </a:rPr>
              <a:t> </a:t>
            </a:r>
            <a:r>
              <a:rPr sz="4400" spc="235" dirty="0">
                <a:solidFill>
                  <a:srgbClr val="002060"/>
                </a:solidFill>
                <a:latin typeface="Cambria"/>
                <a:cs typeface="Cambria"/>
              </a:rPr>
              <a:t>Analysis</a:t>
            </a:r>
            <a:r>
              <a:rPr sz="4400" spc="310" dirty="0">
                <a:solidFill>
                  <a:srgbClr val="002060"/>
                </a:solidFill>
                <a:latin typeface="Cambria"/>
                <a:cs typeface="Cambria"/>
              </a:rPr>
              <a:t> </a:t>
            </a:r>
            <a:r>
              <a:rPr sz="4400" spc="140" dirty="0">
                <a:solidFill>
                  <a:srgbClr val="002060"/>
                </a:solidFill>
                <a:latin typeface="Cambria"/>
                <a:cs typeface="Cambria"/>
              </a:rPr>
              <a:t>with</a:t>
            </a:r>
            <a:r>
              <a:rPr sz="4400" spc="340" dirty="0">
                <a:solidFill>
                  <a:srgbClr val="002060"/>
                </a:solidFill>
                <a:latin typeface="Cambria"/>
                <a:cs typeface="Cambria"/>
              </a:rPr>
              <a:t> </a:t>
            </a:r>
            <a:r>
              <a:rPr lang="en-US" sz="4400" spc="470" dirty="0">
                <a:solidFill>
                  <a:srgbClr val="002060"/>
                </a:solidFill>
                <a:latin typeface="Cambria"/>
                <a:cs typeface="Cambria"/>
              </a:rPr>
              <a:t>Power BI</a:t>
            </a:r>
            <a:endParaRPr sz="4400" dirty="0">
              <a:solidFill>
                <a:srgbClr val="002060"/>
              </a:solidFill>
              <a:latin typeface="Cambria"/>
              <a:cs typeface="Cambria"/>
            </a:endParaRPr>
          </a:p>
        </p:txBody>
      </p:sp>
      <p:sp>
        <p:nvSpPr>
          <p:cNvPr id="13" name="object 3">
            <a:extLst>
              <a:ext uri="{FF2B5EF4-FFF2-40B4-BE49-F238E27FC236}">
                <a16:creationId xmlns:a16="http://schemas.microsoft.com/office/drawing/2014/main" id="{D90D5FC1-DF95-36C2-5ED4-0DF3C5997852}"/>
              </a:ext>
            </a:extLst>
          </p:cNvPr>
          <p:cNvSpPr txBox="1"/>
          <p:nvPr/>
        </p:nvSpPr>
        <p:spPr>
          <a:xfrm>
            <a:off x="4650100" y="4159616"/>
            <a:ext cx="5451222" cy="1589731"/>
          </a:xfrm>
          <a:prstGeom prst="rect">
            <a:avLst/>
          </a:prstGeom>
        </p:spPr>
        <p:txBody>
          <a:bodyPr vert="horz" wrap="square" lIns="0" tIns="191135" rIns="0" bIns="0" rtlCol="0">
            <a:spAutoFit/>
          </a:bodyPr>
          <a:lstStyle/>
          <a:p>
            <a:pPr marL="12700">
              <a:lnSpc>
                <a:spcPct val="100000"/>
              </a:lnSpc>
              <a:spcBef>
                <a:spcPts val="1505"/>
              </a:spcBef>
            </a:pPr>
            <a:r>
              <a:rPr lang="en-US" sz="2400" b="1" spc="65" dirty="0">
                <a:solidFill>
                  <a:srgbClr val="252525"/>
                </a:solidFill>
                <a:latin typeface="Times New Roman" panose="02020603050405020304" pitchFamily="18" charset="0"/>
                <a:cs typeface="Times New Roman" panose="02020603050405020304" pitchFamily="18" charset="0"/>
              </a:rPr>
              <a:t>Name:</a:t>
            </a:r>
            <a:r>
              <a:rPr lang="en-US" sz="2400" spc="390" dirty="0">
                <a:solidFill>
                  <a:srgbClr val="252525"/>
                </a:solidFill>
                <a:latin typeface="Times New Roman" panose="02020603050405020304" pitchFamily="18" charset="0"/>
                <a:cs typeface="Times New Roman" panose="02020603050405020304" pitchFamily="18" charset="0"/>
              </a:rPr>
              <a:t> </a:t>
            </a:r>
            <a:r>
              <a:rPr lang="en-US" sz="2400" spc="160" dirty="0">
                <a:solidFill>
                  <a:srgbClr val="002060"/>
                </a:solidFill>
                <a:latin typeface="Times New Roman" panose="02020603050405020304" pitchFamily="18" charset="0"/>
                <a:cs typeface="Times New Roman" panose="02020603050405020304" pitchFamily="18" charset="0"/>
              </a:rPr>
              <a:t>Vishwanath Goud Kallem</a:t>
            </a:r>
            <a:endParaRPr lang="en-US" sz="2400" dirty="0">
              <a:solidFill>
                <a:srgbClr val="002060"/>
              </a:solidFill>
              <a:latin typeface="Times New Roman" panose="02020603050405020304" pitchFamily="18" charset="0"/>
              <a:cs typeface="Times New Roman" panose="02020603050405020304" pitchFamily="18" charset="0"/>
            </a:endParaRPr>
          </a:p>
          <a:p>
            <a:pPr marL="12700" marR="5080">
              <a:lnSpc>
                <a:spcPct val="148300"/>
              </a:lnSpc>
              <a:spcBef>
                <a:spcPts val="10"/>
              </a:spcBef>
              <a:tabLst>
                <a:tab pos="2312035" algn="l"/>
              </a:tabLst>
            </a:pPr>
            <a:r>
              <a:rPr lang="en-US" sz="2400" b="1" spc="135" dirty="0">
                <a:solidFill>
                  <a:srgbClr val="252525"/>
                </a:solidFill>
                <a:latin typeface="Times New Roman" panose="02020603050405020304" pitchFamily="18" charset="0"/>
                <a:cs typeface="Times New Roman" panose="02020603050405020304" pitchFamily="18" charset="0"/>
              </a:rPr>
              <a:t>Profile:</a:t>
            </a:r>
            <a:r>
              <a:rPr lang="en-US" sz="2400" spc="385" dirty="0">
                <a:solidFill>
                  <a:srgbClr val="252525"/>
                </a:solidFill>
                <a:latin typeface="Times New Roman" panose="02020603050405020304" pitchFamily="18" charset="0"/>
                <a:cs typeface="Times New Roman" panose="02020603050405020304" pitchFamily="18" charset="0"/>
              </a:rPr>
              <a:t> </a:t>
            </a:r>
            <a:r>
              <a:rPr lang="en-US" sz="2400" spc="-20" dirty="0">
                <a:solidFill>
                  <a:srgbClr val="002060"/>
                </a:solidFill>
                <a:latin typeface="Times New Roman" panose="02020603050405020304" pitchFamily="18" charset="0"/>
                <a:cs typeface="Times New Roman" panose="02020603050405020304" pitchFamily="18" charset="0"/>
              </a:rPr>
              <a:t>Data </a:t>
            </a:r>
            <a:r>
              <a:rPr lang="en-US" sz="2400" spc="65" dirty="0">
                <a:solidFill>
                  <a:srgbClr val="002060"/>
                </a:solidFill>
                <a:latin typeface="Times New Roman" panose="02020603050405020304" pitchFamily="18" charset="0"/>
                <a:cs typeface="Times New Roman" panose="02020603050405020304" pitchFamily="18" charset="0"/>
              </a:rPr>
              <a:t>Analyst</a:t>
            </a:r>
            <a:r>
              <a:rPr lang="en-US" sz="2400" spc="385" dirty="0">
                <a:solidFill>
                  <a:srgbClr val="002060"/>
                </a:solidFill>
                <a:latin typeface="Times New Roman" panose="02020603050405020304" pitchFamily="18" charset="0"/>
                <a:cs typeface="Times New Roman" panose="02020603050405020304" pitchFamily="18" charset="0"/>
              </a:rPr>
              <a:t> </a:t>
            </a:r>
            <a:r>
              <a:rPr lang="en-US" sz="2400" spc="140" dirty="0">
                <a:solidFill>
                  <a:srgbClr val="002060"/>
                </a:solidFill>
                <a:latin typeface="Times New Roman" panose="02020603050405020304" pitchFamily="18" charset="0"/>
                <a:cs typeface="Times New Roman" panose="02020603050405020304" pitchFamily="18" charset="0"/>
              </a:rPr>
              <a:t>Intern </a:t>
            </a:r>
          </a:p>
          <a:p>
            <a:pPr marL="12700" marR="5080">
              <a:lnSpc>
                <a:spcPct val="148300"/>
              </a:lnSpc>
              <a:spcBef>
                <a:spcPts val="10"/>
              </a:spcBef>
              <a:tabLst>
                <a:tab pos="2312035" algn="l"/>
              </a:tabLst>
            </a:pPr>
            <a:r>
              <a:rPr sz="2400" b="1" spc="95" dirty="0">
                <a:solidFill>
                  <a:srgbClr val="252525"/>
                </a:solidFill>
                <a:latin typeface="Times New Roman" panose="02020603050405020304" pitchFamily="18" charset="0"/>
                <a:cs typeface="Times New Roman" panose="02020603050405020304" pitchFamily="18" charset="0"/>
              </a:rPr>
              <a:t>B</a:t>
            </a:r>
            <a:r>
              <a:rPr lang="en-US" sz="2400" b="1" spc="95" dirty="0">
                <a:solidFill>
                  <a:srgbClr val="252525"/>
                </a:solidFill>
                <a:latin typeface="Times New Roman" panose="02020603050405020304" pitchFamily="18" charset="0"/>
                <a:cs typeface="Times New Roman" panose="02020603050405020304" pitchFamily="18" charset="0"/>
              </a:rPr>
              <a:t>atch</a:t>
            </a:r>
            <a:r>
              <a:rPr sz="2400" b="1" spc="95" dirty="0">
                <a:solidFill>
                  <a:srgbClr val="252525"/>
                </a:solidFill>
                <a:latin typeface="Times New Roman" panose="02020603050405020304" pitchFamily="18" charset="0"/>
                <a:cs typeface="Times New Roman" panose="02020603050405020304" pitchFamily="18" charset="0"/>
              </a:rPr>
              <a:t>:</a:t>
            </a:r>
            <a:r>
              <a:rPr sz="2400" b="1" spc="395" dirty="0">
                <a:solidFill>
                  <a:srgbClr val="252525"/>
                </a:solidFill>
                <a:latin typeface="Times New Roman" panose="02020603050405020304" pitchFamily="18" charset="0"/>
                <a:cs typeface="Times New Roman" panose="02020603050405020304" pitchFamily="18" charset="0"/>
              </a:rPr>
              <a:t> </a:t>
            </a:r>
            <a:r>
              <a:rPr sz="2400" spc="180" dirty="0">
                <a:solidFill>
                  <a:srgbClr val="002060"/>
                </a:solidFill>
                <a:latin typeface="Times New Roman" panose="02020603050405020304" pitchFamily="18" charset="0"/>
                <a:cs typeface="Times New Roman" panose="02020603050405020304" pitchFamily="18" charset="0"/>
              </a:rPr>
              <a:t>MIP-</a:t>
            </a:r>
            <a:r>
              <a:rPr sz="2400" spc="130" dirty="0">
                <a:solidFill>
                  <a:srgbClr val="002060"/>
                </a:solidFill>
                <a:latin typeface="Times New Roman" panose="02020603050405020304" pitchFamily="18" charset="0"/>
                <a:cs typeface="Times New Roman" panose="02020603050405020304" pitchFamily="18" charset="0"/>
              </a:rPr>
              <a:t>DA-</a:t>
            </a:r>
            <a:r>
              <a:rPr sz="2400" spc="155" dirty="0">
                <a:solidFill>
                  <a:srgbClr val="002060"/>
                </a:solidFill>
                <a:latin typeface="Times New Roman" panose="02020603050405020304" pitchFamily="18" charset="0"/>
                <a:cs typeface="Times New Roman" panose="02020603050405020304" pitchFamily="18" charset="0"/>
              </a:rPr>
              <a:t>0</a:t>
            </a:r>
            <a:r>
              <a:rPr lang="en-US" sz="2400" spc="155" dirty="0">
                <a:solidFill>
                  <a:srgbClr val="002060"/>
                </a:solidFill>
                <a:latin typeface="Times New Roman" panose="02020603050405020304" pitchFamily="18" charset="0"/>
                <a:cs typeface="Times New Roman" panose="02020603050405020304" pitchFamily="18" charset="0"/>
              </a:rPr>
              <a:t>7</a:t>
            </a:r>
            <a:endParaRPr sz="2400" dirty="0">
              <a:solidFill>
                <a:srgbClr val="002060"/>
              </a:solidFill>
              <a:latin typeface="Times New Roman" panose="02020603050405020304" pitchFamily="18" charset="0"/>
              <a:cs typeface="Times New Roman" panose="02020603050405020304" pitchFamily="18" charset="0"/>
            </a:endParaRPr>
          </a:p>
        </p:txBody>
      </p:sp>
      <p:pic>
        <p:nvPicPr>
          <p:cNvPr id="17" name="object 6">
            <a:extLst>
              <a:ext uri="{FF2B5EF4-FFF2-40B4-BE49-F238E27FC236}">
                <a16:creationId xmlns:a16="http://schemas.microsoft.com/office/drawing/2014/main" id="{7ED14C13-F98F-648E-552C-DDB196D1B1CD}"/>
              </a:ext>
            </a:extLst>
          </p:cNvPr>
          <p:cNvPicPr/>
          <p:nvPr/>
        </p:nvPicPr>
        <p:blipFill>
          <a:blip r:embed="rId3" cstate="print"/>
          <a:stretch>
            <a:fillRect/>
          </a:stretch>
        </p:blipFill>
        <p:spPr>
          <a:xfrm>
            <a:off x="6748823" y="1344876"/>
            <a:ext cx="2047158" cy="1144920"/>
          </a:xfrm>
          <a:prstGeom prst="rect">
            <a:avLst/>
          </a:prstGeom>
        </p:spPr>
      </p:pic>
      <p:pic>
        <p:nvPicPr>
          <p:cNvPr id="22" name="Picture 21">
            <a:extLst>
              <a:ext uri="{FF2B5EF4-FFF2-40B4-BE49-F238E27FC236}">
                <a16:creationId xmlns:a16="http://schemas.microsoft.com/office/drawing/2014/main" id="{6B132F18-EDCA-57F9-2E91-518A07F46EC1}"/>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0" y="0"/>
            <a:ext cx="4419600" cy="6858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5934" y="664210"/>
            <a:ext cx="6290666" cy="443070"/>
          </a:xfrm>
          <a:prstGeom prst="rect">
            <a:avLst/>
          </a:prstGeom>
        </p:spPr>
        <p:txBody>
          <a:bodyPr vert="horz" wrap="square" lIns="0" tIns="12065" rIns="0" bIns="0" rtlCol="0">
            <a:spAutoFit/>
          </a:bodyPr>
          <a:lstStyle/>
          <a:p>
            <a:pPr marL="12700">
              <a:lnSpc>
                <a:spcPct val="100000"/>
              </a:lnSpc>
              <a:spcBef>
                <a:spcPts val="95"/>
              </a:spcBef>
            </a:pPr>
            <a:r>
              <a:rPr lang="en-US" sz="2800" u="heavy" spc="-5" dirty="0">
                <a:solidFill>
                  <a:srgbClr val="1F4E79"/>
                </a:solidFill>
                <a:uFill>
                  <a:solidFill>
                    <a:srgbClr val="1F4E79"/>
                  </a:solidFill>
                </a:uFill>
                <a:latin typeface="Cambria" panose="02040503050406030204" pitchFamily="18" charset="0"/>
                <a:ea typeface="Cambria" panose="02040503050406030204" pitchFamily="18" charset="0"/>
                <a:cs typeface="Verdana"/>
              </a:rPr>
              <a:t>Pricing &amp; Availability Analysis</a:t>
            </a:r>
            <a:endParaRPr sz="2800" dirty="0">
              <a:latin typeface="Cambria" panose="02040503050406030204" pitchFamily="18" charset="0"/>
              <a:ea typeface="Cambria" panose="02040503050406030204" pitchFamily="18" charset="0"/>
              <a:cs typeface="Verdana"/>
            </a:endParaRPr>
          </a:p>
        </p:txBody>
      </p:sp>
      <p:pic>
        <p:nvPicPr>
          <p:cNvPr id="6" name="Picture 5">
            <a:extLst>
              <a:ext uri="{FF2B5EF4-FFF2-40B4-BE49-F238E27FC236}">
                <a16:creationId xmlns:a16="http://schemas.microsoft.com/office/drawing/2014/main" id="{E4CBA952-7DD2-6192-79E0-4446CE628325}"/>
              </a:ext>
            </a:extLst>
          </p:cNvPr>
          <p:cNvPicPr>
            <a:picLocks noChangeAspect="1"/>
          </p:cNvPicPr>
          <p:nvPr/>
        </p:nvPicPr>
        <p:blipFill rotWithShape="1">
          <a:blip r:embed="rId2">
            <a:extLst>
              <a:ext uri="{28A0092B-C50C-407E-A947-70E740481C1C}">
                <a14:useLocalDpi xmlns:a14="http://schemas.microsoft.com/office/drawing/2010/main" val="0"/>
              </a:ext>
            </a:extLst>
          </a:blip>
          <a:srcRect l="2424" t="1643" r="3044" b="4736"/>
          <a:stretch/>
        </p:blipFill>
        <p:spPr>
          <a:xfrm>
            <a:off x="6477000" y="1905000"/>
            <a:ext cx="5334000" cy="3897922"/>
          </a:xfrm>
          <a:prstGeom prst="roundRect">
            <a:avLst>
              <a:gd name="adj" fmla="val 3457"/>
            </a:avLst>
          </a:prstGeom>
        </p:spPr>
      </p:pic>
      <p:sp>
        <p:nvSpPr>
          <p:cNvPr id="7" name="TextBox 6">
            <a:extLst>
              <a:ext uri="{FF2B5EF4-FFF2-40B4-BE49-F238E27FC236}">
                <a16:creationId xmlns:a16="http://schemas.microsoft.com/office/drawing/2014/main" id="{D1311DCA-4F11-3290-8ACC-C0B996E4BBDE}"/>
              </a:ext>
            </a:extLst>
          </p:cNvPr>
          <p:cNvSpPr txBox="1"/>
          <p:nvPr/>
        </p:nvSpPr>
        <p:spPr>
          <a:xfrm>
            <a:off x="228600" y="3420035"/>
            <a:ext cx="6096000" cy="646331"/>
          </a:xfrm>
          <a:prstGeom prst="rect">
            <a:avLst/>
          </a:prstGeom>
          <a:noFill/>
        </p:spPr>
        <p:txBody>
          <a:bodyPr wrap="square">
            <a:spAutoFit/>
          </a:bodyPr>
          <a:lstStyle/>
          <a:p>
            <a:pPr marL="285750" indent="-285750">
              <a:buFont typeface="Wingdings" panose="05000000000000000000" pitchFamily="2" charset="2"/>
              <a:buChar char="Ø"/>
            </a:pPr>
            <a:r>
              <a:rPr lang="en-US" sz="1800" dirty="0">
                <a:solidFill>
                  <a:srgbClr val="002060"/>
                </a:solidFill>
                <a:latin typeface="Times New Roman" panose="02020603050405020304" pitchFamily="18" charset="0"/>
                <a:ea typeface="Verdana" panose="020B0604030504040204" pitchFamily="34" charset="0"/>
                <a:cs typeface="Times New Roman" panose="02020603050405020304" pitchFamily="18" charset="0"/>
              </a:rPr>
              <a:t>Displaying the top five hosts alongside their prices and availability</a:t>
            </a:r>
            <a:r>
              <a:rPr lang="en-US" dirty="0">
                <a:solidFill>
                  <a:srgbClr val="002060"/>
                </a:solidFill>
                <a:latin typeface="Times New Roman" panose="02020603050405020304" pitchFamily="18" charset="0"/>
                <a:ea typeface="Verdana" panose="020B0604030504040204" pitchFamily="34" charset="0"/>
                <a:cs typeface="Times New Roman" panose="02020603050405020304" pitchFamily="18" charset="0"/>
              </a:rPr>
              <a:t>.</a:t>
            </a:r>
            <a:endParaRPr lang="en-US" sz="1800" dirty="0">
              <a:solidFill>
                <a:srgbClr val="002060"/>
              </a:solidFill>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596899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5934" y="664210"/>
            <a:ext cx="6290666" cy="443070"/>
          </a:xfrm>
          <a:prstGeom prst="rect">
            <a:avLst/>
          </a:prstGeom>
        </p:spPr>
        <p:txBody>
          <a:bodyPr vert="horz" wrap="square" lIns="0" tIns="12065" rIns="0" bIns="0" rtlCol="0">
            <a:spAutoFit/>
          </a:bodyPr>
          <a:lstStyle/>
          <a:p>
            <a:pPr marL="12700">
              <a:lnSpc>
                <a:spcPct val="100000"/>
              </a:lnSpc>
              <a:spcBef>
                <a:spcPts val="95"/>
              </a:spcBef>
            </a:pPr>
            <a:r>
              <a:rPr lang="en-US" sz="2800" u="heavy" spc="-5" dirty="0">
                <a:solidFill>
                  <a:srgbClr val="1F4E79"/>
                </a:solidFill>
                <a:uFill>
                  <a:solidFill>
                    <a:srgbClr val="1F4E79"/>
                  </a:solidFill>
                </a:uFill>
                <a:latin typeface="Cambria" panose="02040503050406030204" pitchFamily="18" charset="0"/>
                <a:ea typeface="Cambria" panose="02040503050406030204" pitchFamily="18" charset="0"/>
                <a:cs typeface="Verdana"/>
              </a:rPr>
              <a:t>Host Performance</a:t>
            </a:r>
            <a:endParaRPr lang="en-US" sz="2800" dirty="0">
              <a:latin typeface="Cambria" panose="02040503050406030204" pitchFamily="18" charset="0"/>
              <a:ea typeface="Cambria" panose="02040503050406030204" pitchFamily="18" charset="0"/>
              <a:cs typeface="Verdana"/>
            </a:endParaRPr>
          </a:p>
        </p:txBody>
      </p:sp>
      <p:pic>
        <p:nvPicPr>
          <p:cNvPr id="8" name="Picture 7">
            <a:extLst>
              <a:ext uri="{FF2B5EF4-FFF2-40B4-BE49-F238E27FC236}">
                <a16:creationId xmlns:a16="http://schemas.microsoft.com/office/drawing/2014/main" id="{B7887A3A-3019-2EF1-4326-AE4CD77FE640}"/>
              </a:ext>
            </a:extLst>
          </p:cNvPr>
          <p:cNvPicPr>
            <a:picLocks noChangeAspect="1"/>
          </p:cNvPicPr>
          <p:nvPr/>
        </p:nvPicPr>
        <p:blipFill rotWithShape="1">
          <a:blip r:embed="rId2">
            <a:extLst>
              <a:ext uri="{28A0092B-C50C-407E-A947-70E740481C1C}">
                <a14:useLocalDpi xmlns:a14="http://schemas.microsoft.com/office/drawing/2010/main" val="0"/>
              </a:ext>
            </a:extLst>
          </a:blip>
          <a:srcRect l="1949" t="2701" r="2825" b="3548"/>
          <a:stretch/>
        </p:blipFill>
        <p:spPr>
          <a:xfrm>
            <a:off x="457200" y="1905000"/>
            <a:ext cx="5333999" cy="3665486"/>
          </a:xfrm>
          <a:prstGeom prst="roundRect">
            <a:avLst>
              <a:gd name="adj" fmla="val 4593"/>
            </a:avLst>
          </a:prstGeom>
        </p:spPr>
      </p:pic>
      <p:sp>
        <p:nvSpPr>
          <p:cNvPr id="6" name="TextBox 5">
            <a:extLst>
              <a:ext uri="{FF2B5EF4-FFF2-40B4-BE49-F238E27FC236}">
                <a16:creationId xmlns:a16="http://schemas.microsoft.com/office/drawing/2014/main" id="{CFEA28FF-E43A-A5F4-6E56-0517979DB07B}"/>
              </a:ext>
            </a:extLst>
          </p:cNvPr>
          <p:cNvSpPr txBox="1"/>
          <p:nvPr/>
        </p:nvSpPr>
        <p:spPr>
          <a:xfrm>
            <a:off x="5943600" y="3276078"/>
            <a:ext cx="6096000" cy="923330"/>
          </a:xfrm>
          <a:prstGeom prst="rect">
            <a:avLst/>
          </a:prstGeom>
          <a:noFill/>
        </p:spPr>
        <p:txBody>
          <a:bodyPr wrap="square">
            <a:spAutoFit/>
          </a:bodyPr>
          <a:lstStyle/>
          <a:p>
            <a:pPr marL="285750" indent="-285750">
              <a:buFont typeface="Wingdings" panose="05000000000000000000" pitchFamily="2" charset="2"/>
              <a:buChar char="Ø"/>
            </a:pPr>
            <a:r>
              <a:rPr lang="en-US" sz="1800" dirty="0">
                <a:solidFill>
                  <a:srgbClr val="002060"/>
                </a:solidFill>
                <a:latin typeface="Times New Roman" panose="02020603050405020304" pitchFamily="18" charset="0"/>
                <a:ea typeface="Verdana" panose="020B0604030504040204" pitchFamily="34" charset="0"/>
                <a:cs typeface="Times New Roman" panose="02020603050405020304" pitchFamily="18" charset="0"/>
              </a:rPr>
              <a:t>Highlighting response times, with the highest occurring within an hour, followed by responses within a few hours, within a day, and a few days or more.</a:t>
            </a:r>
          </a:p>
        </p:txBody>
      </p:sp>
    </p:spTree>
    <p:extLst>
      <p:ext uri="{BB962C8B-B14F-4D97-AF65-F5344CB8AC3E}">
        <p14:creationId xmlns:p14="http://schemas.microsoft.com/office/powerpoint/2010/main" val="3595016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5934" y="664211"/>
            <a:ext cx="7357466" cy="443070"/>
          </a:xfrm>
          <a:prstGeom prst="rect">
            <a:avLst/>
          </a:prstGeom>
        </p:spPr>
        <p:txBody>
          <a:bodyPr vert="horz" wrap="square" lIns="0" tIns="12065" rIns="0" bIns="0" rtlCol="0">
            <a:spAutoFit/>
          </a:bodyPr>
          <a:lstStyle/>
          <a:p>
            <a:pPr marL="12700">
              <a:lnSpc>
                <a:spcPct val="100000"/>
              </a:lnSpc>
              <a:spcBef>
                <a:spcPts val="95"/>
              </a:spcBef>
            </a:pPr>
            <a:r>
              <a:rPr lang="en-US" sz="2800" u="heavy" spc="-5" dirty="0">
                <a:solidFill>
                  <a:srgbClr val="1F4E79"/>
                </a:solidFill>
                <a:uFill>
                  <a:solidFill>
                    <a:srgbClr val="1F4E79"/>
                  </a:solidFill>
                </a:uFill>
                <a:latin typeface="Cambria" panose="02040503050406030204" pitchFamily="18" charset="0"/>
                <a:ea typeface="Cambria" panose="02040503050406030204" pitchFamily="18" charset="0"/>
                <a:cs typeface="Verdana"/>
              </a:rPr>
              <a:t>Review Scores &amp; Guest Satisfaction</a:t>
            </a:r>
            <a:endParaRPr lang="en-US" sz="2800" dirty="0">
              <a:latin typeface="Cambria" panose="02040503050406030204" pitchFamily="18" charset="0"/>
              <a:ea typeface="Cambria" panose="02040503050406030204" pitchFamily="18" charset="0"/>
              <a:cs typeface="Verdana"/>
            </a:endParaRPr>
          </a:p>
        </p:txBody>
      </p:sp>
      <p:pic>
        <p:nvPicPr>
          <p:cNvPr id="4" name="Picture 3">
            <a:extLst>
              <a:ext uri="{FF2B5EF4-FFF2-40B4-BE49-F238E27FC236}">
                <a16:creationId xmlns:a16="http://schemas.microsoft.com/office/drawing/2014/main" id="{7E4ABC48-A2DD-78CF-6A01-0FC21FF55586}"/>
              </a:ext>
            </a:extLst>
          </p:cNvPr>
          <p:cNvPicPr>
            <a:picLocks noChangeAspect="1"/>
          </p:cNvPicPr>
          <p:nvPr/>
        </p:nvPicPr>
        <p:blipFill rotWithShape="1">
          <a:blip r:embed="rId2">
            <a:extLst>
              <a:ext uri="{28A0092B-C50C-407E-A947-70E740481C1C}">
                <a14:useLocalDpi xmlns:a14="http://schemas.microsoft.com/office/drawing/2010/main" val="0"/>
              </a:ext>
            </a:extLst>
          </a:blip>
          <a:srcRect l="1677" t="2215" r="2740" b="4722"/>
          <a:stretch/>
        </p:blipFill>
        <p:spPr>
          <a:xfrm>
            <a:off x="6737938" y="1828800"/>
            <a:ext cx="5067297" cy="3733800"/>
          </a:xfrm>
          <a:prstGeom prst="roundRect">
            <a:avLst>
              <a:gd name="adj" fmla="val 8544"/>
            </a:avLst>
          </a:prstGeom>
        </p:spPr>
      </p:pic>
      <p:sp>
        <p:nvSpPr>
          <p:cNvPr id="7" name="TextBox 6">
            <a:extLst>
              <a:ext uri="{FF2B5EF4-FFF2-40B4-BE49-F238E27FC236}">
                <a16:creationId xmlns:a16="http://schemas.microsoft.com/office/drawing/2014/main" id="{6F1D4E6D-DCBD-D1E3-525F-8C84F29494C6}"/>
              </a:ext>
            </a:extLst>
          </p:cNvPr>
          <p:cNvSpPr txBox="1"/>
          <p:nvPr/>
        </p:nvSpPr>
        <p:spPr>
          <a:xfrm>
            <a:off x="304800" y="3200400"/>
            <a:ext cx="6096000" cy="646331"/>
          </a:xfrm>
          <a:prstGeom prst="rect">
            <a:avLst/>
          </a:prstGeom>
          <a:noFill/>
        </p:spPr>
        <p:txBody>
          <a:bodyPr wrap="square">
            <a:spAutoFit/>
          </a:bodyPr>
          <a:lstStyle/>
          <a:p>
            <a:pPr marL="285750" indent="-285750">
              <a:buFont typeface="Wingdings" panose="05000000000000000000" pitchFamily="2" charset="2"/>
              <a:buChar char="Ø"/>
            </a:pPr>
            <a:r>
              <a:rPr lang="en-US" sz="1800" dirty="0">
                <a:solidFill>
                  <a:srgbClr val="002060"/>
                </a:solidFill>
                <a:latin typeface="Times New Roman" panose="02020603050405020304" pitchFamily="18" charset="0"/>
                <a:ea typeface="Verdana" panose="020B0604030504040204" pitchFamily="34" charset="0"/>
                <a:cs typeface="Times New Roman" panose="02020603050405020304" pitchFamily="18" charset="0"/>
              </a:rPr>
              <a:t>Presenting the top five review scores, review scores accuracy and guest satisfaction ratings.</a:t>
            </a:r>
          </a:p>
        </p:txBody>
      </p:sp>
    </p:spTree>
    <p:extLst>
      <p:ext uri="{BB962C8B-B14F-4D97-AF65-F5344CB8AC3E}">
        <p14:creationId xmlns:p14="http://schemas.microsoft.com/office/powerpoint/2010/main" val="1500880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5934" y="664211"/>
            <a:ext cx="6671666" cy="443070"/>
          </a:xfrm>
          <a:prstGeom prst="rect">
            <a:avLst/>
          </a:prstGeom>
        </p:spPr>
        <p:txBody>
          <a:bodyPr vert="horz" wrap="square" lIns="0" tIns="12065" rIns="0" bIns="0" rtlCol="0">
            <a:spAutoFit/>
          </a:bodyPr>
          <a:lstStyle/>
          <a:p>
            <a:pPr marL="12700">
              <a:lnSpc>
                <a:spcPct val="100000"/>
              </a:lnSpc>
              <a:spcBef>
                <a:spcPts val="95"/>
              </a:spcBef>
            </a:pPr>
            <a:r>
              <a:rPr lang="en-US" sz="2800" u="heavy" spc="-5" dirty="0">
                <a:solidFill>
                  <a:srgbClr val="1F4E79"/>
                </a:solidFill>
                <a:uFill>
                  <a:solidFill>
                    <a:srgbClr val="1F4E79"/>
                  </a:solidFill>
                </a:uFill>
                <a:latin typeface="Cambria" panose="02040503050406030204" pitchFamily="18" charset="0"/>
                <a:ea typeface="Cambria" panose="02040503050406030204" pitchFamily="18" charset="0"/>
                <a:cs typeface="Verdana"/>
              </a:rPr>
              <a:t>Property Type &amp; Room Analysis</a:t>
            </a:r>
            <a:endParaRPr lang="en-US" sz="2800" dirty="0">
              <a:latin typeface="Cambria" panose="02040503050406030204" pitchFamily="18" charset="0"/>
              <a:ea typeface="Cambria" panose="02040503050406030204" pitchFamily="18" charset="0"/>
              <a:cs typeface="Verdana"/>
            </a:endParaRPr>
          </a:p>
        </p:txBody>
      </p:sp>
      <p:pic>
        <p:nvPicPr>
          <p:cNvPr id="6" name="Picture 5">
            <a:extLst>
              <a:ext uri="{FF2B5EF4-FFF2-40B4-BE49-F238E27FC236}">
                <a16:creationId xmlns:a16="http://schemas.microsoft.com/office/drawing/2014/main" id="{4D231F6C-3AFC-5CF6-4F4D-3CD5E630E0FF}"/>
              </a:ext>
            </a:extLst>
          </p:cNvPr>
          <p:cNvPicPr>
            <a:picLocks noChangeAspect="1"/>
          </p:cNvPicPr>
          <p:nvPr/>
        </p:nvPicPr>
        <p:blipFill rotWithShape="1">
          <a:blip r:embed="rId2">
            <a:extLst>
              <a:ext uri="{28A0092B-C50C-407E-A947-70E740481C1C}">
                <a14:useLocalDpi xmlns:a14="http://schemas.microsoft.com/office/drawing/2010/main" val="0"/>
              </a:ext>
            </a:extLst>
          </a:blip>
          <a:srcRect l="2839" t="2134" r="4024" b="4013"/>
          <a:stretch/>
        </p:blipFill>
        <p:spPr>
          <a:xfrm>
            <a:off x="791452" y="2057400"/>
            <a:ext cx="4592782" cy="3962400"/>
          </a:xfrm>
          <a:prstGeom prst="roundRect">
            <a:avLst>
              <a:gd name="adj" fmla="val 6239"/>
            </a:avLst>
          </a:prstGeom>
        </p:spPr>
      </p:pic>
      <p:sp>
        <p:nvSpPr>
          <p:cNvPr id="10" name="TextBox 9">
            <a:extLst>
              <a:ext uri="{FF2B5EF4-FFF2-40B4-BE49-F238E27FC236}">
                <a16:creationId xmlns:a16="http://schemas.microsoft.com/office/drawing/2014/main" id="{32E4A13F-046D-51DD-6049-9DA013EB4E97}"/>
              </a:ext>
            </a:extLst>
          </p:cNvPr>
          <p:cNvSpPr txBox="1"/>
          <p:nvPr/>
        </p:nvSpPr>
        <p:spPr>
          <a:xfrm>
            <a:off x="5715000" y="3352800"/>
            <a:ext cx="6096000" cy="923330"/>
          </a:xfrm>
          <a:prstGeom prst="rect">
            <a:avLst/>
          </a:prstGeom>
          <a:noFill/>
        </p:spPr>
        <p:txBody>
          <a:bodyPr wrap="square">
            <a:spAutoFit/>
          </a:bodyPr>
          <a:lstStyle/>
          <a:p>
            <a:pPr marL="285750" indent="-285750">
              <a:buFont typeface="Wingdings" panose="05000000000000000000" pitchFamily="2" charset="2"/>
              <a:buChar char="Ø"/>
            </a:pPr>
            <a:r>
              <a:rPr lang="en-US" sz="1800" dirty="0">
                <a:solidFill>
                  <a:srgbClr val="002060"/>
                </a:solidFill>
                <a:latin typeface="Times New Roman" panose="02020603050405020304" pitchFamily="18" charset="0"/>
                <a:ea typeface="Verdana" panose="020B0604030504040204" pitchFamily="34" charset="0"/>
                <a:cs typeface="Times New Roman" panose="02020603050405020304" pitchFamily="18" charset="0"/>
              </a:rPr>
              <a:t>Displaying the distribution of property types and room types, with 76.69% for entire home/apartment, 22.47% for private rooms, 0.55% for shared rooms, and 0.3% for hotel rooms.</a:t>
            </a:r>
          </a:p>
        </p:txBody>
      </p:sp>
    </p:spTree>
    <p:extLst>
      <p:ext uri="{BB962C8B-B14F-4D97-AF65-F5344CB8AC3E}">
        <p14:creationId xmlns:p14="http://schemas.microsoft.com/office/powerpoint/2010/main" val="1615341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9889" y="317373"/>
            <a:ext cx="1678305" cy="452120"/>
          </a:xfrm>
          <a:prstGeom prst="rect">
            <a:avLst/>
          </a:prstGeom>
        </p:spPr>
        <p:txBody>
          <a:bodyPr vert="horz" wrap="square" lIns="0" tIns="12065" rIns="0" bIns="0" rtlCol="0">
            <a:spAutoFit/>
          </a:bodyPr>
          <a:lstStyle/>
          <a:p>
            <a:pPr marL="12700">
              <a:lnSpc>
                <a:spcPct val="100000"/>
              </a:lnSpc>
              <a:spcBef>
                <a:spcPts val="95"/>
              </a:spcBef>
            </a:pPr>
            <a:r>
              <a:rPr sz="2800" u="heavy" spc="-5" dirty="0">
                <a:solidFill>
                  <a:srgbClr val="1F4E79"/>
                </a:solidFill>
                <a:uFill>
                  <a:solidFill>
                    <a:srgbClr val="1F4E79"/>
                  </a:solidFill>
                </a:uFill>
                <a:latin typeface="Cambria" panose="02040503050406030204" pitchFamily="18" charset="0"/>
                <a:ea typeface="Cambria" panose="02040503050406030204" pitchFamily="18" charset="0"/>
                <a:cs typeface="Verdana"/>
              </a:rPr>
              <a:t>Insights</a:t>
            </a:r>
            <a:endParaRPr sz="2800" dirty="0">
              <a:latin typeface="Cambria" panose="02040503050406030204" pitchFamily="18" charset="0"/>
              <a:ea typeface="Cambria" panose="02040503050406030204" pitchFamily="18" charset="0"/>
              <a:cs typeface="Verdana"/>
            </a:endParaRPr>
          </a:p>
        </p:txBody>
      </p:sp>
      <p:sp>
        <p:nvSpPr>
          <p:cNvPr id="3" name="object 3"/>
          <p:cNvSpPr txBox="1"/>
          <p:nvPr/>
        </p:nvSpPr>
        <p:spPr>
          <a:xfrm>
            <a:off x="589889" y="1214832"/>
            <a:ext cx="8730615" cy="258404"/>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001F5F"/>
                </a:solidFill>
                <a:latin typeface="Times New Roman" panose="02020603050405020304" pitchFamily="18" charset="0"/>
                <a:cs typeface="Times New Roman" panose="02020603050405020304" pitchFamily="18" charset="0"/>
              </a:rPr>
              <a:t>After</a:t>
            </a:r>
            <a:r>
              <a:rPr sz="1600" spc="15" dirty="0">
                <a:solidFill>
                  <a:srgbClr val="001F5F"/>
                </a:solidFill>
                <a:latin typeface="Times New Roman" panose="02020603050405020304" pitchFamily="18" charset="0"/>
                <a:cs typeface="Times New Roman" panose="02020603050405020304" pitchFamily="18" charset="0"/>
              </a:rPr>
              <a:t> </a:t>
            </a:r>
            <a:r>
              <a:rPr sz="1600" spc="-5" dirty="0">
                <a:solidFill>
                  <a:srgbClr val="001F5F"/>
                </a:solidFill>
                <a:latin typeface="Times New Roman" panose="02020603050405020304" pitchFamily="18" charset="0"/>
                <a:cs typeface="Times New Roman" panose="02020603050405020304" pitchFamily="18" charset="0"/>
              </a:rPr>
              <a:t>analyzing</a:t>
            </a:r>
            <a:r>
              <a:rPr sz="1600" spc="20" dirty="0">
                <a:solidFill>
                  <a:srgbClr val="001F5F"/>
                </a:solidFill>
                <a:latin typeface="Times New Roman" panose="02020603050405020304" pitchFamily="18" charset="0"/>
                <a:cs typeface="Times New Roman" panose="02020603050405020304" pitchFamily="18" charset="0"/>
              </a:rPr>
              <a:t> </a:t>
            </a:r>
            <a:r>
              <a:rPr sz="1600" spc="-5" dirty="0">
                <a:solidFill>
                  <a:srgbClr val="001F5F"/>
                </a:solidFill>
                <a:latin typeface="Times New Roman" panose="02020603050405020304" pitchFamily="18" charset="0"/>
                <a:cs typeface="Times New Roman" panose="02020603050405020304" pitchFamily="18" charset="0"/>
              </a:rPr>
              <a:t>the</a:t>
            </a:r>
            <a:r>
              <a:rPr sz="1600" spc="20" dirty="0">
                <a:solidFill>
                  <a:srgbClr val="001F5F"/>
                </a:solidFill>
                <a:latin typeface="Times New Roman" panose="02020603050405020304" pitchFamily="18" charset="0"/>
                <a:cs typeface="Times New Roman" panose="02020603050405020304" pitchFamily="18" charset="0"/>
              </a:rPr>
              <a:t> </a:t>
            </a:r>
            <a:r>
              <a:rPr lang="en-US" sz="1600" spc="-5" dirty="0">
                <a:solidFill>
                  <a:srgbClr val="001F5F"/>
                </a:solidFill>
                <a:latin typeface="Times New Roman" panose="02020603050405020304" pitchFamily="18" charset="0"/>
                <a:cs typeface="Times New Roman" panose="02020603050405020304" pitchFamily="18" charset="0"/>
              </a:rPr>
              <a:t>Hotel Aggregator</a:t>
            </a:r>
            <a:r>
              <a:rPr sz="1600" spc="15" dirty="0">
                <a:solidFill>
                  <a:srgbClr val="001F5F"/>
                </a:solidFill>
                <a:latin typeface="Times New Roman" panose="02020603050405020304" pitchFamily="18" charset="0"/>
                <a:cs typeface="Times New Roman" panose="02020603050405020304" pitchFamily="18" charset="0"/>
              </a:rPr>
              <a:t> </a:t>
            </a:r>
            <a:r>
              <a:rPr sz="1600" spc="-10" dirty="0">
                <a:solidFill>
                  <a:srgbClr val="001F5F"/>
                </a:solidFill>
                <a:latin typeface="Times New Roman" panose="02020603050405020304" pitchFamily="18" charset="0"/>
                <a:cs typeface="Times New Roman" panose="02020603050405020304" pitchFamily="18" charset="0"/>
              </a:rPr>
              <a:t>dataset</a:t>
            </a:r>
            <a:r>
              <a:rPr sz="1600" spc="15" dirty="0">
                <a:solidFill>
                  <a:srgbClr val="001F5F"/>
                </a:solidFill>
                <a:latin typeface="Times New Roman" panose="02020603050405020304" pitchFamily="18" charset="0"/>
                <a:cs typeface="Times New Roman" panose="02020603050405020304" pitchFamily="18" charset="0"/>
              </a:rPr>
              <a:t> </a:t>
            </a:r>
            <a:r>
              <a:rPr sz="1600" spc="-10" dirty="0">
                <a:solidFill>
                  <a:srgbClr val="001F5F"/>
                </a:solidFill>
                <a:latin typeface="Times New Roman" panose="02020603050405020304" pitchFamily="18" charset="0"/>
                <a:cs typeface="Times New Roman" panose="02020603050405020304" pitchFamily="18" charset="0"/>
              </a:rPr>
              <a:t>using</a:t>
            </a:r>
            <a:r>
              <a:rPr sz="1600" spc="40" dirty="0">
                <a:solidFill>
                  <a:srgbClr val="001F5F"/>
                </a:solidFill>
                <a:latin typeface="Times New Roman" panose="02020603050405020304" pitchFamily="18" charset="0"/>
                <a:cs typeface="Times New Roman" panose="02020603050405020304" pitchFamily="18" charset="0"/>
              </a:rPr>
              <a:t> </a:t>
            </a:r>
            <a:r>
              <a:rPr lang="en-US" sz="1600" spc="-5" dirty="0">
                <a:solidFill>
                  <a:srgbClr val="001F5F"/>
                </a:solidFill>
                <a:latin typeface="Times New Roman" panose="02020603050405020304" pitchFamily="18" charset="0"/>
                <a:cs typeface="Times New Roman" panose="02020603050405020304" pitchFamily="18" charset="0"/>
              </a:rPr>
              <a:t>Power BI</a:t>
            </a:r>
            <a:r>
              <a:rPr sz="1600" spc="-5" dirty="0">
                <a:solidFill>
                  <a:srgbClr val="001F5F"/>
                </a:solidFill>
                <a:latin typeface="Times New Roman" panose="02020603050405020304" pitchFamily="18" charset="0"/>
                <a:cs typeface="Times New Roman" panose="02020603050405020304" pitchFamily="18" charset="0"/>
              </a:rPr>
              <a:t>,</a:t>
            </a:r>
            <a:r>
              <a:rPr sz="1600" spc="15" dirty="0">
                <a:solidFill>
                  <a:srgbClr val="001F5F"/>
                </a:solidFill>
                <a:latin typeface="Times New Roman" panose="02020603050405020304" pitchFamily="18" charset="0"/>
                <a:cs typeface="Times New Roman" panose="02020603050405020304" pitchFamily="18" charset="0"/>
              </a:rPr>
              <a:t> </a:t>
            </a:r>
            <a:r>
              <a:rPr sz="1600" spc="-10" dirty="0">
                <a:solidFill>
                  <a:srgbClr val="001F5F"/>
                </a:solidFill>
                <a:latin typeface="Times New Roman" panose="02020603050405020304" pitchFamily="18" charset="0"/>
                <a:cs typeface="Times New Roman" panose="02020603050405020304" pitchFamily="18" charset="0"/>
              </a:rPr>
              <a:t>several</a:t>
            </a:r>
            <a:r>
              <a:rPr sz="1600" spc="30" dirty="0">
                <a:solidFill>
                  <a:srgbClr val="001F5F"/>
                </a:solidFill>
                <a:latin typeface="Times New Roman" panose="02020603050405020304" pitchFamily="18" charset="0"/>
                <a:cs typeface="Times New Roman" panose="02020603050405020304" pitchFamily="18" charset="0"/>
              </a:rPr>
              <a:t> </a:t>
            </a:r>
            <a:r>
              <a:rPr sz="1600" spc="-10" dirty="0">
                <a:solidFill>
                  <a:srgbClr val="001F5F"/>
                </a:solidFill>
                <a:latin typeface="Times New Roman" panose="02020603050405020304" pitchFamily="18" charset="0"/>
                <a:cs typeface="Times New Roman" panose="02020603050405020304" pitchFamily="18" charset="0"/>
              </a:rPr>
              <a:t>insights</a:t>
            </a:r>
            <a:r>
              <a:rPr sz="1600" spc="60" dirty="0">
                <a:solidFill>
                  <a:srgbClr val="001F5F"/>
                </a:solidFill>
                <a:latin typeface="Times New Roman" panose="02020603050405020304" pitchFamily="18" charset="0"/>
                <a:cs typeface="Times New Roman" panose="02020603050405020304" pitchFamily="18" charset="0"/>
              </a:rPr>
              <a:t> </a:t>
            </a:r>
            <a:r>
              <a:rPr sz="1600" spc="-10" dirty="0">
                <a:solidFill>
                  <a:srgbClr val="001F5F"/>
                </a:solidFill>
                <a:latin typeface="Times New Roman" panose="02020603050405020304" pitchFamily="18" charset="0"/>
                <a:cs typeface="Times New Roman" panose="02020603050405020304" pitchFamily="18" charset="0"/>
              </a:rPr>
              <a:t>have</a:t>
            </a:r>
            <a:r>
              <a:rPr sz="1600" spc="20" dirty="0">
                <a:solidFill>
                  <a:srgbClr val="001F5F"/>
                </a:solidFill>
                <a:latin typeface="Times New Roman" panose="02020603050405020304" pitchFamily="18" charset="0"/>
                <a:cs typeface="Times New Roman" panose="02020603050405020304" pitchFamily="18" charset="0"/>
              </a:rPr>
              <a:t> </a:t>
            </a:r>
            <a:r>
              <a:rPr sz="1600" spc="-10" dirty="0">
                <a:solidFill>
                  <a:srgbClr val="001F5F"/>
                </a:solidFill>
                <a:latin typeface="Times New Roman" panose="02020603050405020304" pitchFamily="18" charset="0"/>
                <a:cs typeface="Times New Roman" panose="02020603050405020304" pitchFamily="18" charset="0"/>
              </a:rPr>
              <a:t>been</a:t>
            </a:r>
            <a:r>
              <a:rPr sz="1600" spc="15" dirty="0">
                <a:solidFill>
                  <a:srgbClr val="001F5F"/>
                </a:solidFill>
                <a:latin typeface="Times New Roman" panose="02020603050405020304" pitchFamily="18" charset="0"/>
                <a:cs typeface="Times New Roman" panose="02020603050405020304" pitchFamily="18" charset="0"/>
              </a:rPr>
              <a:t> </a:t>
            </a:r>
            <a:r>
              <a:rPr sz="1600" spc="-10" dirty="0">
                <a:solidFill>
                  <a:srgbClr val="001F5F"/>
                </a:solidFill>
                <a:latin typeface="Times New Roman" panose="02020603050405020304" pitchFamily="18" charset="0"/>
                <a:cs typeface="Times New Roman" panose="02020603050405020304" pitchFamily="18" charset="0"/>
              </a:rPr>
              <a:t>uncovered:</a:t>
            </a:r>
            <a:endParaRPr sz="1600" dirty="0">
              <a:latin typeface="Times New Roman" panose="02020603050405020304" pitchFamily="18" charset="0"/>
              <a:cs typeface="Times New Roman" panose="02020603050405020304" pitchFamily="18" charset="0"/>
            </a:endParaRPr>
          </a:p>
        </p:txBody>
      </p:sp>
      <p:sp>
        <p:nvSpPr>
          <p:cNvPr id="4" name="object 4"/>
          <p:cNvSpPr txBox="1"/>
          <p:nvPr/>
        </p:nvSpPr>
        <p:spPr>
          <a:xfrm>
            <a:off x="607818" y="2074862"/>
            <a:ext cx="9747250" cy="2922595"/>
          </a:xfrm>
          <a:prstGeom prst="rect">
            <a:avLst/>
          </a:prstGeom>
        </p:spPr>
        <p:txBody>
          <a:bodyPr vert="horz" wrap="square" lIns="0" tIns="12065" rIns="0" bIns="0" rtlCol="0">
            <a:spAutoFit/>
          </a:bodyPr>
          <a:lstStyle/>
          <a:p>
            <a:pPr marL="354965" indent="-342900">
              <a:lnSpc>
                <a:spcPct val="150000"/>
              </a:lnSpc>
              <a:buFont typeface="+mj-lt"/>
              <a:buAutoNum type="arabicPeriod"/>
              <a:tabLst>
                <a:tab pos="300990" algn="l"/>
              </a:tabLst>
            </a:pPr>
            <a:r>
              <a:rPr lang="en-AT" sz="1600" b="1" dirty="0">
                <a:solidFill>
                  <a:srgbClr val="002060"/>
                </a:solidFill>
                <a:latin typeface="Times New Roman" panose="02020603050405020304" pitchFamily="18" charset="0"/>
                <a:ea typeface="Verdana" panose="020B0604030504040204" pitchFamily="34" charset="0"/>
                <a:cs typeface="Times New Roman" panose="02020603050405020304" pitchFamily="18" charset="0"/>
              </a:rPr>
              <a:t>Melbourne, Australia</a:t>
            </a:r>
            <a:r>
              <a:rPr lang="en-US" sz="1600" b="1" dirty="0">
                <a:solidFill>
                  <a:srgbClr val="002060"/>
                </a:solidFill>
                <a:latin typeface="Times New Roman" panose="02020603050405020304" pitchFamily="18" charset="0"/>
                <a:ea typeface="Verdana" panose="020B0604030504040204" pitchFamily="34" charset="0"/>
                <a:cs typeface="Times New Roman" panose="02020603050405020304" pitchFamily="18" charset="0"/>
              </a:rPr>
              <a:t> </a:t>
            </a:r>
            <a:r>
              <a:rPr lang="en-AT" sz="1600" b="1" dirty="0">
                <a:solidFill>
                  <a:srgbClr val="002060"/>
                </a:solidFill>
                <a:latin typeface="Times New Roman" panose="02020603050405020304" pitchFamily="18" charset="0"/>
                <a:ea typeface="Verdana" panose="020B0604030504040204" pitchFamily="34" charset="0"/>
                <a:cs typeface="Times New Roman" panose="02020603050405020304" pitchFamily="18" charset="0"/>
              </a:rPr>
              <a:t>as Most popular Location with 20</a:t>
            </a:r>
            <a:r>
              <a:rPr lang="en-US" sz="1600" b="1" dirty="0">
                <a:solidFill>
                  <a:srgbClr val="002060"/>
                </a:solidFill>
                <a:latin typeface="Times New Roman" panose="02020603050405020304" pitchFamily="18" charset="0"/>
                <a:ea typeface="Verdana" panose="020B0604030504040204" pitchFamily="34" charset="0"/>
                <a:cs typeface="Times New Roman" panose="02020603050405020304" pitchFamily="18" charset="0"/>
              </a:rPr>
              <a:t>,</a:t>
            </a:r>
            <a:r>
              <a:rPr lang="en-AT" sz="1600" b="1" dirty="0">
                <a:solidFill>
                  <a:srgbClr val="002060"/>
                </a:solidFill>
                <a:latin typeface="Times New Roman" panose="02020603050405020304" pitchFamily="18" charset="0"/>
                <a:ea typeface="Verdana" panose="020B0604030504040204" pitchFamily="34" charset="0"/>
                <a:cs typeface="Times New Roman" panose="02020603050405020304" pitchFamily="18" charset="0"/>
              </a:rPr>
              <a:t>866 listings.</a:t>
            </a:r>
          </a:p>
          <a:p>
            <a:pPr marL="354965" indent="-342900">
              <a:lnSpc>
                <a:spcPct val="150000"/>
              </a:lnSpc>
              <a:buFont typeface="+mj-lt"/>
              <a:buAutoNum type="arabicPeriod"/>
              <a:tabLst>
                <a:tab pos="300990" algn="l"/>
              </a:tabLst>
            </a:pPr>
            <a:r>
              <a:rPr lang="en-AT" sz="1600" b="1" dirty="0">
                <a:solidFill>
                  <a:srgbClr val="002060"/>
                </a:solidFill>
                <a:latin typeface="Times New Roman" panose="02020603050405020304" pitchFamily="18" charset="0"/>
                <a:ea typeface="Verdana" panose="020B0604030504040204" pitchFamily="34" charset="0"/>
                <a:cs typeface="Times New Roman" panose="02020603050405020304" pitchFamily="18" charset="0"/>
              </a:rPr>
              <a:t>Central Business district as most popular neighborhood with 7</a:t>
            </a:r>
            <a:r>
              <a:rPr lang="en-US" sz="1600" b="1" dirty="0">
                <a:solidFill>
                  <a:srgbClr val="002060"/>
                </a:solidFill>
                <a:latin typeface="Times New Roman" panose="02020603050405020304" pitchFamily="18" charset="0"/>
                <a:ea typeface="Verdana" panose="020B0604030504040204" pitchFamily="34" charset="0"/>
                <a:cs typeface="Times New Roman" panose="02020603050405020304" pitchFamily="18" charset="0"/>
              </a:rPr>
              <a:t>,</a:t>
            </a:r>
            <a:r>
              <a:rPr lang="en-AT" sz="1600" b="1" dirty="0">
                <a:solidFill>
                  <a:srgbClr val="002060"/>
                </a:solidFill>
                <a:latin typeface="Times New Roman" panose="02020603050405020304" pitchFamily="18" charset="0"/>
                <a:ea typeface="Verdana" panose="020B0604030504040204" pitchFamily="34" charset="0"/>
                <a:cs typeface="Times New Roman" panose="02020603050405020304" pitchFamily="18" charset="0"/>
              </a:rPr>
              <a:t>147 listings.</a:t>
            </a:r>
            <a:endParaRPr lang="en-US" sz="1600" b="1" dirty="0">
              <a:solidFill>
                <a:srgbClr val="002060"/>
              </a:solidFill>
              <a:latin typeface="Times New Roman" panose="02020603050405020304" pitchFamily="18" charset="0"/>
              <a:ea typeface="Verdana" panose="020B0604030504040204" pitchFamily="34" charset="0"/>
              <a:cs typeface="Times New Roman" panose="02020603050405020304" pitchFamily="18" charset="0"/>
            </a:endParaRPr>
          </a:p>
          <a:p>
            <a:pPr marL="354965" indent="-342900">
              <a:lnSpc>
                <a:spcPct val="150000"/>
              </a:lnSpc>
              <a:buFont typeface="+mj-lt"/>
              <a:buAutoNum type="arabicPeriod"/>
              <a:tabLst>
                <a:tab pos="300990" algn="l"/>
              </a:tabLst>
            </a:pPr>
            <a:r>
              <a:rPr lang="en-US" sz="1600" b="1" dirty="0">
                <a:solidFill>
                  <a:srgbClr val="002060"/>
                </a:solidFill>
                <a:latin typeface="Times New Roman" panose="02020603050405020304" pitchFamily="18" charset="0"/>
                <a:cs typeface="Times New Roman" panose="02020603050405020304" pitchFamily="18" charset="0"/>
              </a:rPr>
              <a:t>Majority prefer entire homes/apartments (76.69%), indicating a desire for privacy and space.</a:t>
            </a:r>
          </a:p>
          <a:p>
            <a:pPr marL="354965" indent="-342900">
              <a:lnSpc>
                <a:spcPct val="150000"/>
              </a:lnSpc>
              <a:buFont typeface="+mj-lt"/>
              <a:buAutoNum type="arabicPeriod"/>
              <a:tabLst>
                <a:tab pos="300990" algn="l"/>
              </a:tabLst>
            </a:pPr>
            <a:r>
              <a:rPr lang="en-US" sz="1600" b="1" dirty="0">
                <a:solidFill>
                  <a:srgbClr val="002060"/>
                </a:solidFill>
                <a:latin typeface="Times New Roman" panose="02020603050405020304" pitchFamily="18" charset="0"/>
                <a:cs typeface="Times New Roman" panose="02020603050405020304" pitchFamily="18" charset="0"/>
              </a:rPr>
              <a:t>Private rooms are popular (22.47%), appealing to solo travelers or those seeking intimacy.</a:t>
            </a:r>
          </a:p>
          <a:p>
            <a:pPr marL="354965" indent="-342900">
              <a:lnSpc>
                <a:spcPct val="150000"/>
              </a:lnSpc>
              <a:buFont typeface="+mj-lt"/>
              <a:buAutoNum type="arabicPeriod"/>
              <a:tabLst>
                <a:tab pos="300990" algn="l"/>
              </a:tabLst>
            </a:pPr>
            <a:r>
              <a:rPr lang="en-US" sz="1600" b="1" dirty="0">
                <a:solidFill>
                  <a:srgbClr val="002060"/>
                </a:solidFill>
                <a:latin typeface="Times New Roman" panose="02020603050405020304" pitchFamily="18" charset="0"/>
                <a:cs typeface="Times New Roman" panose="02020603050405020304" pitchFamily="18" charset="0"/>
              </a:rPr>
              <a:t>Shared rooms (0.55%) and hotel rooms (0.3%) have limited demand, emphasizing preference for privacy and security.</a:t>
            </a:r>
          </a:p>
          <a:p>
            <a:pPr marL="354965" indent="-342900">
              <a:lnSpc>
                <a:spcPct val="150000"/>
              </a:lnSpc>
              <a:buFont typeface="+mj-lt"/>
              <a:buAutoNum type="arabicPeriod"/>
              <a:tabLst>
                <a:tab pos="300990" algn="l"/>
              </a:tabLst>
            </a:pPr>
            <a:r>
              <a:rPr lang="en-US" sz="1600" b="1" dirty="0">
                <a:solidFill>
                  <a:srgbClr val="002060"/>
                </a:solidFill>
                <a:latin typeface="Times New Roman" panose="02020603050405020304" pitchFamily="18" charset="0"/>
                <a:cs typeface="Times New Roman" panose="02020603050405020304" pitchFamily="18" charset="0"/>
              </a:rPr>
              <a:t>Hosts can tailor listings to highlight privacy and amenities, focusing on popular accommodation types to attract bookings.</a:t>
            </a:r>
          </a:p>
        </p:txBody>
      </p:sp>
      <p:sp>
        <p:nvSpPr>
          <p:cNvPr id="5" name="object 5"/>
          <p:cNvSpPr txBox="1"/>
          <p:nvPr/>
        </p:nvSpPr>
        <p:spPr>
          <a:xfrm>
            <a:off x="607818" y="5571998"/>
            <a:ext cx="10213340" cy="706604"/>
          </a:xfrm>
          <a:prstGeom prst="rect">
            <a:avLst/>
          </a:prstGeom>
        </p:spPr>
        <p:txBody>
          <a:bodyPr vert="horz" wrap="square" lIns="0" tIns="12065" rIns="0" bIns="0" rtlCol="0">
            <a:spAutoFit/>
          </a:bodyPr>
          <a:lstStyle/>
          <a:p>
            <a:pPr marL="12700">
              <a:lnSpc>
                <a:spcPct val="150000"/>
              </a:lnSpc>
              <a:spcBef>
                <a:spcPts val="95"/>
              </a:spcBef>
            </a:pPr>
            <a:r>
              <a:rPr lang="en-US" sz="1600" dirty="0">
                <a:solidFill>
                  <a:srgbClr val="002060"/>
                </a:solidFill>
                <a:latin typeface="Times New Roman" panose="02020603050405020304" pitchFamily="18" charset="0"/>
                <a:cs typeface="Times New Roman" panose="02020603050405020304" pitchFamily="18" charset="0"/>
              </a:rPr>
              <a:t>These insights offer valuable information on accommodation preferences and trends based on the provided dataset, informing hosts and property managers on how to optimize their listings to meet guest demands effectively.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3335">
              <a:lnSpc>
                <a:spcPct val="100000"/>
              </a:lnSpc>
              <a:spcBef>
                <a:spcPts val="100"/>
              </a:spcBef>
            </a:pPr>
            <a:r>
              <a:rPr spc="-5" dirty="0"/>
              <a:t>Thank</a:t>
            </a:r>
            <a:r>
              <a:rPr spc="-350" dirty="0"/>
              <a:t> </a:t>
            </a:r>
            <a:r>
              <a:rPr spc="-200"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5934" y="664210"/>
            <a:ext cx="4766666" cy="443070"/>
          </a:xfrm>
          <a:prstGeom prst="rect">
            <a:avLst/>
          </a:prstGeom>
        </p:spPr>
        <p:txBody>
          <a:bodyPr vert="horz" wrap="square" lIns="0" tIns="12065" rIns="0" bIns="0" rtlCol="0">
            <a:spAutoFit/>
          </a:bodyPr>
          <a:lstStyle/>
          <a:p>
            <a:pPr marL="12700" rtl="0">
              <a:spcBef>
                <a:spcPts val="95"/>
              </a:spcBef>
            </a:pPr>
            <a:r>
              <a:rPr lang="en-IN" sz="2800" u="heavy" spc="-5" dirty="0">
                <a:solidFill>
                  <a:srgbClr val="1F4E79"/>
                </a:solidFill>
                <a:uFill>
                  <a:solidFill>
                    <a:srgbClr val="1F4E79"/>
                  </a:solidFill>
                </a:uFill>
                <a:latin typeface="Cambria" panose="02040503050406030204" pitchFamily="18" charset="0"/>
                <a:ea typeface="Cambria" panose="02040503050406030204" pitchFamily="18" charset="0"/>
                <a:cs typeface="Verdana"/>
              </a:rPr>
              <a:t>Project</a:t>
            </a:r>
            <a:r>
              <a:rPr lang="en-IN" sz="2800" u="heavy" spc="-50" dirty="0">
                <a:solidFill>
                  <a:srgbClr val="1F4E79"/>
                </a:solidFill>
                <a:uFill>
                  <a:solidFill>
                    <a:srgbClr val="1F4E79"/>
                  </a:solidFill>
                </a:uFill>
                <a:latin typeface="Cambria" panose="02040503050406030204" pitchFamily="18" charset="0"/>
                <a:ea typeface="Cambria" panose="02040503050406030204" pitchFamily="18" charset="0"/>
                <a:cs typeface="Verdana"/>
              </a:rPr>
              <a:t> Overview</a:t>
            </a:r>
            <a:endParaRPr lang="en-IN" sz="2800" dirty="0">
              <a:latin typeface="Cambria" panose="02040503050406030204" pitchFamily="18" charset="0"/>
              <a:ea typeface="Cambria" panose="02040503050406030204" pitchFamily="18" charset="0"/>
              <a:cs typeface="Verdana"/>
            </a:endParaRPr>
          </a:p>
        </p:txBody>
      </p:sp>
      <p:sp>
        <p:nvSpPr>
          <p:cNvPr id="3" name="object 3"/>
          <p:cNvSpPr txBox="1"/>
          <p:nvPr/>
        </p:nvSpPr>
        <p:spPr>
          <a:xfrm>
            <a:off x="757555" y="5083599"/>
            <a:ext cx="10481945" cy="1422825"/>
          </a:xfrm>
          <a:prstGeom prst="rect">
            <a:avLst/>
          </a:prstGeom>
        </p:spPr>
        <p:txBody>
          <a:bodyPr vert="horz" wrap="square" lIns="0" tIns="12065" rIns="0" bIns="0" rtlCol="0">
            <a:spAutoFit/>
          </a:bodyPr>
          <a:lstStyle/>
          <a:p>
            <a:pPr marL="299085" indent="-287020">
              <a:lnSpc>
                <a:spcPct val="100000"/>
              </a:lnSpc>
              <a:spcBef>
                <a:spcPts val="95"/>
              </a:spcBef>
              <a:buFont typeface="Wingdings"/>
              <a:buChar char=""/>
              <a:tabLst>
                <a:tab pos="299085" algn="l"/>
                <a:tab pos="299720" algn="l"/>
              </a:tabLst>
            </a:pPr>
            <a:r>
              <a:rPr lang="en-GB" dirty="0">
                <a:solidFill>
                  <a:srgbClr val="002060"/>
                </a:solidFill>
                <a:latin typeface="Times New Roman" panose="02020603050405020304" pitchFamily="18" charset="0"/>
                <a:cs typeface="Times New Roman" panose="02020603050405020304" pitchFamily="18" charset="0"/>
              </a:rPr>
              <a:t>We will cover the experience of analysing a hotel aggregator dataset using Power BI.</a:t>
            </a:r>
          </a:p>
          <a:p>
            <a:pPr marL="299085" indent="-287020">
              <a:lnSpc>
                <a:spcPct val="100000"/>
              </a:lnSpc>
              <a:spcBef>
                <a:spcPts val="95"/>
              </a:spcBef>
              <a:buFont typeface="Wingdings"/>
              <a:buChar char=""/>
              <a:tabLst>
                <a:tab pos="299085" algn="l"/>
                <a:tab pos="299720" algn="l"/>
              </a:tabLst>
            </a:pPr>
            <a:r>
              <a:rPr lang="en-GB" dirty="0">
                <a:solidFill>
                  <a:srgbClr val="002060"/>
                </a:solidFill>
                <a:latin typeface="Times New Roman" panose="02020603050405020304" pitchFamily="18" charset="0"/>
                <a:cs typeface="Times New Roman" panose="02020603050405020304" pitchFamily="18" charset="0"/>
              </a:rPr>
              <a:t>Our exploration will include creating visualizations, identifying trends and patterns, and understanding the various factors that impact listing performance.</a:t>
            </a:r>
          </a:p>
          <a:p>
            <a:pPr marL="299085" indent="-287020">
              <a:lnSpc>
                <a:spcPct val="100000"/>
              </a:lnSpc>
              <a:spcBef>
                <a:spcPts val="95"/>
              </a:spcBef>
              <a:buFont typeface="Wingdings"/>
              <a:buChar char=""/>
              <a:tabLst>
                <a:tab pos="299085" algn="l"/>
                <a:tab pos="299720" algn="l"/>
              </a:tabLst>
            </a:pPr>
            <a:r>
              <a:rPr lang="en-GB" dirty="0">
                <a:solidFill>
                  <a:srgbClr val="002060"/>
                </a:solidFill>
                <a:latin typeface="Times New Roman" panose="02020603050405020304" pitchFamily="18" charset="0"/>
                <a:cs typeface="Times New Roman" panose="02020603050405020304" pitchFamily="18" charset="0"/>
              </a:rPr>
              <a:t>Ultimately, our aim is to extract actionable insights that can enhance the quality and competitiveness of listings.</a:t>
            </a:r>
          </a:p>
        </p:txBody>
      </p:sp>
      <p:pic>
        <p:nvPicPr>
          <p:cNvPr id="7" name="Picture 6">
            <a:extLst>
              <a:ext uri="{FF2B5EF4-FFF2-40B4-BE49-F238E27FC236}">
                <a16:creationId xmlns:a16="http://schemas.microsoft.com/office/drawing/2014/main" id="{2D3D606B-E5AA-F1BC-4ADC-FEC58AAF8F21}"/>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810000" y="1506791"/>
            <a:ext cx="4267200" cy="2844800"/>
          </a:xfrm>
          <a:prstGeom prst="roundRect">
            <a:avLst>
              <a:gd name="adj" fmla="val 4167"/>
            </a:avLst>
          </a:prstGeom>
          <a:solidFill>
            <a:srgbClr val="FFFFFF"/>
          </a:solidFill>
          <a:ln w="76200" cap="sq">
            <a:no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8" name="TextBox 7">
            <a:extLst>
              <a:ext uri="{FF2B5EF4-FFF2-40B4-BE49-F238E27FC236}">
                <a16:creationId xmlns:a16="http://schemas.microsoft.com/office/drawing/2014/main" id="{B70B4489-AD4B-CC34-606A-02B075578856}"/>
              </a:ext>
            </a:extLst>
          </p:cNvPr>
          <p:cNvSpPr txBox="1"/>
          <p:nvPr/>
        </p:nvSpPr>
        <p:spPr>
          <a:xfrm>
            <a:off x="952500" y="6858000"/>
            <a:ext cx="10287000" cy="230832"/>
          </a:xfrm>
          <a:prstGeom prst="rect">
            <a:avLst/>
          </a:prstGeom>
          <a:noFill/>
        </p:spPr>
        <p:txBody>
          <a:bodyPr wrap="square" rtlCol="0">
            <a:spAutoFit/>
          </a:bodyPr>
          <a:lstStyle/>
          <a:p>
            <a:r>
              <a:rPr lang="en-IN" sz="900">
                <a:hlinkClick r:id="rId3" tooltip="https://commons.wikimedia.org/wiki/File:Resort_Hotel_Olivean_Shodoshima_Japan01s3.jpg"/>
              </a:rPr>
              <a:t>This Photo</a:t>
            </a:r>
            <a:r>
              <a:rPr lang="en-IN" sz="900"/>
              <a:t> by Unknown Author is licensed under </a:t>
            </a:r>
            <a:r>
              <a:rPr lang="en-IN" sz="900">
                <a:hlinkClick r:id="rId4" tooltip="https://creativecommons.org/licenses/by-sa/3.0/"/>
              </a:rPr>
              <a:t>CC BY-SA</a:t>
            </a:r>
            <a:endParaRPr lang="en-IN" sz="9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5934" y="664210"/>
            <a:ext cx="3966210" cy="452120"/>
          </a:xfrm>
          <a:prstGeom prst="rect">
            <a:avLst/>
          </a:prstGeom>
        </p:spPr>
        <p:txBody>
          <a:bodyPr vert="horz" wrap="square" lIns="0" tIns="12065" rIns="0" bIns="0" rtlCol="0">
            <a:spAutoFit/>
          </a:bodyPr>
          <a:lstStyle/>
          <a:p>
            <a:pPr marL="12700">
              <a:lnSpc>
                <a:spcPct val="100000"/>
              </a:lnSpc>
              <a:spcBef>
                <a:spcPts val="95"/>
              </a:spcBef>
            </a:pPr>
            <a:r>
              <a:rPr sz="2800" u="heavy" spc="-10" dirty="0">
                <a:solidFill>
                  <a:srgbClr val="1F4E79"/>
                </a:solidFill>
                <a:uFill>
                  <a:solidFill>
                    <a:srgbClr val="1F4E79"/>
                  </a:solidFill>
                </a:uFill>
                <a:latin typeface="Cambria" panose="02040503050406030204" pitchFamily="18" charset="0"/>
                <a:ea typeface="Cambria" panose="02040503050406030204" pitchFamily="18" charset="0"/>
                <a:cs typeface="Verdana"/>
              </a:rPr>
              <a:t>Dataset Description</a:t>
            </a:r>
            <a:endParaRPr sz="2800" dirty="0">
              <a:latin typeface="Cambria" panose="02040503050406030204" pitchFamily="18" charset="0"/>
              <a:ea typeface="Cambria" panose="02040503050406030204" pitchFamily="18" charset="0"/>
              <a:cs typeface="Verdana"/>
            </a:endParaRPr>
          </a:p>
        </p:txBody>
      </p:sp>
      <p:sp>
        <p:nvSpPr>
          <p:cNvPr id="3" name="object 3"/>
          <p:cNvSpPr txBox="1"/>
          <p:nvPr/>
        </p:nvSpPr>
        <p:spPr>
          <a:xfrm>
            <a:off x="795934" y="1809368"/>
            <a:ext cx="8500466" cy="3890168"/>
          </a:xfrm>
          <a:prstGeom prst="rect">
            <a:avLst/>
          </a:prstGeom>
        </p:spPr>
        <p:txBody>
          <a:bodyPr vert="horz" wrap="square" lIns="0" tIns="12065" rIns="0" bIns="0" rtlCol="0">
            <a:spAutoFit/>
          </a:bodyPr>
          <a:lstStyle/>
          <a:p>
            <a:pPr marL="12700">
              <a:lnSpc>
                <a:spcPct val="100000"/>
              </a:lnSpc>
              <a:spcBef>
                <a:spcPts val="95"/>
              </a:spcBef>
            </a:pPr>
            <a:r>
              <a:rPr lang="en-US" spc="-10" dirty="0">
                <a:solidFill>
                  <a:srgbClr val="002060"/>
                </a:solidFill>
                <a:latin typeface="Times New Roman" panose="02020603050405020304" pitchFamily="18" charset="0"/>
                <a:cs typeface="Times New Roman" panose="02020603050405020304" pitchFamily="18" charset="0"/>
              </a:rPr>
              <a:t>Description</a:t>
            </a:r>
            <a:r>
              <a:rPr lang="en-US" spc="65" dirty="0">
                <a:solidFill>
                  <a:srgbClr val="002060"/>
                </a:solidFill>
                <a:latin typeface="Times New Roman" panose="02020603050405020304" pitchFamily="18" charset="0"/>
                <a:cs typeface="Times New Roman" panose="02020603050405020304" pitchFamily="18" charset="0"/>
              </a:rPr>
              <a:t> </a:t>
            </a:r>
            <a:r>
              <a:rPr lang="en-US" spc="-5" dirty="0">
                <a:solidFill>
                  <a:srgbClr val="002060"/>
                </a:solidFill>
                <a:latin typeface="Times New Roman" panose="02020603050405020304" pitchFamily="18" charset="0"/>
                <a:cs typeface="Times New Roman" panose="02020603050405020304" pitchFamily="18" charset="0"/>
              </a:rPr>
              <a:t>of</a:t>
            </a:r>
            <a:r>
              <a:rPr lang="en-US" spc="5" dirty="0">
                <a:solidFill>
                  <a:srgbClr val="002060"/>
                </a:solidFill>
                <a:latin typeface="Times New Roman" panose="02020603050405020304" pitchFamily="18" charset="0"/>
                <a:cs typeface="Times New Roman" panose="02020603050405020304" pitchFamily="18" charset="0"/>
              </a:rPr>
              <a:t> </a:t>
            </a:r>
            <a:r>
              <a:rPr lang="en-US" spc="-5" dirty="0">
                <a:solidFill>
                  <a:srgbClr val="002060"/>
                </a:solidFill>
                <a:latin typeface="Times New Roman" panose="02020603050405020304" pitchFamily="18" charset="0"/>
                <a:cs typeface="Times New Roman" panose="02020603050405020304" pitchFamily="18" charset="0"/>
              </a:rPr>
              <a:t>each</a:t>
            </a:r>
            <a:r>
              <a:rPr lang="en-US" spc="15" dirty="0">
                <a:solidFill>
                  <a:srgbClr val="002060"/>
                </a:solidFill>
                <a:latin typeface="Times New Roman" panose="02020603050405020304" pitchFamily="18" charset="0"/>
                <a:cs typeface="Times New Roman" panose="02020603050405020304" pitchFamily="18" charset="0"/>
              </a:rPr>
              <a:t> </a:t>
            </a:r>
            <a:r>
              <a:rPr lang="en-US" spc="-5" dirty="0">
                <a:solidFill>
                  <a:srgbClr val="002060"/>
                </a:solidFill>
                <a:latin typeface="Times New Roman" panose="02020603050405020304" pitchFamily="18" charset="0"/>
                <a:cs typeface="Times New Roman" panose="02020603050405020304" pitchFamily="18" charset="0"/>
              </a:rPr>
              <a:t>column</a:t>
            </a:r>
            <a:r>
              <a:rPr lang="en-US" spc="50" dirty="0">
                <a:solidFill>
                  <a:srgbClr val="002060"/>
                </a:solidFill>
                <a:latin typeface="Times New Roman" panose="02020603050405020304" pitchFamily="18" charset="0"/>
                <a:cs typeface="Times New Roman" panose="02020603050405020304" pitchFamily="18" charset="0"/>
              </a:rPr>
              <a:t> </a:t>
            </a:r>
            <a:r>
              <a:rPr lang="en-US" spc="-10" dirty="0">
                <a:solidFill>
                  <a:srgbClr val="002060"/>
                </a:solidFill>
                <a:latin typeface="Times New Roman" panose="02020603050405020304" pitchFamily="18" charset="0"/>
                <a:cs typeface="Times New Roman" panose="02020603050405020304" pitchFamily="18" charset="0"/>
              </a:rPr>
              <a:t>in</a:t>
            </a:r>
            <a:r>
              <a:rPr lang="en-US" spc="5" dirty="0">
                <a:solidFill>
                  <a:srgbClr val="002060"/>
                </a:solidFill>
                <a:latin typeface="Times New Roman" panose="02020603050405020304" pitchFamily="18" charset="0"/>
                <a:cs typeface="Times New Roman" panose="02020603050405020304" pitchFamily="18" charset="0"/>
              </a:rPr>
              <a:t> </a:t>
            </a:r>
            <a:r>
              <a:rPr lang="en-US" spc="-5" dirty="0">
                <a:solidFill>
                  <a:srgbClr val="002060"/>
                </a:solidFill>
                <a:latin typeface="Times New Roman" panose="02020603050405020304" pitchFamily="18" charset="0"/>
                <a:cs typeface="Times New Roman" panose="02020603050405020304" pitchFamily="18" charset="0"/>
              </a:rPr>
              <a:t>the</a:t>
            </a:r>
            <a:r>
              <a:rPr lang="en-US" spc="10" dirty="0">
                <a:solidFill>
                  <a:srgbClr val="002060"/>
                </a:solidFill>
                <a:latin typeface="Times New Roman" panose="02020603050405020304" pitchFamily="18" charset="0"/>
                <a:cs typeface="Times New Roman" panose="02020603050405020304" pitchFamily="18" charset="0"/>
              </a:rPr>
              <a:t> </a:t>
            </a:r>
            <a:r>
              <a:rPr lang="en-US" spc="-10" dirty="0">
                <a:solidFill>
                  <a:srgbClr val="002060"/>
                </a:solidFill>
                <a:latin typeface="Times New Roman" panose="02020603050405020304" pitchFamily="18" charset="0"/>
                <a:cs typeface="Times New Roman" panose="02020603050405020304" pitchFamily="18" charset="0"/>
              </a:rPr>
              <a:t>dataset</a:t>
            </a:r>
            <a:r>
              <a:rPr lang="en-US" spc="25" dirty="0">
                <a:solidFill>
                  <a:srgbClr val="002060"/>
                </a:solidFill>
                <a:latin typeface="Times New Roman" panose="02020603050405020304" pitchFamily="18" charset="0"/>
                <a:cs typeface="Times New Roman" panose="02020603050405020304" pitchFamily="18" charset="0"/>
              </a:rPr>
              <a:t> </a:t>
            </a:r>
            <a:r>
              <a:rPr lang="en-US" u="sng" spc="-5" dirty="0">
                <a:solidFill>
                  <a:srgbClr val="0462C1"/>
                </a:solidFill>
                <a:uFill>
                  <a:solidFill>
                    <a:srgbClr val="0462C1"/>
                  </a:solidFill>
                </a:uFill>
                <a:latin typeface="Times New Roman" panose="02020603050405020304" pitchFamily="18" charset="0"/>
                <a:cs typeface="Times New Roman" panose="02020603050405020304" pitchFamily="18" charset="0"/>
                <a:hlinkClick r:id="rId2" action="ppaction://hlinkfile">
                  <a:extLst>
                    <a:ext uri="{A12FA001-AC4F-418D-AE19-62706E023703}">
                      <ahyp:hlinkClr xmlns:ahyp="http://schemas.microsoft.com/office/drawing/2018/hyperlinkcolor" val="tx"/>
                    </a:ext>
                  </a:extLst>
                </a:hlinkClick>
              </a:rPr>
              <a:t>(Hotel Aggregator Dataset</a:t>
            </a:r>
            <a:r>
              <a:rPr lang="en-US" u="sng" spc="-10" dirty="0">
                <a:solidFill>
                  <a:srgbClr val="002060"/>
                </a:solidFill>
                <a:uFill>
                  <a:solidFill>
                    <a:srgbClr val="0462C1"/>
                  </a:solidFill>
                </a:uFill>
                <a:latin typeface="Times New Roman" panose="02020603050405020304" pitchFamily="18" charset="0"/>
                <a:cs typeface="Times New Roman" panose="02020603050405020304" pitchFamily="18" charset="0"/>
                <a:hlinkClick r:id="rId2" action="ppaction://hlinkfile">
                  <a:extLst>
                    <a:ext uri="{A12FA001-AC4F-418D-AE19-62706E023703}">
                      <ahyp:hlinkClr xmlns:ahyp="http://schemas.microsoft.com/office/drawing/2018/hyperlinkcolor" val="tx"/>
                    </a:ext>
                  </a:extLst>
                </a:hlinkClick>
              </a:rPr>
              <a:t>)</a:t>
            </a:r>
            <a:endParaRPr lang="en-US" dirty="0">
              <a:solidFill>
                <a:srgbClr val="002060"/>
              </a:solidFill>
              <a:latin typeface="Times New Roman" panose="02020603050405020304" pitchFamily="18" charset="0"/>
              <a:cs typeface="Times New Roman" panose="02020603050405020304" pitchFamily="18" charset="0"/>
            </a:endParaRPr>
          </a:p>
          <a:p>
            <a:pPr>
              <a:lnSpc>
                <a:spcPct val="100000"/>
              </a:lnSpc>
              <a:spcBef>
                <a:spcPts val="40"/>
              </a:spcBef>
            </a:pPr>
            <a:endParaRPr lang="en-US" dirty="0">
              <a:solidFill>
                <a:srgbClr val="002060"/>
              </a:solidFill>
              <a:latin typeface="Times New Roman" panose="02020603050405020304" pitchFamily="18" charset="0"/>
              <a:cs typeface="Times New Roman" panose="02020603050405020304" pitchFamily="18" charset="0"/>
            </a:endParaRPr>
          </a:p>
          <a:p>
            <a:pPr marL="299085" indent="-287020">
              <a:lnSpc>
                <a:spcPct val="100000"/>
              </a:lnSpc>
              <a:buFont typeface="Arial" panose="020B0604020202020204" pitchFamily="34" charset="0"/>
              <a:buChar char="•"/>
              <a:tabLst>
                <a:tab pos="299085" algn="l"/>
                <a:tab pos="299720" algn="l"/>
              </a:tabLst>
            </a:pPr>
            <a:r>
              <a:rPr lang="en-US" b="1" dirty="0">
                <a:latin typeface="Times New Roman" panose="02020603050405020304" pitchFamily="18" charset="0"/>
                <a:cs typeface="Times New Roman" panose="02020603050405020304" pitchFamily="18" charset="0"/>
              </a:rPr>
              <a:t>Id:</a:t>
            </a:r>
            <a:r>
              <a:rPr lang="en-US" dirty="0">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unique identifier for each listing.</a:t>
            </a:r>
          </a:p>
          <a:p>
            <a:pPr marL="299085" indent="-287020">
              <a:lnSpc>
                <a:spcPct val="100000"/>
              </a:lnSpc>
              <a:buFont typeface="Arial" panose="020B0604020202020204" pitchFamily="34" charset="0"/>
              <a:buChar char="•"/>
              <a:tabLst>
                <a:tab pos="299085" algn="l"/>
                <a:tab pos="299720" algn="l"/>
              </a:tabLst>
            </a:pPr>
            <a:r>
              <a:rPr lang="en-US" b="1" dirty="0" err="1">
                <a:latin typeface="Times New Roman" panose="02020603050405020304" pitchFamily="18" charset="0"/>
                <a:cs typeface="Times New Roman" panose="02020603050405020304" pitchFamily="18" charset="0"/>
              </a:rPr>
              <a:t>Listing_url</a:t>
            </a:r>
            <a:r>
              <a:rPr lang="en-US" b="1" dirty="0">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url</a:t>
            </a:r>
            <a:r>
              <a:rPr lang="en-US" dirty="0">
                <a:solidFill>
                  <a:srgbClr val="002060"/>
                </a:solidFill>
                <a:latin typeface="Times New Roman" panose="02020603050405020304" pitchFamily="18" charset="0"/>
                <a:cs typeface="Times New Roman" panose="02020603050405020304" pitchFamily="18" charset="0"/>
              </a:rPr>
              <a:t> of the listing on the hotel aggregator platform.</a:t>
            </a:r>
          </a:p>
          <a:p>
            <a:pPr marL="299085" indent="-287020">
              <a:lnSpc>
                <a:spcPct val="100000"/>
              </a:lnSpc>
              <a:buFont typeface="Arial" panose="020B0604020202020204" pitchFamily="34" charset="0"/>
              <a:buChar char="•"/>
              <a:tabLst>
                <a:tab pos="299085" algn="l"/>
                <a:tab pos="299720" algn="l"/>
              </a:tabLst>
            </a:pPr>
            <a:r>
              <a:rPr lang="en-US" b="1" dirty="0" err="1">
                <a:latin typeface="Times New Roman" panose="02020603050405020304" pitchFamily="18" charset="0"/>
                <a:cs typeface="Times New Roman" panose="02020603050405020304" pitchFamily="18" charset="0"/>
              </a:rPr>
              <a:t>Scrape_id</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identifier for the data scraping event.</a:t>
            </a:r>
          </a:p>
          <a:p>
            <a:pPr marL="299085" indent="-287020">
              <a:lnSpc>
                <a:spcPct val="100000"/>
              </a:lnSpc>
              <a:buFont typeface="Arial" panose="020B0604020202020204" pitchFamily="34" charset="0"/>
              <a:buChar char="•"/>
              <a:tabLst>
                <a:tab pos="299085" algn="l"/>
                <a:tab pos="299720" algn="l"/>
              </a:tabLst>
            </a:pPr>
            <a:r>
              <a:rPr lang="en-US" b="1" dirty="0" err="1">
                <a:latin typeface="Times New Roman" panose="02020603050405020304" pitchFamily="18" charset="0"/>
                <a:cs typeface="Times New Roman" panose="02020603050405020304" pitchFamily="18" charset="0"/>
              </a:rPr>
              <a:t>Last_scraped</a:t>
            </a:r>
            <a:r>
              <a:rPr lang="en-US" b="1" dirty="0">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date of the last data scrape.</a:t>
            </a:r>
          </a:p>
          <a:p>
            <a:pPr marL="299085" indent="-287020">
              <a:lnSpc>
                <a:spcPct val="100000"/>
              </a:lnSpc>
              <a:buFont typeface="Arial" panose="020B0604020202020204" pitchFamily="34" charset="0"/>
              <a:buChar char="•"/>
              <a:tabLst>
                <a:tab pos="299085" algn="l"/>
                <a:tab pos="299720" algn="l"/>
              </a:tabLst>
            </a:pPr>
            <a:r>
              <a:rPr lang="en-US" b="1" dirty="0">
                <a:latin typeface="Times New Roman" panose="02020603050405020304" pitchFamily="18" charset="0"/>
                <a:cs typeface="Times New Roman" panose="02020603050405020304" pitchFamily="18" charset="0"/>
              </a:rPr>
              <a:t>Source:</a:t>
            </a:r>
            <a:r>
              <a:rPr lang="en-US" dirty="0">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source of the listing information.</a:t>
            </a:r>
          </a:p>
          <a:p>
            <a:pPr marL="299085" indent="-287020">
              <a:lnSpc>
                <a:spcPct val="100000"/>
              </a:lnSpc>
              <a:buFont typeface="Arial" panose="020B0604020202020204" pitchFamily="34" charset="0"/>
              <a:buChar char="•"/>
              <a:tabLst>
                <a:tab pos="299085" algn="l"/>
                <a:tab pos="299720" algn="l"/>
              </a:tabLst>
            </a:pPr>
            <a:r>
              <a:rPr lang="en-US" b="1" dirty="0">
                <a:latin typeface="Times New Roman" panose="02020603050405020304" pitchFamily="18" charset="0"/>
                <a:cs typeface="Times New Roman" panose="02020603050405020304" pitchFamily="18" charset="0"/>
              </a:rPr>
              <a:t>Name: </a:t>
            </a:r>
            <a:r>
              <a:rPr lang="en-US" dirty="0">
                <a:solidFill>
                  <a:srgbClr val="002060"/>
                </a:solidFill>
                <a:latin typeface="Times New Roman" panose="02020603050405020304" pitchFamily="18" charset="0"/>
                <a:cs typeface="Times New Roman" panose="02020603050405020304" pitchFamily="18" charset="0"/>
              </a:rPr>
              <a:t>name of the listing.</a:t>
            </a:r>
          </a:p>
          <a:p>
            <a:pPr marL="299085" indent="-287020">
              <a:lnSpc>
                <a:spcPct val="100000"/>
              </a:lnSpc>
              <a:buFont typeface="Arial" panose="020B0604020202020204" pitchFamily="34" charset="0"/>
              <a:buChar char="•"/>
              <a:tabLst>
                <a:tab pos="299085" algn="l"/>
                <a:tab pos="299720" algn="l"/>
              </a:tabLst>
            </a:pPr>
            <a:r>
              <a:rPr lang="en-US" b="1" dirty="0">
                <a:latin typeface="Times New Roman" panose="02020603050405020304" pitchFamily="18" charset="0"/>
                <a:cs typeface="Times New Roman" panose="02020603050405020304" pitchFamily="18" charset="0"/>
              </a:rPr>
              <a:t>Description: </a:t>
            </a:r>
            <a:r>
              <a:rPr lang="en-US" dirty="0">
                <a:solidFill>
                  <a:srgbClr val="002060"/>
                </a:solidFill>
                <a:latin typeface="Times New Roman" panose="02020603050405020304" pitchFamily="18" charset="0"/>
                <a:cs typeface="Times New Roman" panose="02020603050405020304" pitchFamily="18" charset="0"/>
              </a:rPr>
              <a:t>description of the listing.</a:t>
            </a:r>
          </a:p>
          <a:p>
            <a:pPr marL="299085" indent="-287020">
              <a:lnSpc>
                <a:spcPct val="100000"/>
              </a:lnSpc>
              <a:buFont typeface="Arial" panose="020B0604020202020204" pitchFamily="34" charset="0"/>
              <a:buChar char="•"/>
              <a:tabLst>
                <a:tab pos="299085" algn="l"/>
                <a:tab pos="299720" algn="l"/>
              </a:tabLst>
            </a:pPr>
            <a:r>
              <a:rPr lang="en-US" b="1" dirty="0" err="1">
                <a:latin typeface="Times New Roman" panose="02020603050405020304" pitchFamily="18" charset="0"/>
                <a:cs typeface="Times New Roman" panose="02020603050405020304" pitchFamily="18" charset="0"/>
              </a:rPr>
              <a:t>Neighborhood_overview</a:t>
            </a:r>
            <a:r>
              <a:rPr lang="en-US" b="1" dirty="0">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overview of the neighborhood where the listing is located.</a:t>
            </a:r>
          </a:p>
          <a:p>
            <a:pPr marL="299085" indent="-287020">
              <a:lnSpc>
                <a:spcPct val="100000"/>
              </a:lnSpc>
              <a:buFont typeface="Arial" panose="020B0604020202020204" pitchFamily="34" charset="0"/>
              <a:buChar char="•"/>
              <a:tabLst>
                <a:tab pos="299085" algn="l"/>
                <a:tab pos="299720" algn="l"/>
              </a:tabLst>
            </a:pPr>
            <a:r>
              <a:rPr lang="en-US" b="1" dirty="0" err="1">
                <a:latin typeface="Times New Roman" panose="02020603050405020304" pitchFamily="18" charset="0"/>
                <a:cs typeface="Times New Roman" panose="02020603050405020304" pitchFamily="18" charset="0"/>
              </a:rPr>
              <a:t>Picture_url</a:t>
            </a:r>
            <a:r>
              <a:rPr lang="en-US" b="1" dirty="0">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URL of the listing's picture.</a:t>
            </a:r>
          </a:p>
          <a:p>
            <a:pPr marL="299085" indent="-287020">
              <a:lnSpc>
                <a:spcPct val="100000"/>
              </a:lnSpc>
              <a:buFont typeface="Arial" panose="020B0604020202020204" pitchFamily="34" charset="0"/>
              <a:buChar char="•"/>
              <a:tabLst>
                <a:tab pos="299085" algn="l"/>
                <a:tab pos="299720" algn="l"/>
              </a:tabLst>
            </a:pPr>
            <a:r>
              <a:rPr lang="en-US" b="1" dirty="0" err="1">
                <a:latin typeface="Times New Roman" panose="02020603050405020304" pitchFamily="18" charset="0"/>
                <a:cs typeface="Times New Roman" panose="02020603050405020304" pitchFamily="18" charset="0"/>
              </a:rPr>
              <a:t>Host_id</a:t>
            </a:r>
            <a:r>
              <a:rPr lang="en-US" b="1" dirty="0">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unique identifier for the host.</a:t>
            </a:r>
          </a:p>
          <a:p>
            <a:pPr marL="299085" indent="-287020">
              <a:lnSpc>
                <a:spcPct val="100000"/>
              </a:lnSpc>
              <a:buFont typeface="Arial" panose="020B0604020202020204" pitchFamily="34" charset="0"/>
              <a:buChar char="•"/>
              <a:tabLst>
                <a:tab pos="299085" algn="l"/>
                <a:tab pos="299720" algn="l"/>
              </a:tabLst>
            </a:pPr>
            <a:r>
              <a:rPr lang="en-US" dirty="0">
                <a:solidFill>
                  <a:srgbClr val="002060"/>
                </a:solidFill>
                <a:latin typeface="Times New Roman" panose="02020603050405020304" pitchFamily="18" charset="0"/>
                <a:cs typeface="Times New Roman" panose="02020603050405020304" pitchFamily="18" charset="0"/>
              </a:rPr>
              <a:t>(And many more columns capturing details about hosts, location, property type, room details, amenities, pricing, availability, reviews, and other relevant information)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5934" y="664210"/>
            <a:ext cx="5833466" cy="443070"/>
          </a:xfrm>
          <a:prstGeom prst="rect">
            <a:avLst/>
          </a:prstGeom>
        </p:spPr>
        <p:txBody>
          <a:bodyPr vert="horz" wrap="square" lIns="0" tIns="12065" rIns="0" bIns="0" rtlCol="0">
            <a:spAutoFit/>
          </a:bodyPr>
          <a:lstStyle/>
          <a:p>
            <a:pPr marL="12700">
              <a:lnSpc>
                <a:spcPct val="100000"/>
              </a:lnSpc>
              <a:spcBef>
                <a:spcPts val="95"/>
              </a:spcBef>
            </a:pPr>
            <a:r>
              <a:rPr lang="en-US" sz="2800" u="heavy" spc="-10" dirty="0">
                <a:solidFill>
                  <a:srgbClr val="1F4E79"/>
                </a:solidFill>
                <a:uFill>
                  <a:solidFill>
                    <a:srgbClr val="1F4E79"/>
                  </a:solidFill>
                </a:uFill>
                <a:latin typeface="Cambria" panose="02040503050406030204" pitchFamily="18" charset="0"/>
                <a:ea typeface="Cambria" panose="02040503050406030204" pitchFamily="18" charset="0"/>
                <a:cs typeface="Verdana"/>
              </a:rPr>
              <a:t>Data </a:t>
            </a:r>
            <a:r>
              <a:rPr lang="en-US" sz="2800" u="heavy" spc="-5" dirty="0">
                <a:solidFill>
                  <a:srgbClr val="1F4E79"/>
                </a:solidFill>
                <a:uFill>
                  <a:solidFill>
                    <a:srgbClr val="1F4E79"/>
                  </a:solidFill>
                </a:uFill>
                <a:latin typeface="Cambria" panose="02040503050406030204" pitchFamily="18" charset="0"/>
                <a:ea typeface="Cambria" panose="02040503050406030204" pitchFamily="18" charset="0"/>
                <a:cs typeface="Verdana"/>
              </a:rPr>
              <a:t>Visualization </a:t>
            </a:r>
            <a:r>
              <a:rPr sz="2800" u="heavy" spc="-5" dirty="0">
                <a:solidFill>
                  <a:srgbClr val="1F4E79"/>
                </a:solidFill>
                <a:uFill>
                  <a:solidFill>
                    <a:srgbClr val="1F4E79"/>
                  </a:solidFill>
                </a:uFill>
                <a:latin typeface="Cambria" panose="02040503050406030204" pitchFamily="18" charset="0"/>
                <a:ea typeface="Cambria" panose="02040503050406030204" pitchFamily="18" charset="0"/>
                <a:cs typeface="Verdana"/>
              </a:rPr>
              <a:t>Tool</a:t>
            </a:r>
            <a:r>
              <a:rPr sz="2800" u="heavy" spc="5" dirty="0">
                <a:solidFill>
                  <a:srgbClr val="1F4E79"/>
                </a:solidFill>
                <a:uFill>
                  <a:solidFill>
                    <a:srgbClr val="1F4E79"/>
                  </a:solidFill>
                </a:uFill>
                <a:latin typeface="Cambria" panose="02040503050406030204" pitchFamily="18" charset="0"/>
                <a:ea typeface="Cambria" panose="02040503050406030204" pitchFamily="18" charset="0"/>
                <a:cs typeface="Verdana"/>
              </a:rPr>
              <a:t> </a:t>
            </a:r>
            <a:r>
              <a:rPr sz="2800" u="heavy" spc="-5" dirty="0">
                <a:solidFill>
                  <a:srgbClr val="1F4E79"/>
                </a:solidFill>
                <a:uFill>
                  <a:solidFill>
                    <a:srgbClr val="1F4E79"/>
                  </a:solidFill>
                </a:uFill>
                <a:latin typeface="Cambria" panose="02040503050406030204" pitchFamily="18" charset="0"/>
                <a:ea typeface="Cambria" panose="02040503050406030204" pitchFamily="18" charset="0"/>
                <a:cs typeface="Verdana"/>
              </a:rPr>
              <a:t>Used</a:t>
            </a:r>
            <a:endParaRPr sz="2800" dirty="0">
              <a:latin typeface="Cambria" panose="02040503050406030204" pitchFamily="18" charset="0"/>
              <a:ea typeface="Cambria" panose="02040503050406030204" pitchFamily="18" charset="0"/>
              <a:cs typeface="Verdana"/>
            </a:endParaRPr>
          </a:p>
        </p:txBody>
      </p:sp>
      <p:pic>
        <p:nvPicPr>
          <p:cNvPr id="28" name="Picture 27">
            <a:extLst>
              <a:ext uri="{FF2B5EF4-FFF2-40B4-BE49-F238E27FC236}">
                <a16:creationId xmlns:a16="http://schemas.microsoft.com/office/drawing/2014/main" id="{CBAD8374-238D-4439-BD8E-8AB9286985C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2362200"/>
            <a:ext cx="6400800" cy="4000500"/>
          </a:xfrm>
          <a:prstGeom prst="rect">
            <a:avLst/>
          </a:prstGeom>
        </p:spPr>
      </p:pic>
      <p:sp>
        <p:nvSpPr>
          <p:cNvPr id="34" name="object 2">
            <a:extLst>
              <a:ext uri="{FF2B5EF4-FFF2-40B4-BE49-F238E27FC236}">
                <a16:creationId xmlns:a16="http://schemas.microsoft.com/office/drawing/2014/main" id="{5BC998ED-1E96-C47D-6262-539571D551B6}"/>
              </a:ext>
            </a:extLst>
          </p:cNvPr>
          <p:cNvSpPr txBox="1">
            <a:spLocks/>
          </p:cNvSpPr>
          <p:nvPr/>
        </p:nvSpPr>
        <p:spPr>
          <a:xfrm>
            <a:off x="7391400" y="3825347"/>
            <a:ext cx="4038600" cy="443070"/>
          </a:xfrm>
          <a:prstGeom prst="rect">
            <a:avLst/>
          </a:prstGeom>
        </p:spPr>
        <p:txBody>
          <a:bodyPr vert="horz" wrap="square" lIns="0" tIns="12065" rIns="0" bIns="0" rtlCol="0">
            <a:spAutoFit/>
          </a:bodyPr>
          <a:lstStyle>
            <a:lvl1pPr>
              <a:defRPr sz="7200" b="1" i="0">
                <a:solidFill>
                  <a:srgbClr val="001F5F"/>
                </a:solidFill>
                <a:latin typeface="Times New Roman"/>
                <a:ea typeface="+mj-ea"/>
                <a:cs typeface="Times New Roman"/>
              </a:defRPr>
            </a:lvl1pPr>
          </a:lstStyle>
          <a:p>
            <a:pPr marL="12700">
              <a:spcBef>
                <a:spcPts val="95"/>
              </a:spcBef>
            </a:pPr>
            <a:r>
              <a:rPr lang="en-US" sz="2800" kern="0" spc="-10" dirty="0">
                <a:solidFill>
                  <a:srgbClr val="1F4E79"/>
                </a:solidFill>
                <a:uFill>
                  <a:solidFill>
                    <a:srgbClr val="1F4E79"/>
                  </a:solidFill>
                </a:uFill>
                <a:latin typeface="Times New Roman" panose="02020603050405020304" pitchFamily="18" charset="0"/>
                <a:cs typeface="Times New Roman" panose="02020603050405020304" pitchFamily="18" charset="0"/>
              </a:rPr>
              <a:t>Microsoft Power BI</a:t>
            </a:r>
            <a:endParaRPr lang="en-US" sz="2800" kern="0" dirty="0">
              <a:latin typeface="Times New Roman" panose="02020603050405020304" pitchFamily="18" charset="0"/>
              <a:cs typeface="Times New Roman" panose="02020603050405020304" pitchFamily="18" charset="0"/>
            </a:endParaRPr>
          </a:p>
        </p:txBody>
      </p:sp>
      <p:cxnSp>
        <p:nvCxnSpPr>
          <p:cNvPr id="39" name="Straight Arrow Connector 38">
            <a:extLst>
              <a:ext uri="{FF2B5EF4-FFF2-40B4-BE49-F238E27FC236}">
                <a16:creationId xmlns:a16="http://schemas.microsoft.com/office/drawing/2014/main" id="{2BB67E57-64E8-FC73-1E30-ABB9FA5E6267}"/>
              </a:ext>
            </a:extLst>
          </p:cNvPr>
          <p:cNvCxnSpPr>
            <a:cxnSpLocks/>
          </p:cNvCxnSpPr>
          <p:nvPr/>
        </p:nvCxnSpPr>
        <p:spPr>
          <a:xfrm flipH="1">
            <a:off x="5295900" y="4046882"/>
            <a:ext cx="16002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a:spLocks noGrp="1"/>
          </p:cNvSpPr>
          <p:nvPr>
            <p:ph type="title"/>
          </p:nvPr>
        </p:nvSpPr>
        <p:spPr>
          <a:xfrm>
            <a:off x="733144" y="544449"/>
            <a:ext cx="5564123" cy="321242"/>
          </a:xfrm>
          <a:prstGeom prst="rect">
            <a:avLst/>
          </a:prstGeom>
        </p:spPr>
        <p:txBody>
          <a:bodyPr vert="horz" wrap="square" lIns="0" tIns="13335" rIns="0" bIns="0" rtlCol="0">
            <a:spAutoFit/>
          </a:bodyPr>
          <a:lstStyle/>
          <a:p>
            <a:pPr marL="12700">
              <a:lnSpc>
                <a:spcPct val="100000"/>
              </a:lnSpc>
              <a:spcBef>
                <a:spcPts val="105"/>
              </a:spcBef>
            </a:pPr>
            <a:r>
              <a:rPr sz="2000" u="heavy" dirty="0">
                <a:solidFill>
                  <a:srgbClr val="1F4E79"/>
                </a:solidFill>
                <a:uFill>
                  <a:solidFill>
                    <a:srgbClr val="1F4E79"/>
                  </a:solidFill>
                </a:uFill>
                <a:latin typeface="Cambria" panose="02040503050406030204" pitchFamily="18" charset="0"/>
                <a:ea typeface="Cambria" panose="02040503050406030204" pitchFamily="18" charset="0"/>
                <a:cs typeface="Verdana"/>
              </a:rPr>
              <a:t>How</a:t>
            </a:r>
            <a:r>
              <a:rPr sz="2000" u="heavy" spc="-15" dirty="0">
                <a:solidFill>
                  <a:srgbClr val="1F4E79"/>
                </a:solidFill>
                <a:uFill>
                  <a:solidFill>
                    <a:srgbClr val="1F4E79"/>
                  </a:solidFill>
                </a:uFill>
                <a:latin typeface="Cambria" panose="02040503050406030204" pitchFamily="18" charset="0"/>
                <a:ea typeface="Cambria" panose="02040503050406030204" pitchFamily="18" charset="0"/>
                <a:cs typeface="Verdana"/>
              </a:rPr>
              <a:t> </a:t>
            </a:r>
            <a:r>
              <a:rPr sz="2000" u="heavy" dirty="0">
                <a:solidFill>
                  <a:srgbClr val="1F4E79"/>
                </a:solidFill>
                <a:uFill>
                  <a:solidFill>
                    <a:srgbClr val="1F4E79"/>
                  </a:solidFill>
                </a:uFill>
                <a:latin typeface="Cambria" panose="02040503050406030204" pitchFamily="18" charset="0"/>
                <a:ea typeface="Cambria" panose="02040503050406030204" pitchFamily="18" charset="0"/>
                <a:cs typeface="Verdana"/>
              </a:rPr>
              <a:t>to</a:t>
            </a:r>
            <a:r>
              <a:rPr sz="2000" u="heavy" spc="-5" dirty="0">
                <a:solidFill>
                  <a:srgbClr val="1F4E79"/>
                </a:solidFill>
                <a:uFill>
                  <a:solidFill>
                    <a:srgbClr val="1F4E79"/>
                  </a:solidFill>
                </a:uFill>
                <a:latin typeface="Cambria" panose="02040503050406030204" pitchFamily="18" charset="0"/>
                <a:ea typeface="Cambria" panose="02040503050406030204" pitchFamily="18" charset="0"/>
                <a:cs typeface="Verdana"/>
              </a:rPr>
              <a:t> </a:t>
            </a:r>
            <a:r>
              <a:rPr sz="2000" u="heavy" dirty="0">
                <a:solidFill>
                  <a:srgbClr val="1F4E79"/>
                </a:solidFill>
                <a:uFill>
                  <a:solidFill>
                    <a:srgbClr val="1F4E79"/>
                  </a:solidFill>
                </a:uFill>
                <a:latin typeface="Cambria" panose="02040503050406030204" pitchFamily="18" charset="0"/>
                <a:ea typeface="Cambria" panose="02040503050406030204" pitchFamily="18" charset="0"/>
                <a:cs typeface="Verdana"/>
              </a:rPr>
              <a:t>Import</a:t>
            </a:r>
            <a:r>
              <a:rPr sz="2000" u="heavy" spc="-15" dirty="0">
                <a:solidFill>
                  <a:srgbClr val="1F4E79"/>
                </a:solidFill>
                <a:uFill>
                  <a:solidFill>
                    <a:srgbClr val="1F4E79"/>
                  </a:solidFill>
                </a:uFill>
                <a:latin typeface="Cambria" panose="02040503050406030204" pitchFamily="18" charset="0"/>
                <a:ea typeface="Cambria" panose="02040503050406030204" pitchFamily="18" charset="0"/>
                <a:cs typeface="Verdana"/>
              </a:rPr>
              <a:t> </a:t>
            </a:r>
            <a:r>
              <a:rPr sz="2000" u="heavy" dirty="0">
                <a:solidFill>
                  <a:srgbClr val="1F4E79"/>
                </a:solidFill>
                <a:uFill>
                  <a:solidFill>
                    <a:srgbClr val="1F4E79"/>
                  </a:solidFill>
                </a:uFill>
                <a:latin typeface="Cambria" panose="02040503050406030204" pitchFamily="18" charset="0"/>
                <a:ea typeface="Cambria" panose="02040503050406030204" pitchFamily="18" charset="0"/>
                <a:cs typeface="Verdana"/>
              </a:rPr>
              <a:t>Data</a:t>
            </a:r>
            <a:r>
              <a:rPr sz="2000" u="heavy" spc="-25" dirty="0">
                <a:solidFill>
                  <a:srgbClr val="1F4E79"/>
                </a:solidFill>
                <a:uFill>
                  <a:solidFill>
                    <a:srgbClr val="1F4E79"/>
                  </a:solidFill>
                </a:uFill>
                <a:latin typeface="Cambria" panose="02040503050406030204" pitchFamily="18" charset="0"/>
                <a:ea typeface="Cambria" panose="02040503050406030204" pitchFamily="18" charset="0"/>
                <a:cs typeface="Verdana"/>
              </a:rPr>
              <a:t> </a:t>
            </a:r>
            <a:r>
              <a:rPr sz="2000" u="heavy" dirty="0">
                <a:solidFill>
                  <a:srgbClr val="1F4E79"/>
                </a:solidFill>
                <a:uFill>
                  <a:solidFill>
                    <a:srgbClr val="1F4E79"/>
                  </a:solidFill>
                </a:uFill>
                <a:latin typeface="Cambria" panose="02040503050406030204" pitchFamily="18" charset="0"/>
                <a:ea typeface="Cambria" panose="02040503050406030204" pitchFamily="18" charset="0"/>
                <a:cs typeface="Verdana"/>
              </a:rPr>
              <a:t>into</a:t>
            </a:r>
            <a:r>
              <a:rPr sz="2000" u="heavy" spc="-5" dirty="0">
                <a:solidFill>
                  <a:srgbClr val="1F4E79"/>
                </a:solidFill>
                <a:uFill>
                  <a:solidFill>
                    <a:srgbClr val="1F4E79"/>
                  </a:solidFill>
                </a:uFill>
                <a:latin typeface="Cambria" panose="02040503050406030204" pitchFamily="18" charset="0"/>
                <a:ea typeface="Cambria" panose="02040503050406030204" pitchFamily="18" charset="0"/>
                <a:cs typeface="Verdana"/>
              </a:rPr>
              <a:t> </a:t>
            </a:r>
            <a:r>
              <a:rPr lang="en-US" sz="2000" u="heavy" spc="-5" dirty="0">
                <a:solidFill>
                  <a:srgbClr val="1F4E79"/>
                </a:solidFill>
                <a:uFill>
                  <a:solidFill>
                    <a:srgbClr val="1F4E79"/>
                  </a:solidFill>
                </a:uFill>
                <a:latin typeface="Cambria" panose="02040503050406030204" pitchFamily="18" charset="0"/>
                <a:ea typeface="Cambria" panose="02040503050406030204" pitchFamily="18" charset="0"/>
                <a:cs typeface="Verdana"/>
              </a:rPr>
              <a:t>Power BI </a:t>
            </a:r>
            <a:r>
              <a:rPr sz="2000" u="heavy" spc="-5" dirty="0">
                <a:solidFill>
                  <a:srgbClr val="1F4E79"/>
                </a:solidFill>
                <a:uFill>
                  <a:solidFill>
                    <a:srgbClr val="1F4E79"/>
                  </a:solidFill>
                </a:uFill>
                <a:latin typeface="Cambria" panose="02040503050406030204" pitchFamily="18" charset="0"/>
                <a:ea typeface="Cambria" panose="02040503050406030204" pitchFamily="18" charset="0"/>
                <a:cs typeface="Verdana"/>
              </a:rPr>
              <a:t>?</a:t>
            </a:r>
            <a:endParaRPr sz="2000" dirty="0">
              <a:latin typeface="Cambria" panose="02040503050406030204" pitchFamily="18" charset="0"/>
              <a:ea typeface="Cambria" panose="02040503050406030204" pitchFamily="18" charset="0"/>
              <a:cs typeface="Verdana"/>
            </a:endParaRPr>
          </a:p>
        </p:txBody>
      </p:sp>
      <p:sp>
        <p:nvSpPr>
          <p:cNvPr id="11" name="object 11"/>
          <p:cNvSpPr txBox="1"/>
          <p:nvPr/>
        </p:nvSpPr>
        <p:spPr>
          <a:xfrm>
            <a:off x="3429000" y="6172200"/>
            <a:ext cx="4589145" cy="537327"/>
          </a:xfrm>
          <a:prstGeom prst="rect">
            <a:avLst/>
          </a:prstGeom>
          <a:ln w="12700">
            <a:solidFill>
              <a:schemeClr val="tx2">
                <a:lumMod val="40000"/>
                <a:lumOff val="60000"/>
              </a:schemeClr>
            </a:solidFill>
          </a:ln>
        </p:spPr>
        <p:txBody>
          <a:bodyPr vert="horz" wrap="square" lIns="0" tIns="44450" rIns="0" bIns="0" rtlCol="0">
            <a:spAutoFit/>
          </a:bodyPr>
          <a:lstStyle/>
          <a:p>
            <a:pPr marL="2540" algn="ctr">
              <a:lnSpc>
                <a:spcPct val="100000"/>
              </a:lnSpc>
              <a:spcBef>
                <a:spcPts val="350"/>
              </a:spcBef>
            </a:pPr>
            <a:r>
              <a:rPr sz="1600" spc="-10" dirty="0">
                <a:solidFill>
                  <a:srgbClr val="001F5F"/>
                </a:solidFill>
                <a:latin typeface="Times New Roman" panose="02020603050405020304" pitchFamily="18" charset="0"/>
                <a:cs typeface="Times New Roman" panose="02020603050405020304" pitchFamily="18" charset="0"/>
              </a:rPr>
              <a:t>Click</a:t>
            </a:r>
            <a:r>
              <a:rPr sz="1600" spc="5" dirty="0">
                <a:solidFill>
                  <a:srgbClr val="001F5F"/>
                </a:solidFill>
                <a:latin typeface="Times New Roman" panose="02020603050405020304" pitchFamily="18" charset="0"/>
                <a:cs typeface="Times New Roman" panose="02020603050405020304" pitchFamily="18" charset="0"/>
              </a:rPr>
              <a:t> </a:t>
            </a:r>
            <a:r>
              <a:rPr sz="1600" spc="-5" dirty="0">
                <a:solidFill>
                  <a:srgbClr val="001F5F"/>
                </a:solidFill>
                <a:latin typeface="Times New Roman" panose="02020603050405020304" pitchFamily="18" charset="0"/>
                <a:cs typeface="Times New Roman" panose="02020603050405020304" pitchFamily="18" charset="0"/>
              </a:rPr>
              <a:t>on</a:t>
            </a:r>
            <a:r>
              <a:rPr sz="1600" spc="10" dirty="0">
                <a:solidFill>
                  <a:srgbClr val="001F5F"/>
                </a:solidFill>
                <a:latin typeface="Times New Roman" panose="02020603050405020304" pitchFamily="18" charset="0"/>
                <a:cs typeface="Times New Roman" panose="02020603050405020304" pitchFamily="18" charset="0"/>
              </a:rPr>
              <a:t> </a:t>
            </a:r>
            <a:r>
              <a:rPr lang="en-US" sz="1600" spc="10" dirty="0">
                <a:solidFill>
                  <a:srgbClr val="001F5F"/>
                </a:solidFill>
                <a:latin typeface="Times New Roman" panose="02020603050405020304" pitchFamily="18" charset="0"/>
                <a:cs typeface="Times New Roman" panose="02020603050405020304" pitchFamily="18" charset="0"/>
              </a:rPr>
              <a:t>get data </a:t>
            </a:r>
            <a:r>
              <a:rPr sz="1600" spc="-5" dirty="0">
                <a:solidFill>
                  <a:srgbClr val="001F5F"/>
                </a:solidFill>
                <a:latin typeface="Times New Roman" panose="02020603050405020304" pitchFamily="18" charset="0"/>
                <a:cs typeface="Times New Roman" panose="02020603050405020304" pitchFamily="18" charset="0"/>
              </a:rPr>
              <a:t>&amp; Select</a:t>
            </a:r>
            <a:r>
              <a:rPr lang="en-US" sz="1600" spc="-5" dirty="0">
                <a:solidFill>
                  <a:srgbClr val="001F5F"/>
                </a:solidFill>
                <a:latin typeface="Times New Roman" panose="02020603050405020304" pitchFamily="18" charset="0"/>
                <a:cs typeface="Times New Roman" panose="02020603050405020304" pitchFamily="18" charset="0"/>
              </a:rPr>
              <a:t> the file type and</a:t>
            </a:r>
            <a:endParaRPr sz="1600" dirty="0">
              <a:latin typeface="Times New Roman" panose="02020603050405020304" pitchFamily="18" charset="0"/>
              <a:cs typeface="Times New Roman" panose="02020603050405020304" pitchFamily="18" charset="0"/>
            </a:endParaRPr>
          </a:p>
          <a:p>
            <a:pPr algn="ctr">
              <a:lnSpc>
                <a:spcPct val="100000"/>
              </a:lnSpc>
            </a:pPr>
            <a:r>
              <a:rPr sz="1600" spc="-5" dirty="0">
                <a:solidFill>
                  <a:srgbClr val="001F5F"/>
                </a:solidFill>
                <a:latin typeface="Times New Roman" panose="02020603050405020304" pitchFamily="18" charset="0"/>
                <a:cs typeface="Times New Roman" panose="02020603050405020304" pitchFamily="18" charset="0"/>
              </a:rPr>
              <a:t>“Import</a:t>
            </a:r>
            <a:r>
              <a:rPr sz="1600" dirty="0">
                <a:solidFill>
                  <a:srgbClr val="001F5F"/>
                </a:solidFill>
                <a:latin typeface="Times New Roman" panose="02020603050405020304" pitchFamily="18" charset="0"/>
                <a:cs typeface="Times New Roman" panose="02020603050405020304" pitchFamily="18" charset="0"/>
              </a:rPr>
              <a:t> </a:t>
            </a:r>
            <a:r>
              <a:rPr sz="1600" spc="-5" dirty="0">
                <a:solidFill>
                  <a:srgbClr val="001F5F"/>
                </a:solidFill>
                <a:latin typeface="Times New Roman" panose="02020603050405020304" pitchFamily="18" charset="0"/>
                <a:cs typeface="Times New Roman" panose="02020603050405020304" pitchFamily="18" charset="0"/>
              </a:rPr>
              <a:t>Data”</a:t>
            </a:r>
            <a:endParaRPr sz="1600" dirty="0">
              <a:latin typeface="Times New Roman" panose="02020603050405020304" pitchFamily="18" charset="0"/>
              <a:cs typeface="Times New Roman" panose="02020603050405020304" pitchFamily="18" charset="0"/>
            </a:endParaRPr>
          </a:p>
        </p:txBody>
      </p:sp>
      <p:pic>
        <p:nvPicPr>
          <p:cNvPr id="19" name="Picture 18">
            <a:extLst>
              <a:ext uri="{FF2B5EF4-FFF2-40B4-BE49-F238E27FC236}">
                <a16:creationId xmlns:a16="http://schemas.microsoft.com/office/drawing/2014/main" id="{A7F8DAAF-B4E1-32FD-4468-859A0A4A68A1}"/>
              </a:ext>
            </a:extLst>
          </p:cNvPr>
          <p:cNvPicPr>
            <a:picLocks noChangeAspect="1"/>
          </p:cNvPicPr>
          <p:nvPr/>
        </p:nvPicPr>
        <p:blipFill rotWithShape="1">
          <a:blip r:embed="rId2">
            <a:extLst>
              <a:ext uri="{28A0092B-C50C-407E-A947-70E740481C1C}">
                <a14:useLocalDpi xmlns:a14="http://schemas.microsoft.com/office/drawing/2010/main" val="0"/>
              </a:ext>
            </a:extLst>
          </a:blip>
          <a:srcRect b="5691"/>
          <a:stretch/>
        </p:blipFill>
        <p:spPr>
          <a:xfrm>
            <a:off x="1295400" y="1120707"/>
            <a:ext cx="9282382" cy="4924180"/>
          </a:xfrm>
          <a:prstGeom prst="rect">
            <a:avLst/>
          </a:prstGeom>
          <a:ln>
            <a:solidFill>
              <a:schemeClr val="tx2">
                <a:lumMod val="40000"/>
                <a:lumOff val="60000"/>
              </a:schemeClr>
            </a:solid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5934" y="664211"/>
            <a:ext cx="7814666" cy="443070"/>
          </a:xfrm>
          <a:prstGeom prst="rect">
            <a:avLst/>
          </a:prstGeom>
        </p:spPr>
        <p:txBody>
          <a:bodyPr vert="horz" wrap="square" lIns="0" tIns="12065" rIns="0" bIns="0" rtlCol="0">
            <a:spAutoFit/>
          </a:bodyPr>
          <a:lstStyle/>
          <a:p>
            <a:pPr marL="12700">
              <a:lnSpc>
                <a:spcPct val="100000"/>
              </a:lnSpc>
              <a:spcBef>
                <a:spcPts val="95"/>
              </a:spcBef>
            </a:pPr>
            <a:r>
              <a:rPr lang="en-US" sz="2800" u="heavy" spc="-5" dirty="0">
                <a:solidFill>
                  <a:srgbClr val="1F4E79"/>
                </a:solidFill>
                <a:uFill>
                  <a:solidFill>
                    <a:srgbClr val="1F4E79"/>
                  </a:solidFill>
                </a:uFill>
                <a:latin typeface="Cambria" panose="02040503050406030204" pitchFamily="18" charset="0"/>
                <a:ea typeface="Cambria" panose="02040503050406030204" pitchFamily="18" charset="0"/>
                <a:cs typeface="Verdana"/>
              </a:rPr>
              <a:t>Transforming Data into Power Query Editor </a:t>
            </a:r>
            <a:endParaRPr sz="2800" dirty="0">
              <a:latin typeface="Cambria" panose="02040503050406030204" pitchFamily="18" charset="0"/>
              <a:ea typeface="Cambria" panose="02040503050406030204" pitchFamily="18" charset="0"/>
              <a:cs typeface="Verdana"/>
            </a:endParaRPr>
          </a:p>
        </p:txBody>
      </p:sp>
      <p:pic>
        <p:nvPicPr>
          <p:cNvPr id="16" name="Picture 15">
            <a:extLst>
              <a:ext uri="{FF2B5EF4-FFF2-40B4-BE49-F238E27FC236}">
                <a16:creationId xmlns:a16="http://schemas.microsoft.com/office/drawing/2014/main" id="{189F0EF8-1B64-3BDC-EB32-EBFD97EB6E98}"/>
              </a:ext>
            </a:extLst>
          </p:cNvPr>
          <p:cNvPicPr>
            <a:picLocks noChangeAspect="1"/>
          </p:cNvPicPr>
          <p:nvPr/>
        </p:nvPicPr>
        <p:blipFill rotWithShape="1">
          <a:blip r:embed="rId2">
            <a:extLst>
              <a:ext uri="{28A0092B-C50C-407E-A947-70E740481C1C}">
                <a14:useLocalDpi xmlns:a14="http://schemas.microsoft.com/office/drawing/2010/main" val="0"/>
              </a:ext>
            </a:extLst>
          </a:blip>
          <a:srcRect b="6154"/>
          <a:stretch/>
        </p:blipFill>
        <p:spPr>
          <a:xfrm>
            <a:off x="990600" y="1447800"/>
            <a:ext cx="9527083" cy="5029200"/>
          </a:xfrm>
          <a:prstGeom prst="rect">
            <a:avLst/>
          </a:prstGeom>
          <a:ln>
            <a:solidFill>
              <a:schemeClr val="tx2">
                <a:lumMod val="40000"/>
                <a:lumOff val="60000"/>
              </a:schemeClr>
            </a:solidFill>
          </a:ln>
        </p:spPr>
      </p:pic>
      <p:sp>
        <p:nvSpPr>
          <p:cNvPr id="3" name="Rectangle 2">
            <a:extLst>
              <a:ext uri="{FF2B5EF4-FFF2-40B4-BE49-F238E27FC236}">
                <a16:creationId xmlns:a16="http://schemas.microsoft.com/office/drawing/2014/main" id="{DD8CF662-B2EE-F196-AA4B-7E877691508B}"/>
              </a:ext>
            </a:extLst>
          </p:cNvPr>
          <p:cNvSpPr/>
          <p:nvPr/>
        </p:nvSpPr>
        <p:spPr>
          <a:xfrm>
            <a:off x="7010400" y="5562600"/>
            <a:ext cx="762000" cy="381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 name="Straight Arrow Connector 4">
            <a:extLst>
              <a:ext uri="{FF2B5EF4-FFF2-40B4-BE49-F238E27FC236}">
                <a16:creationId xmlns:a16="http://schemas.microsoft.com/office/drawing/2014/main" id="{A79DD4A9-F3A9-8339-055A-5010D1D9C682}"/>
              </a:ext>
            </a:extLst>
          </p:cNvPr>
          <p:cNvCxnSpPr>
            <a:cxnSpLocks/>
          </p:cNvCxnSpPr>
          <p:nvPr/>
        </p:nvCxnSpPr>
        <p:spPr>
          <a:xfrm flipV="1">
            <a:off x="7315200" y="6096000"/>
            <a:ext cx="0" cy="4572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750381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381000"/>
            <a:ext cx="5038853" cy="320601"/>
          </a:xfrm>
          <a:prstGeom prst="rect">
            <a:avLst/>
          </a:prstGeom>
        </p:spPr>
        <p:txBody>
          <a:bodyPr vert="horz" wrap="square" lIns="0" tIns="12700" rIns="0" bIns="0" rtlCol="0">
            <a:spAutoFit/>
          </a:bodyPr>
          <a:lstStyle/>
          <a:p>
            <a:pPr marL="12700">
              <a:lnSpc>
                <a:spcPct val="100000"/>
              </a:lnSpc>
              <a:spcBef>
                <a:spcPts val="100"/>
              </a:spcBef>
            </a:pPr>
            <a:r>
              <a:rPr sz="2000" u="heavy" dirty="0">
                <a:solidFill>
                  <a:srgbClr val="1F4E79"/>
                </a:solidFill>
                <a:uFill>
                  <a:solidFill>
                    <a:srgbClr val="1F4E79"/>
                  </a:solidFill>
                </a:uFill>
                <a:latin typeface="Cambria" panose="02040503050406030204" pitchFamily="18" charset="0"/>
                <a:ea typeface="Cambria" panose="02040503050406030204" pitchFamily="18" charset="0"/>
                <a:cs typeface="Verdana"/>
              </a:rPr>
              <a:t>Imported</a:t>
            </a:r>
            <a:r>
              <a:rPr sz="2000" u="heavy" spc="-40" dirty="0">
                <a:solidFill>
                  <a:srgbClr val="1F4E79"/>
                </a:solidFill>
                <a:uFill>
                  <a:solidFill>
                    <a:srgbClr val="1F4E79"/>
                  </a:solidFill>
                </a:uFill>
                <a:latin typeface="Cambria" panose="02040503050406030204" pitchFamily="18" charset="0"/>
                <a:ea typeface="Cambria" panose="02040503050406030204" pitchFamily="18" charset="0"/>
                <a:cs typeface="Verdana"/>
              </a:rPr>
              <a:t> </a:t>
            </a:r>
            <a:r>
              <a:rPr sz="2000" u="heavy" dirty="0">
                <a:solidFill>
                  <a:srgbClr val="1F4E79"/>
                </a:solidFill>
                <a:uFill>
                  <a:solidFill>
                    <a:srgbClr val="1F4E79"/>
                  </a:solidFill>
                </a:uFill>
                <a:latin typeface="Cambria" panose="02040503050406030204" pitchFamily="18" charset="0"/>
                <a:ea typeface="Cambria" panose="02040503050406030204" pitchFamily="18" charset="0"/>
                <a:cs typeface="Verdana"/>
              </a:rPr>
              <a:t>Data</a:t>
            </a:r>
            <a:r>
              <a:rPr sz="2000" u="heavy" spc="-35" dirty="0">
                <a:solidFill>
                  <a:srgbClr val="1F4E79"/>
                </a:solidFill>
                <a:uFill>
                  <a:solidFill>
                    <a:srgbClr val="1F4E79"/>
                  </a:solidFill>
                </a:uFill>
                <a:latin typeface="Cambria" panose="02040503050406030204" pitchFamily="18" charset="0"/>
                <a:ea typeface="Cambria" panose="02040503050406030204" pitchFamily="18" charset="0"/>
                <a:cs typeface="Verdana"/>
              </a:rPr>
              <a:t> </a:t>
            </a:r>
            <a:r>
              <a:rPr sz="2000" u="heavy" dirty="0">
                <a:solidFill>
                  <a:srgbClr val="1F4E79"/>
                </a:solidFill>
                <a:uFill>
                  <a:solidFill>
                    <a:srgbClr val="1F4E79"/>
                  </a:solidFill>
                </a:uFill>
                <a:latin typeface="Cambria" panose="02040503050406030204" pitchFamily="18" charset="0"/>
                <a:ea typeface="Cambria" panose="02040503050406030204" pitchFamily="18" charset="0"/>
                <a:cs typeface="Verdana"/>
              </a:rPr>
              <a:t>into</a:t>
            </a:r>
            <a:r>
              <a:rPr sz="2000" u="heavy" spc="-15" dirty="0">
                <a:solidFill>
                  <a:srgbClr val="1F4E79"/>
                </a:solidFill>
                <a:uFill>
                  <a:solidFill>
                    <a:srgbClr val="1F4E79"/>
                  </a:solidFill>
                </a:uFill>
                <a:latin typeface="Cambria" panose="02040503050406030204" pitchFamily="18" charset="0"/>
                <a:ea typeface="Cambria" panose="02040503050406030204" pitchFamily="18" charset="0"/>
                <a:cs typeface="Verdana"/>
              </a:rPr>
              <a:t> </a:t>
            </a:r>
            <a:r>
              <a:rPr lang="en-US" sz="2000" u="heavy" spc="-5" dirty="0">
                <a:solidFill>
                  <a:srgbClr val="1F4E79"/>
                </a:solidFill>
                <a:uFill>
                  <a:solidFill>
                    <a:srgbClr val="1F4E79"/>
                  </a:solidFill>
                </a:uFill>
                <a:latin typeface="Cambria" panose="02040503050406030204" pitchFamily="18" charset="0"/>
                <a:ea typeface="Cambria" panose="02040503050406030204" pitchFamily="18" charset="0"/>
                <a:cs typeface="Verdana"/>
              </a:rPr>
              <a:t>Power Query Editor</a:t>
            </a:r>
            <a:endParaRPr sz="2000" dirty="0">
              <a:latin typeface="Cambria" panose="02040503050406030204" pitchFamily="18" charset="0"/>
              <a:ea typeface="Cambria" panose="02040503050406030204" pitchFamily="18" charset="0"/>
              <a:cs typeface="Verdana"/>
            </a:endParaRPr>
          </a:p>
        </p:txBody>
      </p:sp>
      <p:pic>
        <p:nvPicPr>
          <p:cNvPr id="18" name="Picture 17">
            <a:extLst>
              <a:ext uri="{FF2B5EF4-FFF2-40B4-BE49-F238E27FC236}">
                <a16:creationId xmlns:a16="http://schemas.microsoft.com/office/drawing/2014/main" id="{BFF07E0E-B015-9457-CEE1-0BB0EBA7200E}"/>
              </a:ext>
            </a:extLst>
          </p:cNvPr>
          <p:cNvPicPr>
            <a:picLocks noChangeAspect="1"/>
          </p:cNvPicPr>
          <p:nvPr/>
        </p:nvPicPr>
        <p:blipFill rotWithShape="1">
          <a:blip r:embed="rId2">
            <a:extLst>
              <a:ext uri="{28A0092B-C50C-407E-A947-70E740481C1C}">
                <a14:useLocalDpi xmlns:a14="http://schemas.microsoft.com/office/drawing/2010/main" val="0"/>
              </a:ext>
            </a:extLst>
          </a:blip>
          <a:srcRect b="5889"/>
          <a:stretch/>
        </p:blipFill>
        <p:spPr>
          <a:xfrm>
            <a:off x="513206" y="990600"/>
            <a:ext cx="10727694" cy="5678923"/>
          </a:xfrm>
          <a:prstGeom prst="rect">
            <a:avLst/>
          </a:prstGeom>
          <a:ln>
            <a:solidFill>
              <a:schemeClr val="tx2">
                <a:lumMod val="40000"/>
                <a:lumOff val="60000"/>
              </a:schemeClr>
            </a:solid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9144" y="0"/>
            <a:ext cx="12182855" cy="2660071"/>
          </a:xfrm>
          <a:prstGeom prst="rect">
            <a:avLst/>
          </a:prstGeom>
        </p:spPr>
      </p:pic>
      <p:sp>
        <p:nvSpPr>
          <p:cNvPr id="3" name="object 3"/>
          <p:cNvSpPr txBox="1">
            <a:spLocks noGrp="1"/>
          </p:cNvSpPr>
          <p:nvPr>
            <p:ph type="title"/>
          </p:nvPr>
        </p:nvSpPr>
        <p:spPr>
          <a:xfrm>
            <a:off x="625550" y="217169"/>
            <a:ext cx="6308649" cy="443070"/>
          </a:xfrm>
          <a:prstGeom prst="rect">
            <a:avLst/>
          </a:prstGeom>
        </p:spPr>
        <p:txBody>
          <a:bodyPr vert="horz" wrap="square" lIns="0" tIns="12065" rIns="0" bIns="0" rtlCol="0">
            <a:spAutoFit/>
          </a:bodyPr>
          <a:lstStyle/>
          <a:p>
            <a:pPr marL="12700">
              <a:lnSpc>
                <a:spcPct val="100000"/>
              </a:lnSpc>
              <a:spcBef>
                <a:spcPts val="95"/>
              </a:spcBef>
            </a:pPr>
            <a:r>
              <a:rPr sz="2800" u="heavy" spc="-10" dirty="0">
                <a:solidFill>
                  <a:srgbClr val="1F4E79"/>
                </a:solidFill>
                <a:uFill>
                  <a:solidFill>
                    <a:srgbClr val="1F4E79"/>
                  </a:solidFill>
                </a:uFill>
                <a:latin typeface="Cambria" panose="02040503050406030204" pitchFamily="18" charset="0"/>
                <a:ea typeface="Cambria" panose="02040503050406030204" pitchFamily="18" charset="0"/>
                <a:cs typeface="Verdana"/>
              </a:rPr>
              <a:t>Data</a:t>
            </a:r>
            <a:r>
              <a:rPr sz="2800" u="heavy" spc="-30" dirty="0">
                <a:solidFill>
                  <a:srgbClr val="1F4E79"/>
                </a:solidFill>
                <a:uFill>
                  <a:solidFill>
                    <a:srgbClr val="1F4E79"/>
                  </a:solidFill>
                </a:uFill>
                <a:latin typeface="Cambria" panose="02040503050406030204" pitchFamily="18" charset="0"/>
                <a:ea typeface="Cambria" panose="02040503050406030204" pitchFamily="18" charset="0"/>
                <a:cs typeface="Verdana"/>
              </a:rPr>
              <a:t> </a:t>
            </a:r>
            <a:r>
              <a:rPr sz="2800" u="heavy" spc="-5" dirty="0">
                <a:solidFill>
                  <a:srgbClr val="1F4E79"/>
                </a:solidFill>
                <a:uFill>
                  <a:solidFill>
                    <a:srgbClr val="1F4E79"/>
                  </a:solidFill>
                </a:uFill>
                <a:latin typeface="Cambria" panose="02040503050406030204" pitchFamily="18" charset="0"/>
                <a:ea typeface="Cambria" panose="02040503050406030204" pitchFamily="18" charset="0"/>
                <a:cs typeface="Verdana"/>
              </a:rPr>
              <a:t>Cleaning</a:t>
            </a:r>
            <a:r>
              <a:rPr lang="en-US" sz="2800" u="heavy" spc="-5" dirty="0">
                <a:solidFill>
                  <a:srgbClr val="1F4E79"/>
                </a:solidFill>
                <a:uFill>
                  <a:solidFill>
                    <a:srgbClr val="1F4E79"/>
                  </a:solidFill>
                </a:uFill>
                <a:latin typeface="Cambria" panose="02040503050406030204" pitchFamily="18" charset="0"/>
                <a:ea typeface="Cambria" panose="02040503050406030204" pitchFamily="18" charset="0"/>
                <a:cs typeface="Verdana"/>
              </a:rPr>
              <a:t> in Power Query Editor</a:t>
            </a:r>
            <a:endParaRPr sz="2800" dirty="0">
              <a:latin typeface="Cambria" panose="02040503050406030204" pitchFamily="18" charset="0"/>
              <a:ea typeface="Cambria" panose="02040503050406030204" pitchFamily="18" charset="0"/>
              <a:cs typeface="Verdana"/>
            </a:endParaRPr>
          </a:p>
        </p:txBody>
      </p:sp>
      <p:pic>
        <p:nvPicPr>
          <p:cNvPr id="19" name="Picture 18">
            <a:extLst>
              <a:ext uri="{FF2B5EF4-FFF2-40B4-BE49-F238E27FC236}">
                <a16:creationId xmlns:a16="http://schemas.microsoft.com/office/drawing/2014/main" id="{C1D12F03-DC82-FD9E-2F4A-3EEACA67A1BD}"/>
              </a:ext>
            </a:extLst>
          </p:cNvPr>
          <p:cNvPicPr>
            <a:picLocks noChangeAspect="1"/>
          </p:cNvPicPr>
          <p:nvPr/>
        </p:nvPicPr>
        <p:blipFill rotWithShape="1">
          <a:blip r:embed="rId4">
            <a:extLst>
              <a:ext uri="{28A0092B-C50C-407E-A947-70E740481C1C}">
                <a14:useLocalDpi xmlns:a14="http://schemas.microsoft.com/office/drawing/2010/main" val="0"/>
              </a:ext>
            </a:extLst>
          </a:blip>
          <a:srcRect b="5819"/>
          <a:stretch/>
        </p:blipFill>
        <p:spPr>
          <a:xfrm>
            <a:off x="989796" y="1066800"/>
            <a:ext cx="10212407" cy="5410193"/>
          </a:xfrm>
          <a:prstGeom prst="rect">
            <a:avLst/>
          </a:prstGeom>
          <a:ln>
            <a:solidFill>
              <a:schemeClr val="tx2">
                <a:lumMod val="40000"/>
                <a:lumOff val="60000"/>
              </a:schemeClr>
            </a:solidFill>
          </a:ln>
        </p:spPr>
      </p:pic>
      <p:sp>
        <p:nvSpPr>
          <p:cNvPr id="22" name="Rectangle 21">
            <a:extLst>
              <a:ext uri="{FF2B5EF4-FFF2-40B4-BE49-F238E27FC236}">
                <a16:creationId xmlns:a16="http://schemas.microsoft.com/office/drawing/2014/main" id="{BD33380F-1C2A-AE5B-21DD-0DA9CE254913}"/>
              </a:ext>
            </a:extLst>
          </p:cNvPr>
          <p:cNvSpPr/>
          <p:nvPr/>
        </p:nvSpPr>
        <p:spPr>
          <a:xfrm>
            <a:off x="990600" y="1330035"/>
            <a:ext cx="304800" cy="49876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4" name="Straight Arrow Connector 23">
            <a:extLst>
              <a:ext uri="{FF2B5EF4-FFF2-40B4-BE49-F238E27FC236}">
                <a16:creationId xmlns:a16="http://schemas.microsoft.com/office/drawing/2014/main" id="{83319C9E-5451-A4BF-27E2-D4DFB3F28C7C}"/>
              </a:ext>
            </a:extLst>
          </p:cNvPr>
          <p:cNvCxnSpPr>
            <a:cxnSpLocks/>
          </p:cNvCxnSpPr>
          <p:nvPr/>
        </p:nvCxnSpPr>
        <p:spPr>
          <a:xfrm>
            <a:off x="321012" y="1588382"/>
            <a:ext cx="5334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5934" y="664210"/>
            <a:ext cx="6290666" cy="443070"/>
          </a:xfrm>
          <a:prstGeom prst="rect">
            <a:avLst/>
          </a:prstGeom>
        </p:spPr>
        <p:txBody>
          <a:bodyPr vert="horz" wrap="square" lIns="0" tIns="12065" rIns="0" bIns="0" rtlCol="0">
            <a:spAutoFit/>
          </a:bodyPr>
          <a:lstStyle/>
          <a:p>
            <a:pPr marL="12700">
              <a:lnSpc>
                <a:spcPct val="100000"/>
              </a:lnSpc>
              <a:spcBef>
                <a:spcPts val="95"/>
              </a:spcBef>
            </a:pPr>
            <a:r>
              <a:rPr lang="en-US" sz="2800" u="heavy" spc="-5" dirty="0">
                <a:solidFill>
                  <a:srgbClr val="1F4E79"/>
                </a:solidFill>
                <a:uFill>
                  <a:solidFill>
                    <a:srgbClr val="1F4E79"/>
                  </a:solidFill>
                </a:uFill>
                <a:latin typeface="Cambria" panose="02040503050406030204" pitchFamily="18" charset="0"/>
                <a:ea typeface="Cambria" panose="02040503050406030204" pitchFamily="18" charset="0"/>
                <a:cs typeface="Verdana"/>
              </a:rPr>
              <a:t>Geographical Insights</a:t>
            </a:r>
            <a:endParaRPr sz="2800" dirty="0">
              <a:latin typeface="Cambria" panose="02040503050406030204" pitchFamily="18" charset="0"/>
              <a:ea typeface="Cambria" panose="02040503050406030204" pitchFamily="18" charset="0"/>
              <a:cs typeface="Verdana"/>
            </a:endParaRPr>
          </a:p>
        </p:txBody>
      </p:sp>
      <p:pic>
        <p:nvPicPr>
          <p:cNvPr id="4" name="Picture 3">
            <a:extLst>
              <a:ext uri="{FF2B5EF4-FFF2-40B4-BE49-F238E27FC236}">
                <a16:creationId xmlns:a16="http://schemas.microsoft.com/office/drawing/2014/main" id="{088C9D0B-5E16-2151-9822-DA2975CBEF4F}"/>
              </a:ext>
            </a:extLst>
          </p:cNvPr>
          <p:cNvPicPr>
            <a:picLocks noChangeAspect="1"/>
          </p:cNvPicPr>
          <p:nvPr/>
        </p:nvPicPr>
        <p:blipFill rotWithShape="1">
          <a:blip r:embed="rId2">
            <a:extLst>
              <a:ext uri="{28A0092B-C50C-407E-A947-70E740481C1C}">
                <a14:useLocalDpi xmlns:a14="http://schemas.microsoft.com/office/drawing/2010/main" val="0"/>
              </a:ext>
            </a:extLst>
          </a:blip>
          <a:srcRect l="2352" t="1919" r="3091" b="4381"/>
          <a:stretch/>
        </p:blipFill>
        <p:spPr>
          <a:xfrm>
            <a:off x="237672" y="1618129"/>
            <a:ext cx="6481156" cy="4593590"/>
          </a:xfrm>
          <a:prstGeom prst="roundRect">
            <a:avLst>
              <a:gd name="adj" fmla="val 7091"/>
            </a:avLst>
          </a:prstGeom>
        </p:spPr>
      </p:pic>
      <p:sp>
        <p:nvSpPr>
          <p:cNvPr id="16" name="TextBox 15">
            <a:extLst>
              <a:ext uri="{FF2B5EF4-FFF2-40B4-BE49-F238E27FC236}">
                <a16:creationId xmlns:a16="http://schemas.microsoft.com/office/drawing/2014/main" id="{A3F0C39C-1679-C9D4-30A2-D12072EF1F8B}"/>
              </a:ext>
            </a:extLst>
          </p:cNvPr>
          <p:cNvSpPr txBox="1"/>
          <p:nvPr/>
        </p:nvSpPr>
        <p:spPr>
          <a:xfrm>
            <a:off x="6858000" y="3200400"/>
            <a:ext cx="5177011" cy="923330"/>
          </a:xfrm>
          <a:prstGeom prst="rect">
            <a:avLst/>
          </a:prstGeom>
          <a:noFill/>
        </p:spPr>
        <p:txBody>
          <a:bodyPr wrap="square">
            <a:spAutoFit/>
          </a:bodyPr>
          <a:lstStyle/>
          <a:p>
            <a:pPr marL="285750" indent="-285750">
              <a:buFont typeface="Wingdings" panose="05000000000000000000" pitchFamily="2" charset="2"/>
              <a:buChar char="Ø"/>
            </a:pPr>
            <a:r>
              <a:rPr lang="en-US" dirty="0">
                <a:solidFill>
                  <a:srgbClr val="002060"/>
                </a:solidFill>
                <a:latin typeface="Times New Roman" panose="02020603050405020304" pitchFamily="18" charset="0"/>
                <a:ea typeface="Verdana" panose="020B0604030504040204" pitchFamily="34" charset="0"/>
                <a:cs typeface="Times New Roman" panose="02020603050405020304" pitchFamily="18" charset="0"/>
              </a:rPr>
              <a:t>Australia stands out with the most popular locations, with central business districts emerging as the most popular neighborhoods.</a:t>
            </a:r>
            <a:endParaRPr lang="en-AT" dirty="0">
              <a:solidFill>
                <a:srgbClr val="002060"/>
              </a:solidFill>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3829845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643</TotalTime>
  <Words>571</Words>
  <Application>Microsoft Office PowerPoint</Application>
  <PresentationFormat>Widescreen</PresentationFormat>
  <Paragraphs>52</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Cambria</vt:lpstr>
      <vt:lpstr>Times New Roman</vt:lpstr>
      <vt:lpstr>Wingdings</vt:lpstr>
      <vt:lpstr>Office Theme</vt:lpstr>
      <vt:lpstr>PowerPoint Presentation</vt:lpstr>
      <vt:lpstr>Project Overview</vt:lpstr>
      <vt:lpstr>Dataset Description</vt:lpstr>
      <vt:lpstr>Data Visualization Tool Used</vt:lpstr>
      <vt:lpstr>How to Import Data into Power BI ?</vt:lpstr>
      <vt:lpstr>Transforming Data into Power Query Editor </vt:lpstr>
      <vt:lpstr>Imported Data into Power Query Editor</vt:lpstr>
      <vt:lpstr>Data Cleaning in Power Query Editor</vt:lpstr>
      <vt:lpstr>Geographical Insights</vt:lpstr>
      <vt:lpstr>Pricing &amp; Availability Analysis</vt:lpstr>
      <vt:lpstr>Host Performance</vt:lpstr>
      <vt:lpstr>Review Scores &amp; Guest Satisfaction</vt:lpstr>
      <vt:lpstr>Property Type &amp; Room Analysis</vt:lpstr>
      <vt:lpstr>Insights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Meet Vaghasiya</dc:creator>
  <cp:lastModifiedBy>Vishwanath Goud</cp:lastModifiedBy>
  <cp:revision>4</cp:revision>
  <dcterms:created xsi:type="dcterms:W3CDTF">2024-04-30T14:13:52Z</dcterms:created>
  <dcterms:modified xsi:type="dcterms:W3CDTF">2024-05-13T15:02:45Z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2024-03-05T00:00:00Z</vt:filetime>
  </property>
  <property fmtid="{D5CDD505-2E9C-101B-9397-08002B2CF9AE}" pid="3" name="Creator">
    <vt:lpwstr>Microsoft® PowerPoint® LTSC</vt:lpwstr>
  </property>
  <property fmtid="{D5CDD505-2E9C-101B-9397-08002B2CF9AE}" pid="4" name="LastSaved">
    <vt:filetime>2024-04-30T00:00:00Z</vt:filetime>
  </property>
</Properties>
</file>