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003DE-7485-45C9-B07C-18174C76B8D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34C81-EB2D-46CE-8A63-4B65008C5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40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34C81-EB2D-46CE-8A63-4B65008C561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63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4812" y="243586"/>
            <a:ext cx="8945880" cy="742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7042" y="-46554"/>
            <a:ext cx="8406130" cy="1417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5591" y="2135504"/>
            <a:ext cx="10530205" cy="361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vid19.napoletano.net/2020/03/25/declaracion-de-science-for-the-people-sobre-la-pandemia-de-covid-19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anciscosierracaballero.net/tag/covid-19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DA%20IS/Corona%20Virus%20Analysis%20in%20SQL/Corona%20Virus%20Analysis%20in%20SQL/Corona%20Virus%20Dataset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9178" y="2806917"/>
            <a:ext cx="5908422" cy="1321516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spc="285" dirty="0">
                <a:solidFill>
                  <a:srgbClr val="252525"/>
                </a:solidFill>
                <a:latin typeface="Cambria"/>
                <a:cs typeface="Cambria"/>
              </a:rPr>
              <a:t>Task</a:t>
            </a:r>
            <a:r>
              <a:rPr sz="4400" spc="32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4400" spc="290" dirty="0">
                <a:solidFill>
                  <a:srgbClr val="252525"/>
                </a:solidFill>
                <a:latin typeface="Cambria"/>
                <a:cs typeface="Cambria"/>
              </a:rPr>
              <a:t>2</a:t>
            </a:r>
            <a:r>
              <a:rPr lang="en-US" sz="4400" spc="290" dirty="0">
                <a:solidFill>
                  <a:srgbClr val="252525"/>
                </a:solidFill>
                <a:latin typeface="Cambria"/>
                <a:cs typeface="Cambria"/>
              </a:rPr>
              <a:t>:</a:t>
            </a:r>
            <a:r>
              <a:rPr sz="4400" spc="35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4400" spc="275" dirty="0">
                <a:solidFill>
                  <a:srgbClr val="252525"/>
                </a:solidFill>
                <a:latin typeface="Cambria"/>
                <a:cs typeface="Cambria"/>
              </a:rPr>
              <a:t>Corona</a:t>
            </a:r>
            <a:r>
              <a:rPr sz="4400" spc="32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4400" spc="250" dirty="0">
                <a:solidFill>
                  <a:srgbClr val="252525"/>
                </a:solidFill>
                <a:latin typeface="Cambria"/>
                <a:cs typeface="Cambria"/>
              </a:rPr>
              <a:t>Virus </a:t>
            </a:r>
            <a:r>
              <a:rPr sz="4400" spc="235" dirty="0">
                <a:solidFill>
                  <a:srgbClr val="252525"/>
                </a:solidFill>
                <a:latin typeface="Cambria"/>
                <a:cs typeface="Cambria"/>
              </a:rPr>
              <a:t>Analysis</a:t>
            </a:r>
            <a:r>
              <a:rPr sz="4400" spc="31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4400" spc="140" dirty="0">
                <a:solidFill>
                  <a:srgbClr val="252525"/>
                </a:solidFill>
                <a:latin typeface="Cambria"/>
                <a:cs typeface="Cambria"/>
              </a:rPr>
              <a:t>with</a:t>
            </a:r>
            <a:r>
              <a:rPr sz="4400" spc="34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4400" spc="470" dirty="0">
                <a:solidFill>
                  <a:srgbClr val="252525"/>
                </a:solidFill>
                <a:latin typeface="Cambria"/>
                <a:cs typeface="Cambria"/>
              </a:rPr>
              <a:t>SQL</a:t>
            </a:r>
            <a:endParaRPr sz="44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9178" y="4519421"/>
            <a:ext cx="5451222" cy="1589731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en-US" sz="2400" b="1" spc="6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2400" spc="39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6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Vishwanath Goud Kallem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48300"/>
              </a:lnSpc>
              <a:spcBef>
                <a:spcPts val="10"/>
              </a:spcBef>
              <a:tabLst>
                <a:tab pos="2312035" algn="l"/>
              </a:tabLst>
            </a:pPr>
            <a:r>
              <a:rPr lang="en-US" sz="2400" b="1" spc="13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Profile:</a:t>
            </a:r>
            <a:r>
              <a:rPr lang="en-US" sz="2400" spc="38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spc="6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  <a:r>
              <a:rPr lang="en-US" sz="2400" spc="38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4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 </a:t>
            </a:r>
          </a:p>
          <a:p>
            <a:pPr marL="12700" marR="5080">
              <a:lnSpc>
                <a:spcPct val="148300"/>
              </a:lnSpc>
              <a:spcBef>
                <a:spcPts val="10"/>
              </a:spcBef>
              <a:tabLst>
                <a:tab pos="2312035" algn="l"/>
              </a:tabLst>
            </a:pPr>
            <a:r>
              <a:rPr sz="2400" b="1" spc="9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spc="9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atch</a:t>
            </a:r>
            <a:r>
              <a:rPr sz="2400" b="1" spc="9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b="1" spc="39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8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MIP-</a:t>
            </a:r>
            <a:r>
              <a:rPr sz="2400" spc="13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DA-</a:t>
            </a:r>
            <a:r>
              <a:rPr sz="2400" spc="15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spc="15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8488" y="4498847"/>
            <a:ext cx="5636260" cy="0"/>
          </a:xfrm>
          <a:custGeom>
            <a:avLst/>
            <a:gdLst/>
            <a:ahLst/>
            <a:cxnLst/>
            <a:rect l="l" t="t" r="r" b="b"/>
            <a:pathLst>
              <a:path w="5636259">
                <a:moveTo>
                  <a:pt x="0" y="0"/>
                </a:moveTo>
                <a:lnTo>
                  <a:pt x="5636133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8688" y="1170020"/>
            <a:ext cx="2047158" cy="1144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AF64CC-0A07-1E74-1EB4-57A31CADBB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79" t="-999" r="47011" b="633"/>
          <a:stretch/>
        </p:blipFill>
        <p:spPr>
          <a:xfrm rot="5400000">
            <a:off x="-847344" y="847344"/>
            <a:ext cx="6858000" cy="51633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5026843"/>
            <a:ext cx="106349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8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8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8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seen</a:t>
            </a:r>
            <a:r>
              <a:rPr sz="18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already,</a:t>
            </a:r>
            <a:r>
              <a:rPr sz="18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sz="18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18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18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dataset,</a:t>
            </a:r>
            <a:r>
              <a:rPr sz="18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18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8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18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null,</a:t>
            </a:r>
            <a:r>
              <a:rPr sz="18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8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8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addressed</a:t>
            </a:r>
            <a:r>
              <a:rPr sz="18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8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query.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l="2162" t="4478" r="2735" b="5978"/>
          <a:stretch/>
        </p:blipFill>
        <p:spPr>
          <a:xfrm>
            <a:off x="2133600" y="1143000"/>
            <a:ext cx="6705600" cy="34290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B86E73BA-2054-61C4-6FE5-B98FEFB96D05}"/>
              </a:ext>
            </a:extLst>
          </p:cNvPr>
          <p:cNvSpPr txBox="1"/>
          <p:nvPr/>
        </p:nvSpPr>
        <p:spPr>
          <a:xfrm>
            <a:off x="381000" y="427396"/>
            <a:ext cx="82734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sz="16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b="1" u="heavy" spc="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1600" b="1" u="heavy" spc="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1600" b="1" u="heavy" spc="3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b="1" u="heavy" spc="2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present,</a:t>
            </a:r>
            <a:r>
              <a:rPr sz="1600" b="1" u="heavy" spc="4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sz="1600" b="1" u="heavy" spc="2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b="1" u="heavy" spc="1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zeros</a:t>
            </a:r>
            <a:r>
              <a:rPr sz="1600" b="1" u="heavy" spc="4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b="1" u="heavy" spc="2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600" b="1" u="heavy" spc="3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76400" y="5294727"/>
            <a:ext cx="7243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  <a:r>
              <a:rPr sz="18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z="18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800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sz="1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sz="1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1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1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8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78,386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4174012-390D-51F1-9D07-56ACBDA32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39" b="7330"/>
          <a:stretch/>
        </p:blipFill>
        <p:spPr>
          <a:xfrm>
            <a:off x="2404110" y="1143000"/>
            <a:ext cx="5673036" cy="36576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75" name="object 2">
            <a:extLst>
              <a:ext uri="{FF2B5EF4-FFF2-40B4-BE49-F238E27FC236}">
                <a16:creationId xmlns:a16="http://schemas.microsoft.com/office/drawing/2014/main" id="{3C2DCB85-4DCF-94E6-57B7-1DED3A006938}"/>
              </a:ext>
            </a:extLst>
          </p:cNvPr>
          <p:cNvSpPr txBox="1"/>
          <p:nvPr/>
        </p:nvSpPr>
        <p:spPr>
          <a:xfrm>
            <a:off x="304800" y="457200"/>
            <a:ext cx="41986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1600" b="1" u="heavy" spc="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total</a:t>
            </a:r>
            <a:r>
              <a:rPr sz="1600" b="1" u="heavy" spc="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600" b="1" u="heavy" spc="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BD67B83A-AB16-BA07-784A-809788908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55"/>
          <a:stretch/>
        </p:blipFill>
        <p:spPr>
          <a:xfrm>
            <a:off x="1905000" y="1077204"/>
            <a:ext cx="7776802" cy="37338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60F3F0A3-A9A4-345B-4579-4E4AFD77BC08}"/>
              </a:ext>
            </a:extLst>
          </p:cNvPr>
          <p:cNvSpPr txBox="1"/>
          <p:nvPr/>
        </p:nvSpPr>
        <p:spPr>
          <a:xfrm>
            <a:off x="228600" y="381000"/>
            <a:ext cx="53765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1600" b="1" u="heavy" spc="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1600" b="1" u="heavy" spc="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b="1" u="heavy" spc="1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start</a:t>
            </a:r>
            <a:r>
              <a:rPr sz="1600" b="1" u="heavy" spc="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sz="1600" b="1" u="heavy" spc="1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b="1" u="heavy" spc="1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1600" b="1" u="heavy" spc="1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B52DBA8-7106-831C-7962-7E294DAF7F1C}"/>
              </a:ext>
            </a:extLst>
          </p:cNvPr>
          <p:cNvSpPr txBox="1"/>
          <p:nvPr/>
        </p:nvSpPr>
        <p:spPr>
          <a:xfrm>
            <a:off x="360857" y="5308379"/>
            <a:ext cx="109423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299085" algn="l"/>
                <a:tab pos="299720" algn="l"/>
                <a:tab pos="1624965" algn="l"/>
                <a:tab pos="2759075" algn="l"/>
                <a:tab pos="3094355" algn="l"/>
                <a:tab pos="3557270" algn="l"/>
                <a:tab pos="4520565" algn="l"/>
                <a:tab pos="4984115" algn="l"/>
                <a:tab pos="5659120" algn="l"/>
                <a:tab pos="6299200" algn="l"/>
                <a:tab pos="6626859" algn="l"/>
                <a:tab pos="7087234" algn="l"/>
                <a:tab pos="8256905" algn="l"/>
                <a:tab pos="9373870" algn="l"/>
                <a:tab pos="9667875" algn="l"/>
                <a:tab pos="10701655" algn="l"/>
              </a:tabLst>
            </a:pP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6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600" b="1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sz="1600" b="1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600" spc="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</a:t>
            </a:r>
            <a:r>
              <a:rPr sz="1600" spc="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</a:t>
            </a:r>
            <a:r>
              <a:rPr lang="en-US"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tart</a:t>
            </a:r>
            <a:r>
              <a:rPr lang="en-US" sz="16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</a:t>
            </a:r>
            <a:r>
              <a:rPr lang="en-US" sz="16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</a:t>
            </a:r>
            <a:r>
              <a:rPr sz="1600" spc="1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spc="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spc="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</a:t>
            </a:r>
            <a:r>
              <a:rPr sz="1600" spc="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sz="1600" spc="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22,</a:t>
            </a:r>
            <a:r>
              <a:rPr sz="16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sz="16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(22-01-2020) </a:t>
            </a:r>
            <a:r>
              <a:rPr sz="16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1600" b="1" spc="1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sz="1600" b="1" spc="1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noted</a:t>
            </a:r>
            <a:r>
              <a:rPr sz="1600" spc="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6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June</a:t>
            </a:r>
            <a:r>
              <a:rPr sz="1600" spc="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13,</a:t>
            </a:r>
            <a:r>
              <a:rPr sz="16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sz="16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(13-06-2021)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191906" y="1066800"/>
            <a:ext cx="4779924" cy="361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343535" indent="-285750">
              <a:lnSpc>
                <a:spcPct val="100000"/>
              </a:lnSpc>
              <a:spcBef>
                <a:spcPts val="350"/>
              </a:spcBef>
              <a:buFont typeface="Arial" panose="020B0604020202020204" pitchFamily="34" charset="0"/>
              <a:buChar char="•"/>
              <a:tabLst>
                <a:tab pos="37846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output,</a:t>
            </a:r>
            <a:r>
              <a:rPr lang="en-US" sz="1800" spc="2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b="1" spc="-1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month_number</a:t>
            </a:r>
            <a:r>
              <a:rPr lang="en-US" sz="18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8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lang="en-US" sz="1800" spc="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sz="1800" spc="3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months,</a:t>
            </a:r>
            <a:r>
              <a:rPr lang="en-US" sz="1800" spc="2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b="1" spc="-1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month_count</a:t>
            </a:r>
            <a:r>
              <a:rPr lang="en-US" sz="18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denotes</a:t>
            </a:r>
            <a:r>
              <a:rPr lang="en-US" sz="1800" spc="1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sz="18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 cases</a:t>
            </a:r>
            <a:r>
              <a:rPr lang="en-US" sz="1800" spc="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associated </a:t>
            </a:r>
            <a:r>
              <a:rPr lang="en-US" sz="1800" spc="-5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each</a:t>
            </a:r>
            <a:r>
              <a:rPr lang="en-US" sz="18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respective</a:t>
            </a:r>
            <a:r>
              <a:rPr lang="en-US" sz="1800" spc="2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month_number</a:t>
            </a:r>
            <a:r>
              <a:rPr lang="en-US" sz="18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6555" marR="16192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78460" algn="l"/>
              </a:tabLst>
            </a:pPr>
            <a:r>
              <a:rPr lang="en-US"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instance,</a:t>
            </a:r>
            <a:r>
              <a:rPr lang="en-US" sz="1800" spc="3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consider</a:t>
            </a:r>
            <a:r>
              <a:rPr lang="en-US" sz="1800" spc="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</a:t>
            </a:r>
            <a:r>
              <a:rPr lang="en-US" sz="18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spc="-1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month_number</a:t>
            </a:r>
            <a:r>
              <a:rPr lang="en-US" sz="1800" b="1" spc="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1),</a:t>
            </a:r>
            <a:r>
              <a:rPr lang="en-US" sz="1800" b="1" spc="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800" spc="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month_count</a:t>
            </a:r>
            <a:r>
              <a:rPr lang="en-US" sz="1800" spc="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6314,</a:t>
            </a:r>
            <a:r>
              <a:rPr lang="en-US"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</a:t>
            </a:r>
            <a:r>
              <a:rPr lang="en-US" sz="1800" spc="3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800" spc="-54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z="1800" spc="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6314</a:t>
            </a:r>
            <a:r>
              <a:rPr lang="en-US" sz="18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occurrences</a:t>
            </a:r>
            <a:r>
              <a:rPr lang="en-US" sz="1800" spc="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 reported</a:t>
            </a:r>
            <a:r>
              <a:rPr lang="en-US" sz="1800" spc="1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en-US" sz="18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countries/regions</a:t>
            </a:r>
            <a:r>
              <a:rPr lang="en-US" sz="1800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sz="18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800" spc="1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2020 and 2021, as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en-US" sz="1800" spc="-5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92055" y="1813686"/>
            <a:ext cx="12966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0810">
              <a:lnSpc>
                <a:spcPct val="100000"/>
              </a:lnSpc>
              <a:spcBef>
                <a:spcPts val="100"/>
              </a:spcBef>
              <a:tabLst>
                <a:tab pos="514984" algn="l"/>
                <a:tab pos="1108075" algn="l"/>
              </a:tabLst>
            </a:pPr>
            <a:endParaRPr sz="1800" dirty="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54410" y="2088007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Franklin Gothic Medium"/>
              <a:cs typeface="Franklin Gothic Medium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1712A5A-0B1B-6E7D-9771-AE7737971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4" b="3334"/>
          <a:stretch/>
        </p:blipFill>
        <p:spPr>
          <a:xfrm>
            <a:off x="339522" y="1066800"/>
            <a:ext cx="5784758" cy="4226683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F08B6E-3CF9-204C-BF4C-C71AA0D2C9DE}"/>
              </a:ext>
            </a:extLst>
          </p:cNvPr>
          <p:cNvSpPr txBox="1"/>
          <p:nvPr/>
        </p:nvSpPr>
        <p:spPr>
          <a:xfrm>
            <a:off x="267495" y="5638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  <a:r>
              <a:rPr lang="en-US" sz="1800" b="1" spc="-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8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n-US"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800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sz="1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object 7">
            <a:extLst>
              <a:ext uri="{FF2B5EF4-FFF2-40B4-BE49-F238E27FC236}">
                <a16:creationId xmlns:a16="http://schemas.microsoft.com/office/drawing/2014/main" id="{B550AD25-2F0F-8C2F-C0B0-AB4A50F08D02}"/>
              </a:ext>
            </a:extLst>
          </p:cNvPr>
          <p:cNvGrpSpPr/>
          <p:nvPr/>
        </p:nvGrpSpPr>
        <p:grpSpPr>
          <a:xfrm>
            <a:off x="6372071" y="3667252"/>
            <a:ext cx="591820" cy="134620"/>
            <a:chOff x="6635242" y="3661917"/>
            <a:chExt cx="591820" cy="13462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CFAC5D37-26C8-20D1-0229-B40D0BA990F4}"/>
                </a:ext>
              </a:extLst>
            </p:cNvPr>
            <p:cNvSpPr/>
            <p:nvPr/>
          </p:nvSpPr>
          <p:spPr>
            <a:xfrm>
              <a:off x="6641592" y="3668267"/>
              <a:ext cx="579120" cy="121920"/>
            </a:xfrm>
            <a:custGeom>
              <a:avLst/>
              <a:gdLst/>
              <a:ahLst/>
              <a:cxnLst/>
              <a:rect l="l" t="t" r="r" b="b"/>
              <a:pathLst>
                <a:path w="579120" h="121920">
                  <a:moveTo>
                    <a:pt x="60959" y="0"/>
                  </a:moveTo>
                  <a:lnTo>
                    <a:pt x="0" y="60959"/>
                  </a:lnTo>
                  <a:lnTo>
                    <a:pt x="60959" y="121919"/>
                  </a:lnTo>
                  <a:lnTo>
                    <a:pt x="60959" y="91439"/>
                  </a:lnTo>
                  <a:lnTo>
                    <a:pt x="579119" y="91439"/>
                  </a:lnTo>
                  <a:lnTo>
                    <a:pt x="579119" y="30479"/>
                  </a:lnTo>
                  <a:lnTo>
                    <a:pt x="60959" y="30479"/>
                  </a:lnTo>
                  <a:lnTo>
                    <a:pt x="6095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D14E0ACB-ED21-1642-FB1F-AF66C6CF9F51}"/>
                </a:ext>
              </a:extLst>
            </p:cNvPr>
            <p:cNvSpPr/>
            <p:nvPr/>
          </p:nvSpPr>
          <p:spPr>
            <a:xfrm>
              <a:off x="6641592" y="3668267"/>
              <a:ext cx="579120" cy="121920"/>
            </a:xfrm>
            <a:custGeom>
              <a:avLst/>
              <a:gdLst/>
              <a:ahLst/>
              <a:cxnLst/>
              <a:rect l="l" t="t" r="r" b="b"/>
              <a:pathLst>
                <a:path w="579120" h="121920">
                  <a:moveTo>
                    <a:pt x="579119" y="91439"/>
                  </a:moveTo>
                  <a:lnTo>
                    <a:pt x="60959" y="91439"/>
                  </a:lnTo>
                  <a:lnTo>
                    <a:pt x="60959" y="121919"/>
                  </a:lnTo>
                  <a:lnTo>
                    <a:pt x="0" y="60959"/>
                  </a:lnTo>
                  <a:lnTo>
                    <a:pt x="60959" y="0"/>
                  </a:lnTo>
                  <a:lnTo>
                    <a:pt x="60959" y="30479"/>
                  </a:lnTo>
                  <a:lnTo>
                    <a:pt x="579119" y="30479"/>
                  </a:lnTo>
                  <a:lnTo>
                    <a:pt x="579119" y="91439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">
            <a:extLst>
              <a:ext uri="{FF2B5EF4-FFF2-40B4-BE49-F238E27FC236}">
                <a16:creationId xmlns:a16="http://schemas.microsoft.com/office/drawing/2014/main" id="{CE3A2FF8-6851-A570-3536-9BFF2DA71529}"/>
              </a:ext>
            </a:extLst>
          </p:cNvPr>
          <p:cNvSpPr txBox="1"/>
          <p:nvPr/>
        </p:nvSpPr>
        <p:spPr>
          <a:xfrm>
            <a:off x="315253" y="520023"/>
            <a:ext cx="53200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b="1" u="heavy" spc="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sz="1600" b="1" u="heavy" spc="4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3158" y="4191000"/>
            <a:ext cx="487045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  <a:r>
              <a:rPr sz="18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800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provided,</a:t>
            </a:r>
            <a:r>
              <a:rPr sz="18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apparent</a:t>
            </a:r>
            <a:r>
              <a:rPr sz="1800" spc="-9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800" spc="-8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sz="18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sz="1800" spc="-8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1800" spc="-8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confirmed</a:t>
            </a:r>
            <a:r>
              <a:rPr sz="18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cases,</a:t>
            </a:r>
            <a:r>
              <a:rPr sz="18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deaths,</a:t>
            </a:r>
            <a:r>
              <a:rPr sz="18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sz="18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sz="18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8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follows: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sz="1800" b="1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cases:</a:t>
            </a:r>
            <a:r>
              <a:rPr sz="1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4699.36</a:t>
            </a:r>
            <a:r>
              <a:rPr sz="1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April</a:t>
            </a:r>
            <a:r>
              <a:rPr sz="1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  <a:endParaRPr sz="18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Deaths:</a:t>
            </a:r>
            <a:r>
              <a:rPr sz="1800" b="1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84.18</a:t>
            </a:r>
            <a:r>
              <a:rPr sz="1800" b="1" spc="-8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b="1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sz="1800" b="1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sz="18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b="1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sz="1800" b="1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cases:</a:t>
            </a:r>
            <a:r>
              <a:rPr sz="1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4007.51</a:t>
            </a:r>
            <a:r>
              <a:rPr sz="1800" b="1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b="1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1800" b="1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sz="18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381AE0D-1F6F-AF31-6FA3-E3C7F2B90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99" y="609600"/>
            <a:ext cx="5884117" cy="552362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43D4350-3E6D-519B-5FDF-1DFC660104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 b="4018"/>
          <a:stretch/>
        </p:blipFill>
        <p:spPr>
          <a:xfrm>
            <a:off x="311911" y="1103990"/>
            <a:ext cx="5677692" cy="266700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4E71F4A8-8B20-87C3-5E6B-E9E056D04EB6}"/>
              </a:ext>
            </a:extLst>
          </p:cNvPr>
          <p:cNvSpPr txBox="1"/>
          <p:nvPr/>
        </p:nvSpPr>
        <p:spPr>
          <a:xfrm>
            <a:off x="311911" y="425577"/>
            <a:ext cx="73374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sz="16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1600" b="1" u="heavy" spc="1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  <a:r>
              <a:rPr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sz="1600" b="1" u="heavy" spc="5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b="1" u="heavy" spc="3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confirmed,</a:t>
            </a:r>
            <a:r>
              <a:rPr sz="1600" b="1" u="heavy" spc="3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deaths,</a:t>
            </a:r>
            <a:r>
              <a:rPr sz="1600" b="1" u="heavy" spc="2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A16695-A634-ACE3-509E-50B5C1CDB44F}"/>
              </a:ext>
            </a:extLst>
          </p:cNvPr>
          <p:cNvSpPr/>
          <p:nvPr/>
        </p:nvSpPr>
        <p:spPr>
          <a:xfrm>
            <a:off x="9220200" y="5410200"/>
            <a:ext cx="609600" cy="228600"/>
          </a:xfrm>
          <a:prstGeom prst="roundRect">
            <a:avLst>
              <a:gd name="adj" fmla="val 24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EB383D-3372-2B65-5318-6FF69D69164D}"/>
              </a:ext>
            </a:extLst>
          </p:cNvPr>
          <p:cNvSpPr/>
          <p:nvPr/>
        </p:nvSpPr>
        <p:spPr>
          <a:xfrm>
            <a:off x="10363200" y="4648200"/>
            <a:ext cx="457200" cy="228600"/>
          </a:xfrm>
          <a:prstGeom prst="roundRect">
            <a:avLst>
              <a:gd name="adj" fmla="val 24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A9D551-BFAC-250C-8F93-2511E65666DC}"/>
              </a:ext>
            </a:extLst>
          </p:cNvPr>
          <p:cNvSpPr/>
          <p:nvPr/>
        </p:nvSpPr>
        <p:spPr>
          <a:xfrm>
            <a:off x="11444096" y="5638799"/>
            <a:ext cx="443104" cy="227017"/>
          </a:xfrm>
          <a:prstGeom prst="roundRect">
            <a:avLst>
              <a:gd name="adj" fmla="val 24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7C7146E9-0CA0-339D-0C58-964E2A2F6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8" r="709" b="4013"/>
          <a:stretch/>
        </p:blipFill>
        <p:spPr>
          <a:xfrm>
            <a:off x="293843" y="1295400"/>
            <a:ext cx="6019800" cy="42672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36A0946-E19E-B269-2882-195D1B3965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"/>
          <a:stretch/>
        </p:blipFill>
        <p:spPr>
          <a:xfrm>
            <a:off x="6705600" y="762000"/>
            <a:ext cx="5001511" cy="55626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0477ACBD-11A8-1E87-884D-2B5FBF887C46}"/>
              </a:ext>
            </a:extLst>
          </p:cNvPr>
          <p:cNvSpPr txBox="1"/>
          <p:nvPr/>
        </p:nvSpPr>
        <p:spPr>
          <a:xfrm>
            <a:off x="311911" y="425577"/>
            <a:ext cx="91332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sz="16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1600" b="1" u="heavy" spc="1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u="heavy" spc="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1600" b="1" u="heavy" spc="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frequent</a:t>
            </a:r>
            <a:r>
              <a:rPr sz="1600" b="1" u="heavy" spc="3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1600" b="1" u="heavy" spc="2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b="1" u="heavy" spc="3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confirmed,</a:t>
            </a:r>
            <a:r>
              <a:rPr sz="1600" b="1" u="heavy" spc="4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deaths,</a:t>
            </a:r>
            <a:r>
              <a:rPr sz="1600" b="1" u="heavy" spc="3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sz="1600" b="1" u="heavy" spc="3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600" b="1" u="heavy" spc="2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57153B47-FC9E-FCCC-D67E-E4731866F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" t="1161" r="4929" b="4544"/>
          <a:stretch/>
        </p:blipFill>
        <p:spPr>
          <a:xfrm>
            <a:off x="2703956" y="1219199"/>
            <a:ext cx="5486400" cy="441960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357AF6D6-70E2-6FE6-FBE1-DE08E93117C1}"/>
              </a:ext>
            </a:extLst>
          </p:cNvPr>
          <p:cNvSpPr txBox="1"/>
          <p:nvPr/>
        </p:nvSpPr>
        <p:spPr>
          <a:xfrm>
            <a:off x="311911" y="425577"/>
            <a:ext cx="78784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sz="1600" b="1" u="sng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sng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1600" b="1" u="sng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sng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sz="1600" b="1" u="sng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sng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1600" b="1" u="sng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sng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b="1" u="sng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sng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confirmed,</a:t>
            </a:r>
            <a:r>
              <a:rPr sz="1600" b="1" u="sng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sng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deaths,</a:t>
            </a:r>
            <a:r>
              <a:rPr sz="1600" b="1" u="sng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sng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sz="1600" b="1" u="sng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sng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1600" b="1" u="sng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sng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endParaRPr sz="1600" u="sng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0985E20-06FB-44F5-AA33-8E8304BAA0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" t="2422" r="685" b="1525"/>
          <a:stretch/>
        </p:blipFill>
        <p:spPr>
          <a:xfrm>
            <a:off x="557753" y="1066800"/>
            <a:ext cx="5562600" cy="44196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C6231B21-24B0-0E2A-758C-BB96130D1712}"/>
              </a:ext>
            </a:extLst>
          </p:cNvPr>
          <p:cNvSpPr txBox="1"/>
          <p:nvPr/>
        </p:nvSpPr>
        <p:spPr>
          <a:xfrm>
            <a:off x="311911" y="340233"/>
            <a:ext cx="793813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sz="16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1600" b="1" u="heavy" spc="1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sz="1600" b="1" u="heavy" spc="3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1600" b="1" u="heavy" spc="3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b="1" u="heavy" spc="2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confirmed,</a:t>
            </a:r>
            <a:r>
              <a:rPr sz="1600" b="1" u="heavy" spc="5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deaths,</a:t>
            </a:r>
            <a:r>
              <a:rPr sz="1600" b="1" u="heavy" spc="2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sz="1600" b="1" u="heavy" spc="7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1600" b="1" u="heavy" spc="2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1A40E-8859-8A9D-E85A-D61FB6C03618}"/>
              </a:ext>
            </a:extLst>
          </p:cNvPr>
          <p:cNvSpPr txBox="1"/>
          <p:nvPr/>
        </p:nvSpPr>
        <p:spPr>
          <a:xfrm>
            <a:off x="6781800" y="1720840"/>
            <a:ext cx="4800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7825" marR="135255" indent="-285750" algn="just">
              <a:lnSpc>
                <a:spcPct val="100000"/>
              </a:lnSpc>
              <a:spcBef>
                <a:spcPts val="350"/>
              </a:spcBef>
              <a:buFont typeface="Arial" panose="020B0604020202020204" pitchFamily="34" charset="0"/>
              <a:buChar char="•"/>
              <a:tabLst>
                <a:tab pos="379730" algn="l"/>
              </a:tabLst>
            </a:pP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</a:t>
            </a:r>
            <a:r>
              <a:rPr lang="en-US" sz="18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records the highest </a:t>
            </a:r>
            <a:r>
              <a:rPr lang="en-US" sz="1800" spc="-5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confirmed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cases, with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spc="-5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823,225</a:t>
            </a:r>
            <a:r>
              <a:rPr lang="en-US" sz="18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118110" indent="-285750">
              <a:lnSpc>
                <a:spcPct val="100000"/>
              </a:lnSpc>
              <a:buClr>
                <a:srgbClr val="001F5F"/>
              </a:buClr>
              <a:buFont typeface="Arial" panose="020B0604020202020204" pitchFamily="34" charset="0"/>
              <a:buChar char="•"/>
              <a:tabLst>
                <a:tab pos="450215" algn="l"/>
                <a:tab pos="45085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contrast,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year </a:t>
            </a:r>
            <a:r>
              <a:rPr lang="en-US" sz="18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 </a:t>
            </a:r>
            <a:r>
              <a:rPr lang="en-US" sz="1800" spc="-5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sz="1800" spc="1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18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US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</a:t>
            </a:r>
            <a:r>
              <a:rPr lang="en-US" sz="1800" spc="1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7,374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12763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79730" algn="l"/>
              </a:tabLst>
            </a:pPr>
            <a:r>
              <a:rPr lang="en-US" sz="18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sz="18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1800" spc="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spc="-5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US" sz="1800" spc="1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cases,</a:t>
            </a:r>
            <a:r>
              <a:rPr lang="en-US" sz="1800" spc="3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amounting</a:t>
            </a:r>
            <a:r>
              <a:rPr lang="en-US" sz="18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1,123,456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 reported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year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13017" y="4004309"/>
            <a:ext cx="5749925" cy="209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  <a:endParaRPr sz="1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13144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700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</a:t>
            </a:r>
            <a:r>
              <a:rPr sz="17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sz="17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7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b="1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21,711,021</a:t>
            </a:r>
            <a:r>
              <a:rPr sz="17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cases,</a:t>
            </a:r>
            <a:r>
              <a:rPr sz="17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7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sz="17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sz="17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peaked</a:t>
            </a:r>
            <a:r>
              <a:rPr sz="17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7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b="1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April</a:t>
            </a:r>
            <a:r>
              <a:rPr sz="1700" b="1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sz="17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7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7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contrast,</a:t>
            </a:r>
            <a:r>
              <a:rPr sz="1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sz="1700" b="1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sz="1700" b="1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saw</a:t>
            </a:r>
            <a:r>
              <a:rPr sz="17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17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7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7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deaths— </a:t>
            </a:r>
            <a:r>
              <a:rPr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recorded</a:t>
            </a:r>
            <a:r>
              <a:rPr sz="17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7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401,893</a:t>
            </a:r>
            <a:r>
              <a:rPr sz="17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7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7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</a:t>
            </a:r>
            <a:r>
              <a:rPr sz="1700" spc="-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17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sz="17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reported</a:t>
            </a:r>
            <a:r>
              <a:rPr sz="17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sz="1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700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sz="17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ct val="100000"/>
              </a:lnSpc>
            </a:pPr>
            <a:r>
              <a:rPr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sz="1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cases,</a:t>
            </a:r>
            <a:r>
              <a:rPr sz="1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1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</a:t>
            </a:r>
            <a:r>
              <a:rPr sz="17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7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19,131,842</a:t>
            </a:r>
            <a:r>
              <a:rPr sz="17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7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D0721DB-5989-43F4-916E-F4A2530F75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" t="1992" b="4396"/>
          <a:stretch/>
        </p:blipFill>
        <p:spPr>
          <a:xfrm>
            <a:off x="587760" y="1143000"/>
            <a:ext cx="5198285" cy="25148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8A83B01-7760-76B1-CC68-6D6AE3AAB5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"/>
          <a:stretch/>
        </p:blipFill>
        <p:spPr>
          <a:xfrm>
            <a:off x="6405956" y="789763"/>
            <a:ext cx="5537495" cy="531385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0FEBDEE8-1B9B-109D-5039-81752581E9D1}"/>
              </a:ext>
            </a:extLst>
          </p:cNvPr>
          <p:cNvSpPr txBox="1"/>
          <p:nvPr/>
        </p:nvSpPr>
        <p:spPr>
          <a:xfrm>
            <a:off x="311911" y="340233"/>
            <a:ext cx="87172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u="heavy" spc="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z="1600" b="1" u="heavy" spc="2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600" b="1" u="heavy" spc="2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b="1" u="heavy" spc="2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sz="1600" b="1" u="heavy" spc="2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b="1" u="heavy" spc="2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confirmed,</a:t>
            </a:r>
            <a:r>
              <a:rPr sz="1600" b="1" u="heavy" spc="5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deaths,</a:t>
            </a:r>
            <a:r>
              <a:rPr sz="1600" b="1" u="heavy" spc="2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sz="1600" b="1" u="heavy" spc="5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600" b="1" u="heavy" spc="2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C24104-56C8-BE3D-468A-B3B7781EB68D}"/>
              </a:ext>
            </a:extLst>
          </p:cNvPr>
          <p:cNvSpPr/>
          <p:nvPr/>
        </p:nvSpPr>
        <p:spPr>
          <a:xfrm>
            <a:off x="10241503" y="4648200"/>
            <a:ext cx="578897" cy="22860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25DDBB-32B2-41E9-9D1B-92B70F25CFB3}"/>
              </a:ext>
            </a:extLst>
          </p:cNvPr>
          <p:cNvSpPr/>
          <p:nvPr/>
        </p:nvSpPr>
        <p:spPr>
          <a:xfrm>
            <a:off x="9174703" y="5334000"/>
            <a:ext cx="578897" cy="22860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A72029-E3D8-1C2F-4F77-881A0CDB3AAD}"/>
              </a:ext>
            </a:extLst>
          </p:cNvPr>
          <p:cNvSpPr/>
          <p:nvPr/>
        </p:nvSpPr>
        <p:spPr>
          <a:xfrm>
            <a:off x="11277600" y="5562600"/>
            <a:ext cx="578897" cy="22860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7695CCA-6ED2-F5EE-4CF6-5719CF03A8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0" r="2559" b="6079"/>
          <a:stretch/>
        </p:blipFill>
        <p:spPr>
          <a:xfrm>
            <a:off x="76201" y="2438400"/>
            <a:ext cx="5638800" cy="203635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604ED7-C02C-C999-4746-87B6A2FB4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95400"/>
            <a:ext cx="6170508" cy="43815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2FA0172D-3965-1007-45F6-11653EF556E4}"/>
              </a:ext>
            </a:extLst>
          </p:cNvPr>
          <p:cNvSpPr txBox="1"/>
          <p:nvPr/>
        </p:nvSpPr>
        <p:spPr>
          <a:xfrm>
            <a:off x="311911" y="340233"/>
            <a:ext cx="966533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1600" b="1" u="heavy" spc="2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1600" b="1" u="heavy" spc="1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coronavirus</a:t>
            </a:r>
            <a:r>
              <a:rPr sz="1600" b="1" u="heavy" spc="6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spread</a:t>
            </a:r>
            <a:r>
              <a:rPr sz="1600" b="1" u="heavy" spc="4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1600" b="1" u="heavy" spc="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b="1" u="heavy" spc="2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respect</a:t>
            </a:r>
            <a:r>
              <a:rPr sz="1600" b="1" u="heavy" spc="3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b="1" u="heavy" spc="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sz="1600" b="1" u="heavy" spc="3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sz="1600" b="1" u="heavy" spc="2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1600" b="1" u="heavy" spc="2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</a:pP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(Eg:</a:t>
            </a:r>
            <a:r>
              <a:rPr sz="16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z="16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sz="16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cases,</a:t>
            </a:r>
            <a:r>
              <a:rPr sz="16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600" b="1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average,</a:t>
            </a:r>
            <a:r>
              <a:rPr sz="16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sz="16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STDEV</a:t>
            </a:r>
            <a:r>
              <a:rPr sz="16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1108913"/>
            <a:ext cx="474789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spc="140" dirty="0">
                <a:solidFill>
                  <a:srgbClr val="404040"/>
                </a:solidFill>
                <a:latin typeface="Cambria"/>
                <a:cs typeface="Cambria"/>
              </a:rPr>
              <a:t>Project</a:t>
            </a:r>
            <a:r>
              <a:rPr sz="4700" spc="3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4700" spc="105" dirty="0">
                <a:solidFill>
                  <a:srgbClr val="404040"/>
                </a:solidFill>
                <a:latin typeface="Cambria"/>
                <a:cs typeface="Cambria"/>
              </a:rPr>
              <a:t>Overview</a:t>
            </a:r>
            <a:endParaRPr sz="47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580" y="2112986"/>
            <a:ext cx="6184265" cy="2934393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60655" indent="-14795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160655" algn="l"/>
              </a:tabLst>
            </a:pP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IN" sz="18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COVID19’ impact on public health underscores the need for data-driven insights to understand its spread.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139" marR="273685" indent="-92075">
              <a:lnSpc>
                <a:spcPct val="110000"/>
              </a:lnSpc>
              <a:spcBef>
                <a:spcPts val="1395"/>
              </a:spcBef>
              <a:buFont typeface="Arial MT"/>
              <a:buChar char="•"/>
              <a:tabLst>
                <a:tab pos="104139" algn="l"/>
                <a:tab pos="160020" algn="l"/>
              </a:tabLst>
            </a:pP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analyst,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  <a:r>
              <a:rPr sz="1800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sz="1800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sz="18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valuable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insights.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655" indent="-147955">
              <a:lnSpc>
                <a:spcPct val="100000"/>
              </a:lnSpc>
              <a:spcBef>
                <a:spcPts val="1620"/>
              </a:spcBef>
              <a:buFont typeface="Arial MT"/>
              <a:buChar char="•"/>
              <a:tabLst>
                <a:tab pos="160655" algn="l"/>
              </a:tabLst>
            </a:pP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18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  <a:r>
              <a:rPr sz="18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analysis,</a:t>
            </a:r>
            <a:r>
              <a:rPr sz="18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sz="1800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8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139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uncover</a:t>
            </a:r>
            <a:r>
              <a:rPr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patterns,</a:t>
            </a:r>
            <a:r>
              <a:rPr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trends,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correlations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139" marR="342900" indent="-92075">
              <a:lnSpc>
                <a:spcPct val="110000"/>
              </a:lnSpc>
              <a:spcBef>
                <a:spcPts val="1405"/>
              </a:spcBef>
              <a:buFont typeface="Arial MT"/>
              <a:buChar char="•"/>
              <a:tabLst>
                <a:tab pos="104139" algn="l"/>
                <a:tab pos="160020" algn="l"/>
              </a:tabLst>
            </a:pP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By</a:t>
            </a:r>
            <a:r>
              <a:rPr sz="18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presenting</a:t>
            </a:r>
            <a:r>
              <a:rPr sz="18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8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findings,</a:t>
            </a:r>
            <a:r>
              <a:rPr sz="18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r>
              <a:rPr sz="1800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8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</a:t>
            </a:r>
            <a:r>
              <a:rPr sz="1800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collective</a:t>
            </a:r>
            <a:r>
              <a:rPr sz="18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  <a:r>
              <a:rPr sz="1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combating</a:t>
            </a:r>
            <a:r>
              <a:rPr sz="18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sz="18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crisis.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3A18CB-A805-8A89-9FDA-EF085EB60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91400" y="2286000"/>
            <a:ext cx="4231670" cy="3028548"/>
          </a:xfrm>
          <a:prstGeom prst="roundRect">
            <a:avLst>
              <a:gd name="adj" fmla="val 67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2436EC1-055E-65A4-2020-B845838D7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16" y="1119963"/>
            <a:ext cx="6320584" cy="4961623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F0796D1-4B1F-5CBF-3AAB-4DCB5FE12A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 t="19692" r="3318"/>
          <a:stretch/>
        </p:blipFill>
        <p:spPr>
          <a:xfrm>
            <a:off x="76200" y="2514600"/>
            <a:ext cx="5638800" cy="219286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C5491AF1-DA35-5230-7B96-C00B08F57054}"/>
              </a:ext>
            </a:extLst>
          </p:cNvPr>
          <p:cNvSpPr txBox="1"/>
          <p:nvPr/>
        </p:nvSpPr>
        <p:spPr>
          <a:xfrm>
            <a:off x="311911" y="340233"/>
            <a:ext cx="91636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sz="16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1600" b="1" u="heavy" spc="2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1600" b="1" u="heavy" spc="1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coronavirus</a:t>
            </a:r>
            <a:r>
              <a:rPr sz="1600" b="1" u="heavy" spc="6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spread</a:t>
            </a:r>
            <a:r>
              <a:rPr sz="1600" b="1" u="heavy" spc="4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1600" b="1" u="heavy" spc="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b="1" u="heavy" spc="1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respect</a:t>
            </a:r>
            <a:r>
              <a:rPr sz="1600" b="1" u="heavy" spc="3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  <a:r>
              <a:rPr sz="1600" b="1" u="heavy" spc="2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sz="1600" b="1" u="heavy" spc="2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1600" b="1" u="heavy" spc="2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</a:pP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(Eg:</a:t>
            </a:r>
            <a:r>
              <a:rPr sz="16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z="16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  <a:r>
              <a:rPr sz="16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cases,</a:t>
            </a:r>
            <a:r>
              <a:rPr sz="16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6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average,</a:t>
            </a:r>
            <a:r>
              <a:rPr sz="16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sz="16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STDEV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499F514-E373-CA90-27FA-A18B95222A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5" r="2497"/>
          <a:stretch/>
        </p:blipFill>
        <p:spPr>
          <a:xfrm>
            <a:off x="76200" y="2426391"/>
            <a:ext cx="5653277" cy="200521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771BF75-A894-CBF6-ACA8-B96F4AAA4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371600"/>
            <a:ext cx="6186677" cy="450344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698B775E-EDF8-609D-0772-04DDFE0D9712}"/>
              </a:ext>
            </a:extLst>
          </p:cNvPr>
          <p:cNvSpPr txBox="1"/>
          <p:nvPr/>
        </p:nvSpPr>
        <p:spPr>
          <a:xfrm>
            <a:off x="311911" y="340233"/>
            <a:ext cx="965454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1600" b="1" u="heavy" spc="2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1600" b="1" u="heavy" spc="1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coronavirus</a:t>
            </a:r>
            <a:r>
              <a:rPr sz="1600" b="1" u="heavy" spc="6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spread</a:t>
            </a:r>
            <a:r>
              <a:rPr sz="1600" b="1" u="heavy" spc="4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1600" b="1" u="heavy" spc="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b="1" u="heavy" spc="1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respect</a:t>
            </a:r>
            <a:r>
              <a:rPr sz="1600" b="1" u="heavy" spc="3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b="1" u="heavy" spc="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sz="1600" b="1" u="heavy" spc="5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sz="1600" b="1" u="heavy" spc="2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1600" b="1" u="heavy" spc="2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</a:pP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(Eg:</a:t>
            </a:r>
            <a:r>
              <a:rPr sz="16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z="16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sz="1600" b="1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cases,</a:t>
            </a:r>
            <a:r>
              <a:rPr sz="16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6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average,</a:t>
            </a:r>
            <a:r>
              <a:rPr sz="16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sz="16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STDEV</a:t>
            </a:r>
            <a:r>
              <a:rPr sz="16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5800" y="5271305"/>
            <a:ext cx="10205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/>
                <a:cs typeface="Franklin Gothic Medium"/>
              </a:rPr>
              <a:t>Inference:</a:t>
            </a:r>
            <a:r>
              <a:rPr sz="1800" spc="310" dirty="0">
                <a:latin typeface="Franklin Gothic Medium"/>
                <a:cs typeface="Franklin Gothic Medium"/>
              </a:rPr>
              <a:t> </a:t>
            </a:r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US</a:t>
            </a:r>
            <a:r>
              <a:rPr sz="1800" spc="-7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had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the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highest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number</a:t>
            </a:r>
            <a:r>
              <a:rPr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of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confirmed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cases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recorded</a:t>
            </a:r>
            <a:r>
              <a:rPr sz="1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which</a:t>
            </a:r>
            <a:r>
              <a:rPr sz="1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was</a:t>
            </a:r>
            <a:r>
              <a:rPr sz="1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cumulated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to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 </a:t>
            </a:r>
            <a:r>
              <a:rPr sz="18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33,461,982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/>
                <a:cs typeface="Franklin Gothic Medium"/>
              </a:rPr>
              <a:t>.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DC7D37-8D8B-7C93-D5A9-A5234987BE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" t="1402" r="2959" b="3233"/>
          <a:stretch/>
        </p:blipFill>
        <p:spPr>
          <a:xfrm>
            <a:off x="1828800" y="1143001"/>
            <a:ext cx="5257800" cy="37338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125B1404-DAB5-D04F-6FAD-350A84161980}"/>
              </a:ext>
            </a:extLst>
          </p:cNvPr>
          <p:cNvSpPr txBox="1"/>
          <p:nvPr/>
        </p:nvSpPr>
        <p:spPr>
          <a:xfrm>
            <a:off x="311911" y="340233"/>
            <a:ext cx="80441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1600" b="1" u="heavy" spc="2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u="heavy" spc="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sz="1600" b="1" u="heavy" spc="1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sz="1600" b="1" u="heavy" spc="4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sz="1600" b="1" u="heavy" spc="2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600" b="1" u="heavy" spc="2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b="1" u="heavy" spc="2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sz="1600" b="1" u="heavy" spc="4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3400" y="5562600"/>
            <a:ext cx="10417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  <a:r>
              <a:rPr sz="1800" spc="3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Samoa,</a:t>
            </a:r>
            <a:r>
              <a:rPr sz="1800" b="1" spc="-9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Kiribati,</a:t>
            </a:r>
            <a:r>
              <a:rPr sz="18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Dominica,</a:t>
            </a:r>
            <a:r>
              <a:rPr sz="1800" b="1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Marshall</a:t>
            </a:r>
            <a:r>
              <a:rPr sz="1800" b="1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Islands</a:t>
            </a:r>
            <a:r>
              <a:rPr sz="1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reported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lowest</a:t>
            </a:r>
            <a:r>
              <a:rPr sz="1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8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cases,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sz="1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casualties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8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18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datasets.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E9062-4453-DAA2-FBC4-73C1C1C517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" t="3172" r="1336" b="4422"/>
          <a:stretch/>
        </p:blipFill>
        <p:spPr>
          <a:xfrm>
            <a:off x="7391400" y="1861418"/>
            <a:ext cx="4191000" cy="24384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5D219F-0EE8-D70A-5496-CBD683BB13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" t="556" r="1373" b="37223"/>
          <a:stretch/>
        </p:blipFill>
        <p:spPr>
          <a:xfrm>
            <a:off x="533400" y="838199"/>
            <a:ext cx="6248401" cy="426720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579AD859-703E-17FC-44E0-9B0F5C1111E5}"/>
              </a:ext>
            </a:extLst>
          </p:cNvPr>
          <p:cNvSpPr txBox="1"/>
          <p:nvPr/>
        </p:nvSpPr>
        <p:spPr>
          <a:xfrm>
            <a:off x="311911" y="340233"/>
            <a:ext cx="74212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  <a:r>
              <a:rPr sz="16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1600" b="1" u="heavy" spc="2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u="heavy" spc="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sz="1600" b="1" u="heavy" spc="1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sz="1600" b="1" u="heavy" spc="4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lowest</a:t>
            </a:r>
            <a:r>
              <a:rPr sz="1600" b="1" u="heavy" spc="2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600" b="1" u="heavy" spc="2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b="1" u="heavy" spc="2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  <a:r>
              <a:rPr sz="1600" b="1" u="heavy" spc="3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29412" y="4771390"/>
            <a:ext cx="10420350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spcBef>
                <a:spcPts val="100"/>
              </a:spcBef>
            </a:pPr>
            <a:r>
              <a:rPr sz="18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India,</a:t>
            </a:r>
            <a:r>
              <a:rPr lang="en-US" sz="1800" b="1" spc="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Brazil,</a:t>
            </a:r>
            <a:r>
              <a:rPr lang="en-US" sz="18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US,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Turkey,</a:t>
            </a:r>
            <a:r>
              <a:rPr lang="en-US" sz="18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Russia</a:t>
            </a:r>
            <a:r>
              <a:rPr lang="en-US" sz="1800" b="1" spc="1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1800" spc="-54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1800" spc="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lang="en-US" sz="1800" spc="3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800" spc="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1800" spc="2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recovered</a:t>
            </a:r>
            <a:r>
              <a:rPr lang="en-US" sz="1800" spc="1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  <a:r>
              <a:rPr lang="en-US" sz="1800" spc="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 marR="30480">
              <a:lnSpc>
                <a:spcPct val="100000"/>
              </a:lnSpc>
              <a:spcBef>
                <a:spcPts val="100"/>
              </a:spcBef>
            </a:pP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50D961-4C41-FB22-5017-085E225448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t="2523" r="1579" b="2896"/>
          <a:stretch/>
        </p:blipFill>
        <p:spPr>
          <a:xfrm>
            <a:off x="7062247" y="1018806"/>
            <a:ext cx="4702630" cy="304800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9E3396-914A-CD13-E097-9A8FB8D087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" t="1834" b="55880"/>
          <a:stretch/>
        </p:blipFill>
        <p:spPr>
          <a:xfrm>
            <a:off x="402770" y="1291006"/>
            <a:ext cx="6153880" cy="2503603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042653EF-73BA-777F-5233-ECA85833D2B5}"/>
              </a:ext>
            </a:extLst>
          </p:cNvPr>
          <p:cNvSpPr txBox="1"/>
          <p:nvPr/>
        </p:nvSpPr>
        <p:spPr>
          <a:xfrm>
            <a:off x="311911" y="340233"/>
            <a:ext cx="66986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r>
              <a:rPr sz="16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1600" b="1" u="heavy" spc="2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1600" b="1" u="heavy" spc="2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sz="1600" b="1" u="heavy" spc="3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sz="1600" b="1" u="heavy" spc="4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sz="1600" b="1" u="heavy" spc="3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sz="1600" b="1" u="heavy" spc="6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35482"/>
            <a:ext cx="2786076" cy="73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b="1" u="sng" spc="240" dirty="0">
                <a:solidFill>
                  <a:srgbClr val="404040"/>
                </a:solidFill>
                <a:latin typeface="Cambria"/>
                <a:cs typeface="Cambria"/>
              </a:rPr>
              <a:t>Insights</a:t>
            </a:r>
            <a:endParaRPr sz="4700" b="1" u="sng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45591" y="2135504"/>
            <a:ext cx="10530205" cy="3652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revelations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discovered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endParaRPr lang="en-U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b="1" spc="-3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b="1" spc="-6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1" spc="-3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-5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b="1" spc="-6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b="1" spc="-5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Pandemic</a:t>
            </a:r>
            <a:r>
              <a:rPr b="1" spc="-6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b="1" spc="-6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b="1" spc="-4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b="1" spc="-5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b="1" spc="-4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22,</a:t>
            </a:r>
            <a:r>
              <a:rPr b="1" spc="-3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2020,</a:t>
            </a:r>
            <a:r>
              <a:rPr b="1" spc="-5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1" spc="-4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June</a:t>
            </a:r>
            <a:r>
              <a:rPr b="1" spc="-4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13,</a:t>
            </a:r>
            <a:r>
              <a:rPr b="1" spc="-5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2021.</a:t>
            </a:r>
          </a:p>
          <a:p>
            <a:pPr marL="355600" marR="337820" indent="-342900">
              <a:lnSpc>
                <a:spcPct val="100000"/>
              </a:lnSpc>
              <a:buFont typeface="+mj-lt"/>
              <a:buAutoNum type="arabicPeriod"/>
              <a:tabLst>
                <a:tab pos="317500" algn="l"/>
              </a:tabLst>
            </a:pPr>
            <a:r>
              <a:rPr b="1" spc="-1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Though</a:t>
            </a:r>
            <a:r>
              <a:rPr b="1" spc="-6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b="1" spc="-3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b="1" spc="-4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-5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b="1" spc="-5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b="1" spc="-6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-3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b="1" spc="-5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recorded,</a:t>
            </a:r>
            <a:r>
              <a:rPr b="1" spc="-6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-5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b="1" spc="-6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-4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casualties</a:t>
            </a:r>
            <a:r>
              <a:rPr b="1" spc="-6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recorded</a:t>
            </a:r>
            <a:r>
              <a:rPr b="1" spc="-5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b="1" spc="-4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b="1" spc="-6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b="1" spc="-1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2021.</a:t>
            </a:r>
            <a:endParaRPr lang="en-US" b="1" spc="-10" dirty="0">
              <a:solidFill>
                <a:srgbClr val="0D0F1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37820" indent="-342900">
              <a:lnSpc>
                <a:spcPct val="100000"/>
              </a:lnSpc>
              <a:buFont typeface="+mj-lt"/>
              <a:buAutoNum type="arabicPeriod"/>
              <a:tabLst>
                <a:tab pos="317500" algn="l"/>
              </a:tabLst>
            </a:pP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b="1" spc="-8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b="1" spc="-6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-6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b="1" spc="-8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b="1" spc="-7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-5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b="1" spc="-6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cases.</a:t>
            </a:r>
            <a:endParaRPr lang="en-US" b="1" spc="-10" dirty="0">
              <a:solidFill>
                <a:srgbClr val="0D0F1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37820" indent="-342900">
              <a:lnSpc>
                <a:spcPct val="100000"/>
              </a:lnSpc>
              <a:buFont typeface="+mj-lt"/>
              <a:buAutoNum type="arabicPeriod"/>
              <a:tabLst>
                <a:tab pos="317500" algn="l"/>
              </a:tabLst>
            </a:pP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-4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b="1" spc="-4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b="1" spc="-6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skyrocketed</a:t>
            </a:r>
            <a:r>
              <a:rPr b="1" spc="-4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b="1" spc="-3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April</a:t>
            </a:r>
            <a:r>
              <a:rPr b="1" spc="-6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2021.</a:t>
            </a:r>
            <a:endParaRPr lang="en-US" b="1" spc="-10" dirty="0">
              <a:solidFill>
                <a:srgbClr val="0D0F1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37820" indent="-342900">
              <a:lnSpc>
                <a:spcPct val="100000"/>
              </a:lnSpc>
              <a:buFont typeface="+mj-lt"/>
              <a:buAutoNum type="arabicPeriod"/>
              <a:tabLst>
                <a:tab pos="317500" algn="l"/>
              </a:tabLst>
            </a:pPr>
            <a:r>
              <a:rPr b="1" spc="-2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Samoa,</a:t>
            </a:r>
            <a:r>
              <a:rPr b="1" spc="-8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Kiribati,</a:t>
            </a:r>
            <a:r>
              <a:rPr b="1" spc="-7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Dominica,</a:t>
            </a:r>
            <a:r>
              <a:rPr b="1" spc="-8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-5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Marshall</a:t>
            </a:r>
            <a:r>
              <a:rPr b="1" spc="-8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Islands</a:t>
            </a:r>
            <a:r>
              <a:rPr b="1" spc="-6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b="1" spc="-6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reported</a:t>
            </a:r>
            <a:r>
              <a:rPr b="1" spc="-7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-7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lowest</a:t>
            </a:r>
            <a:r>
              <a:rPr b="1" spc="-8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b="1" spc="-7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-5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  <a:r>
              <a:rPr b="1" spc="-7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cases.</a:t>
            </a:r>
            <a:endParaRPr lang="en-US" b="1" spc="-10" dirty="0">
              <a:solidFill>
                <a:srgbClr val="0D0F1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37820" indent="-342900">
              <a:lnSpc>
                <a:spcPct val="100000"/>
              </a:lnSpc>
              <a:buFont typeface="+mj-lt"/>
              <a:buAutoNum type="arabicPeriod"/>
              <a:tabLst>
                <a:tab pos="317500" algn="l"/>
              </a:tabLst>
            </a:pPr>
            <a:r>
              <a:rPr b="1" spc="-1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Though</a:t>
            </a:r>
            <a:r>
              <a:rPr b="1" spc="-7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-6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b="1" spc="-4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b="1" spc="-6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-5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b="1" spc="-7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recorded</a:t>
            </a:r>
            <a:r>
              <a:rPr b="1" spc="-6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b="1" spc="-5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b="1" spc="-6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b="1" spc="-6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cases,</a:t>
            </a:r>
            <a:r>
              <a:rPr b="1" spc="-7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b="1" spc="-4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comes</a:t>
            </a:r>
            <a:r>
              <a:rPr b="1" spc="-7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3rd</a:t>
            </a:r>
            <a:r>
              <a:rPr b="1" spc="-4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b="1" spc="-4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-6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b="1" spc="-7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-4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b="1" spc="-8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b="1" spc="-7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b="1" spc="-6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accumulated</a:t>
            </a:r>
            <a:r>
              <a:rPr b="1" spc="-7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b="1" spc="-6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-65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0D0F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b="1" spc="-10" dirty="0">
              <a:solidFill>
                <a:srgbClr val="0D0F1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-19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pandemic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801"/>
            <a:ext cx="12189460" cy="457580"/>
          </a:xfrm>
          <a:custGeom>
            <a:avLst/>
            <a:gdLst/>
            <a:ahLst/>
            <a:cxnLst/>
            <a:rect l="l" t="t" r="r" b="b"/>
            <a:pathLst>
              <a:path w="12189460" h="2280284">
                <a:moveTo>
                  <a:pt x="12188952" y="0"/>
                </a:moveTo>
                <a:lnTo>
                  <a:pt x="0" y="0"/>
                </a:lnTo>
                <a:lnTo>
                  <a:pt x="0" y="2279904"/>
                </a:lnTo>
                <a:lnTo>
                  <a:pt x="12188952" y="2279904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2AE10-DE49-4901-CCF9-25AA80776DD8}"/>
              </a:ext>
            </a:extLst>
          </p:cNvPr>
          <p:cNvSpPr txBox="1"/>
          <p:nvPr/>
        </p:nvSpPr>
        <p:spPr>
          <a:xfrm>
            <a:off x="2895600" y="2743200"/>
            <a:ext cx="6094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spc="26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IN" sz="4800" b="1" spc="45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b="1" spc="29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4800" b="1" spc="465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b="1" spc="5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IN" sz="48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-46554"/>
            <a:ext cx="8406130" cy="1029072"/>
          </a:xfrm>
          <a:prstGeom prst="rect">
            <a:avLst/>
          </a:prstGeom>
        </p:spPr>
        <p:txBody>
          <a:bodyPr vert="horz" wrap="square" lIns="0" tIns="30284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4700" u="sng" spc="-20" dirty="0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sz="4700" u="sng" spc="-25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4700" u="sng" spc="-25" dirty="0"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  <a:endParaRPr sz="4700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812" y="1404873"/>
            <a:ext cx="7552690" cy="47628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sz="1800" spc="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2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800" spc="-3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sz="1800" spc="-2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-3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2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1800" spc="-2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u="sng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(Corona</a:t>
            </a:r>
            <a:r>
              <a:rPr sz="1800" u="sng" spc="-5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</a:t>
            </a:r>
            <a:r>
              <a:rPr sz="1800" u="sng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Virus</a:t>
            </a:r>
            <a:r>
              <a:rPr sz="1800" u="sng" spc="-3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</a:t>
            </a:r>
            <a:r>
              <a:rPr sz="1800" u="sng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Dataset)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Province</a:t>
            </a:r>
            <a:r>
              <a:rPr sz="1800" b="1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800" b="1" spc="-3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</a:t>
            </a:r>
            <a:r>
              <a:rPr sz="1800" spc="-5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subdivision</a:t>
            </a:r>
            <a:r>
              <a:rPr sz="1800" spc="-6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sz="1800" spc="-7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-7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country/region.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Country_Region</a:t>
            </a:r>
            <a:r>
              <a:rPr sz="1800" b="1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800" b="1" spc="-3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</a:t>
            </a:r>
            <a:r>
              <a:rPr sz="1800" spc="-5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sz="1800" spc="-5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1800" spc="-6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800" spc="-7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800" spc="-7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recorded.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sz="1800" b="1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800" b="1" spc="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North-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south</a:t>
            </a:r>
            <a:r>
              <a:rPr sz="1800" spc="-2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sz="1800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800" spc="-3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Earth's</a:t>
            </a:r>
            <a:r>
              <a:rPr sz="1800" spc="-2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sz="1800" b="1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800" b="1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East-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west</a:t>
            </a:r>
            <a:r>
              <a:rPr sz="1800" spc="-2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sz="1800" spc="-4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800" spc="-4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Earth's</a:t>
            </a:r>
            <a:r>
              <a:rPr sz="1800" spc="-5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spcBef>
                <a:spcPts val="216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Recorded</a:t>
            </a:r>
            <a:r>
              <a:rPr sz="1800" spc="-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sz="1800" spc="-3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3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CORONA</a:t>
            </a:r>
            <a:r>
              <a:rPr sz="1800" spc="-3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</a:t>
            </a:r>
            <a:r>
              <a:rPr sz="1800" spc="-5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Confirmed:</a:t>
            </a:r>
            <a:r>
              <a:rPr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800" spc="-2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5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diagnosed</a:t>
            </a:r>
            <a:r>
              <a:rPr sz="1800" spc="-2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CORONA</a:t>
            </a:r>
            <a:r>
              <a:rPr sz="1800" spc="-4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</a:t>
            </a:r>
            <a:r>
              <a:rPr sz="1800" spc="-6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Deaths:</a:t>
            </a:r>
            <a:r>
              <a:rPr sz="1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800" spc="-3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3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CORONA</a:t>
            </a:r>
            <a:r>
              <a:rPr sz="1800" spc="-4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VIRUS-related</a:t>
            </a:r>
            <a:r>
              <a:rPr sz="1800" spc="-5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Recovered: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800" spc="-3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4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sz="1800" spc="-4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CORONA</a:t>
            </a:r>
            <a:r>
              <a:rPr sz="1800" spc="-5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</a:t>
            </a:r>
            <a:r>
              <a:rPr sz="1800" spc="-4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-46554"/>
            <a:ext cx="8406130" cy="1029072"/>
          </a:xfrm>
          <a:prstGeom prst="rect">
            <a:avLst/>
          </a:prstGeom>
        </p:spPr>
        <p:txBody>
          <a:bodyPr vert="horz" wrap="square" lIns="0" tIns="30284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4700" u="sng" spc="-20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4700" u="sng" spc="-20" dirty="0">
                <a:latin typeface="Cambria" panose="02040503050406030204" pitchFamily="18" charset="0"/>
                <a:ea typeface="Cambria" panose="02040503050406030204" pitchFamily="18" charset="0"/>
              </a:rPr>
              <a:t>BMS</a:t>
            </a:r>
            <a:r>
              <a:rPr sz="4700" u="sng" spc="-18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4700" u="sng" dirty="0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sz="4700" u="sng" spc="-16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4700" u="sng" spc="-80" dirty="0">
                <a:latin typeface="Cambria" panose="02040503050406030204" pitchFamily="18" charset="0"/>
                <a:ea typeface="Cambria" panose="02040503050406030204" pitchFamily="18" charset="0"/>
              </a:rPr>
              <a:t>Tool</a:t>
            </a:r>
            <a:r>
              <a:rPr sz="4700" u="sng" spc="-21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4700" u="sng" spc="-20" dirty="0">
                <a:latin typeface="Cambria" panose="02040503050406030204" pitchFamily="18" charset="0"/>
                <a:ea typeface="Cambria" panose="02040503050406030204" pitchFamily="18" charset="0"/>
              </a:rPr>
              <a:t>Used</a:t>
            </a:r>
            <a:endParaRPr sz="4700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8965" y="1802795"/>
            <a:ext cx="27644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z="2400" spc="-8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7996" y="3991718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2400" spc="-6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Tool:</a:t>
            </a:r>
            <a:r>
              <a:rPr sz="2400" spc="-6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r>
              <a:rPr sz="2400" spc="-5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45D059A1-57BB-EF76-9D1F-C6D9F21916F6}"/>
              </a:ext>
            </a:extLst>
          </p:cNvPr>
          <p:cNvPicPr/>
          <p:nvPr/>
        </p:nvPicPr>
        <p:blipFill rotWithShape="1">
          <a:blip r:embed="rId2" cstate="print"/>
          <a:srcRect l="316" t="-105"/>
          <a:stretch/>
        </p:blipFill>
        <p:spPr>
          <a:xfrm>
            <a:off x="381000" y="3005228"/>
            <a:ext cx="5496373" cy="3047648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E02BDDB9-9190-DFF4-F6AB-9D7E2092F02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13883" y="1333379"/>
            <a:ext cx="3396996" cy="1504188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214B9E93-7683-778A-98F7-70A60E778CAD}"/>
              </a:ext>
            </a:extLst>
          </p:cNvPr>
          <p:cNvSpPr/>
          <p:nvPr/>
        </p:nvSpPr>
        <p:spPr>
          <a:xfrm>
            <a:off x="4343400" y="1833452"/>
            <a:ext cx="934719" cy="304800"/>
          </a:xfrm>
          <a:custGeom>
            <a:avLst/>
            <a:gdLst/>
            <a:ahLst/>
            <a:cxnLst/>
            <a:rect l="l" t="t" r="r" b="b"/>
            <a:pathLst>
              <a:path w="934720" h="304800">
                <a:moveTo>
                  <a:pt x="0" y="76200"/>
                </a:moveTo>
                <a:lnTo>
                  <a:pt x="781811" y="76200"/>
                </a:lnTo>
                <a:lnTo>
                  <a:pt x="781811" y="0"/>
                </a:lnTo>
                <a:lnTo>
                  <a:pt x="934211" y="152400"/>
                </a:lnTo>
                <a:lnTo>
                  <a:pt x="781811" y="304800"/>
                </a:lnTo>
                <a:lnTo>
                  <a:pt x="781811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solidFill>
            <a:schemeClr val="accent1"/>
          </a:solidFill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2B76740-100B-E552-65EB-A81B1D99441D}"/>
              </a:ext>
            </a:extLst>
          </p:cNvPr>
          <p:cNvSpPr/>
          <p:nvPr/>
        </p:nvSpPr>
        <p:spPr>
          <a:xfrm rot="10800000">
            <a:off x="6176477" y="4020433"/>
            <a:ext cx="934719" cy="304800"/>
          </a:xfrm>
          <a:custGeom>
            <a:avLst/>
            <a:gdLst/>
            <a:ahLst/>
            <a:cxnLst/>
            <a:rect l="l" t="t" r="r" b="b"/>
            <a:pathLst>
              <a:path w="934720" h="304800">
                <a:moveTo>
                  <a:pt x="0" y="76200"/>
                </a:moveTo>
                <a:lnTo>
                  <a:pt x="781811" y="76200"/>
                </a:lnTo>
                <a:lnTo>
                  <a:pt x="781811" y="0"/>
                </a:lnTo>
                <a:lnTo>
                  <a:pt x="934211" y="152400"/>
                </a:lnTo>
                <a:lnTo>
                  <a:pt x="781811" y="304800"/>
                </a:lnTo>
                <a:lnTo>
                  <a:pt x="781811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solidFill>
            <a:schemeClr val="accent1"/>
          </a:solidFill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700" u="sng" spc="-20" dirty="0">
                <a:latin typeface="Cambria" panose="02040503050406030204" pitchFamily="18" charset="0"/>
                <a:ea typeface="Cambria" panose="02040503050406030204" pitchFamily="18" charset="0"/>
              </a:rPr>
              <a:t>Creating Database</a:t>
            </a:r>
            <a:endParaRPr sz="4700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812" y="1215897"/>
            <a:ext cx="38017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“Covid_database”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3400" y="2161540"/>
            <a:ext cx="5381389" cy="2715260"/>
            <a:chOff x="576072" y="1752600"/>
            <a:chExt cx="5709285" cy="25349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072" y="1752600"/>
              <a:ext cx="4805172" cy="25344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43143" y="2904744"/>
              <a:ext cx="934719" cy="304800"/>
            </a:xfrm>
            <a:custGeom>
              <a:avLst/>
              <a:gdLst/>
              <a:ahLst/>
              <a:cxnLst/>
              <a:rect l="l" t="t" r="r" b="b"/>
              <a:pathLst>
                <a:path w="934720" h="304800">
                  <a:moveTo>
                    <a:pt x="781811" y="0"/>
                  </a:moveTo>
                  <a:lnTo>
                    <a:pt x="781811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781811" y="228600"/>
                  </a:lnTo>
                  <a:lnTo>
                    <a:pt x="781811" y="304800"/>
                  </a:lnTo>
                  <a:lnTo>
                    <a:pt x="934211" y="152400"/>
                  </a:lnTo>
                  <a:lnTo>
                    <a:pt x="781811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5343143" y="2904744"/>
              <a:ext cx="934719" cy="304800"/>
            </a:xfrm>
            <a:custGeom>
              <a:avLst/>
              <a:gdLst/>
              <a:ahLst/>
              <a:cxnLst/>
              <a:rect l="l" t="t" r="r" b="b"/>
              <a:pathLst>
                <a:path w="934720" h="304800">
                  <a:moveTo>
                    <a:pt x="0" y="76200"/>
                  </a:moveTo>
                  <a:lnTo>
                    <a:pt x="781811" y="76200"/>
                  </a:lnTo>
                  <a:lnTo>
                    <a:pt x="781811" y="0"/>
                  </a:lnTo>
                  <a:lnTo>
                    <a:pt x="934211" y="152400"/>
                  </a:lnTo>
                  <a:lnTo>
                    <a:pt x="781811" y="304800"/>
                  </a:lnTo>
                  <a:lnTo>
                    <a:pt x="781811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8">
            <a:extLst>
              <a:ext uri="{FF2B5EF4-FFF2-40B4-BE49-F238E27FC236}">
                <a16:creationId xmlns:a16="http://schemas.microsoft.com/office/drawing/2014/main" id="{3E5DDE01-FE14-F46C-B4F9-DC854397A465}"/>
              </a:ext>
            </a:extLst>
          </p:cNvPr>
          <p:cNvPicPr/>
          <p:nvPr/>
        </p:nvPicPr>
        <p:blipFill rotWithShape="1">
          <a:blip r:embed="rId3" cstate="print"/>
          <a:srcRect l="94" t="1303"/>
          <a:stretch/>
        </p:blipFill>
        <p:spPr>
          <a:xfrm>
            <a:off x="6096000" y="908383"/>
            <a:ext cx="5914788" cy="53772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54812" y="243586"/>
            <a:ext cx="8945880" cy="736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u="sng" spc="-10" dirty="0">
                <a:latin typeface="Cambria" panose="02040503050406030204" pitchFamily="18" charset="0"/>
                <a:ea typeface="Cambria" panose="02040503050406030204" pitchFamily="18" charset="0"/>
              </a:rPr>
              <a:t>Creati</a:t>
            </a:r>
            <a:r>
              <a:rPr lang="en-US" sz="4700" u="sng" spc="-10" dirty="0">
                <a:latin typeface="Cambria" panose="02040503050406030204" pitchFamily="18" charset="0"/>
                <a:ea typeface="Cambria" panose="02040503050406030204" pitchFamily="18" charset="0"/>
              </a:rPr>
              <a:t>ng Table</a:t>
            </a:r>
            <a:endParaRPr sz="4700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812" y="1215897"/>
            <a:ext cx="3917188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20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b="1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0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2308352" y="1829024"/>
            <a:ext cx="5638800" cy="4161306"/>
            <a:chOff x="2930525" y="2377249"/>
            <a:chExt cx="5246370" cy="3841115"/>
          </a:xfrm>
        </p:grpSpPr>
        <p:pic>
          <p:nvPicPr>
            <p:cNvPr id="6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5224" y="2382012"/>
              <a:ext cx="5236464" cy="3831335"/>
            </a:xfrm>
            <a:prstGeom prst="rect">
              <a:avLst/>
            </a:prstGeom>
          </p:spPr>
        </p:pic>
        <p:sp>
          <p:nvSpPr>
            <p:cNvPr id="7" name="object 6"/>
            <p:cNvSpPr/>
            <p:nvPr/>
          </p:nvSpPr>
          <p:spPr>
            <a:xfrm>
              <a:off x="2930525" y="2377249"/>
              <a:ext cx="5246370" cy="3841115"/>
            </a:xfrm>
            <a:custGeom>
              <a:avLst/>
              <a:gdLst/>
              <a:ahLst/>
              <a:cxnLst/>
              <a:rect l="l" t="t" r="r" b="b"/>
              <a:pathLst>
                <a:path w="5246370" h="3841115">
                  <a:moveTo>
                    <a:pt x="0" y="3840861"/>
                  </a:moveTo>
                  <a:lnTo>
                    <a:pt x="5245988" y="3840861"/>
                  </a:lnTo>
                  <a:lnTo>
                    <a:pt x="5245988" y="0"/>
                  </a:lnTo>
                  <a:lnTo>
                    <a:pt x="0" y="0"/>
                  </a:lnTo>
                  <a:lnTo>
                    <a:pt x="0" y="38408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245110"/>
            <a:ext cx="6965188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u="sng" spc="-45" dirty="0">
                <a:latin typeface="Cambria" panose="02040503050406030204" pitchFamily="18" charset="0"/>
                <a:ea typeface="Cambria" panose="02040503050406030204" pitchFamily="18" charset="0"/>
              </a:rPr>
              <a:t>How to </a:t>
            </a:r>
            <a:r>
              <a:rPr sz="4400" u="sng" spc="-45" dirty="0">
                <a:latin typeface="Cambria" panose="02040503050406030204" pitchFamily="18" charset="0"/>
                <a:ea typeface="Cambria" panose="02040503050406030204" pitchFamily="18" charset="0"/>
              </a:rPr>
              <a:t>Import</a:t>
            </a:r>
            <a:r>
              <a:rPr sz="4400" u="sng" spc="-204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4400" u="sng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r>
              <a:rPr sz="4400" u="sng" spc="-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4400" u="sng" dirty="0">
                <a:latin typeface="Cambria" panose="02040503050406030204" pitchFamily="18" charset="0"/>
                <a:ea typeface="Cambria" panose="02040503050406030204" pitchFamily="18" charset="0"/>
              </a:rPr>
              <a:t>into</a:t>
            </a:r>
            <a:r>
              <a:rPr sz="4400" u="sng" spc="-18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4400" u="sng" dirty="0"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sz="4400" u="sng" spc="-18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4400" u="sng" spc="-40" dirty="0">
                <a:latin typeface="Cambria" panose="02040503050406030204" pitchFamily="18" charset="0"/>
                <a:ea typeface="Cambria" panose="02040503050406030204" pitchFamily="18" charset="0"/>
              </a:rPr>
              <a:t>Table</a:t>
            </a:r>
            <a:endParaRPr sz="4400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4696" y="5695594"/>
            <a:ext cx="4142104" cy="51308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sz="1600" spc="-7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1600" spc="-7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endParaRPr sz="16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0">
              <a:lnSpc>
                <a:spcPct val="100000"/>
              </a:lnSpc>
            </a:pPr>
            <a:r>
              <a:rPr sz="1600" spc="-1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“Import/Export</a:t>
            </a:r>
            <a:r>
              <a:rPr sz="1600" spc="-75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sz="16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223" y="1110996"/>
            <a:ext cx="4782312" cy="436625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object 7"/>
          <p:cNvGrpSpPr/>
          <p:nvPr/>
        </p:nvGrpSpPr>
        <p:grpSpPr>
          <a:xfrm>
            <a:off x="5560758" y="2809938"/>
            <a:ext cx="948690" cy="320675"/>
            <a:chOff x="5560758" y="2809938"/>
            <a:chExt cx="948690" cy="320675"/>
          </a:xfrm>
          <a:solidFill>
            <a:schemeClr val="tx2"/>
          </a:solidFill>
        </p:grpSpPr>
        <p:sp>
          <p:nvSpPr>
            <p:cNvPr id="8" name="object 8"/>
            <p:cNvSpPr/>
            <p:nvPr/>
          </p:nvSpPr>
          <p:spPr>
            <a:xfrm>
              <a:off x="5568696" y="2817876"/>
              <a:ext cx="932815" cy="304800"/>
            </a:xfrm>
            <a:custGeom>
              <a:avLst/>
              <a:gdLst/>
              <a:ahLst/>
              <a:cxnLst/>
              <a:rect l="l" t="t" r="r" b="b"/>
              <a:pathLst>
                <a:path w="932814" h="304800">
                  <a:moveTo>
                    <a:pt x="780288" y="0"/>
                  </a:moveTo>
                  <a:lnTo>
                    <a:pt x="780288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780288" y="228600"/>
                  </a:lnTo>
                  <a:lnTo>
                    <a:pt x="780288" y="304800"/>
                  </a:lnTo>
                  <a:lnTo>
                    <a:pt x="932688" y="152400"/>
                  </a:lnTo>
                  <a:lnTo>
                    <a:pt x="78028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68696" y="2817876"/>
              <a:ext cx="932815" cy="304800"/>
            </a:xfrm>
            <a:custGeom>
              <a:avLst/>
              <a:gdLst/>
              <a:ahLst/>
              <a:cxnLst/>
              <a:rect l="l" t="t" r="r" b="b"/>
              <a:pathLst>
                <a:path w="932814" h="304800">
                  <a:moveTo>
                    <a:pt x="0" y="76200"/>
                  </a:moveTo>
                  <a:lnTo>
                    <a:pt x="780288" y="76200"/>
                  </a:lnTo>
                  <a:lnTo>
                    <a:pt x="780288" y="0"/>
                  </a:lnTo>
                  <a:lnTo>
                    <a:pt x="932688" y="152400"/>
                  </a:lnTo>
                  <a:lnTo>
                    <a:pt x="780288" y="304800"/>
                  </a:lnTo>
                  <a:lnTo>
                    <a:pt x="780288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grpFill/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C503863-E86C-3152-2B47-A90F3CB5C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672" y="1722177"/>
            <a:ext cx="5096570" cy="2870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14D9872A-3E48-B263-16D7-0416533E8DEC}"/>
              </a:ext>
            </a:extLst>
          </p:cNvPr>
          <p:cNvSpPr txBox="1"/>
          <p:nvPr/>
        </p:nvSpPr>
        <p:spPr>
          <a:xfrm>
            <a:off x="6970340" y="5685064"/>
            <a:ext cx="4480498" cy="5046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Select</a:t>
            </a:r>
            <a:r>
              <a:rPr lang="en-US" sz="1600" spc="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Path</a:t>
            </a:r>
            <a:r>
              <a:rPr lang="en-US" sz="1600" spc="-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which</a:t>
            </a:r>
            <a:r>
              <a:rPr lang="en-US" sz="1600" spc="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leads</a:t>
            </a:r>
            <a:r>
              <a:rPr lang="en-US" sz="1600" spc="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to</a:t>
            </a:r>
            <a:r>
              <a:rPr lang="en-US" sz="1600" spc="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“Corona</a:t>
            </a:r>
            <a:r>
              <a:rPr lang="en-US" sz="1600" spc="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Dataset.csv”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file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-163105"/>
            <a:ext cx="8406130" cy="1029072"/>
          </a:xfrm>
          <a:prstGeom prst="rect">
            <a:avLst/>
          </a:prstGeom>
        </p:spPr>
        <p:txBody>
          <a:bodyPr vert="horz" wrap="square" lIns="0" tIns="30284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4700" u="sng" spc="-55" dirty="0"/>
              <a:t>Imported</a:t>
            </a:r>
            <a:r>
              <a:rPr sz="4700" u="sng" spc="-170" dirty="0"/>
              <a:t> </a:t>
            </a:r>
            <a:r>
              <a:rPr sz="4700" u="sng" spc="-20" dirty="0"/>
              <a:t>Data</a:t>
            </a:r>
            <a:r>
              <a:rPr lang="en-US" sz="4700" u="sng" spc="-20" dirty="0"/>
              <a:t> into Table</a:t>
            </a:r>
            <a:endParaRPr sz="4700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B0BF32-5E93-9FB0-D724-57302DC4A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066800"/>
            <a:ext cx="7648390" cy="52453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-46554"/>
            <a:ext cx="8406130" cy="1029128"/>
          </a:xfrm>
          <a:prstGeom prst="rect">
            <a:avLst/>
          </a:prstGeom>
        </p:spPr>
        <p:txBody>
          <a:bodyPr vert="horz" wrap="square" lIns="0" tIns="30289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2385"/>
              </a:spcBef>
            </a:pPr>
            <a:r>
              <a:rPr sz="4700" u="sng" dirty="0"/>
              <a:t>Data</a:t>
            </a:r>
            <a:r>
              <a:rPr sz="4700" u="sng" spc="-290" dirty="0"/>
              <a:t> </a:t>
            </a:r>
            <a:r>
              <a:rPr sz="4700" u="sng" spc="-10" dirty="0"/>
              <a:t>Cleaning</a:t>
            </a:r>
            <a:endParaRPr sz="4700" u="sng" dirty="0"/>
          </a:p>
        </p:txBody>
      </p:sp>
      <p:sp>
        <p:nvSpPr>
          <p:cNvPr id="7" name="object 7"/>
          <p:cNvSpPr txBox="1"/>
          <p:nvPr/>
        </p:nvSpPr>
        <p:spPr>
          <a:xfrm>
            <a:off x="529074" y="1250156"/>
            <a:ext cx="11662926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en-US" sz="18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18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errors,</a:t>
            </a:r>
            <a:r>
              <a:rPr lang="en-US" sz="18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18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z="18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b="1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lang="en-US" sz="1800" b="1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8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1800" b="1" u="heavy" spc="2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1800" b="1" u="heavy" spc="2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b="1" u="heavy" spc="-1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z="1800" b="1" u="heavy" spc="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b="1" u="heavy" spc="1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1F5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81453" y="4474201"/>
            <a:ext cx="1237615" cy="318036"/>
          </a:xfrm>
          <a:prstGeom prst="rect">
            <a:avLst/>
          </a:prstGeom>
          <a:ln w="9525">
            <a:solidFill>
              <a:srgbClr val="3E454A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320"/>
              </a:spcBef>
            </a:pP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4812" y="5362143"/>
            <a:ext cx="10447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  <a:r>
              <a:rPr sz="1800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output,</a:t>
            </a:r>
            <a:r>
              <a:rPr sz="1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8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18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assured</a:t>
            </a:r>
            <a:r>
              <a:rPr sz="1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1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8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18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1800" b="1" spc="-9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18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sz="1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1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sz="1800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1BC13D-9562-3566-92D3-F69E5B84D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6" y="2286000"/>
            <a:ext cx="6830097" cy="292718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BEFC59-B2C7-4764-E226-2B73858D5E5C}"/>
              </a:ext>
            </a:extLst>
          </p:cNvPr>
          <p:cNvCxnSpPr/>
          <p:nvPr/>
        </p:nvCxnSpPr>
        <p:spPr>
          <a:xfrm>
            <a:off x="3505200" y="330214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8"/>
          <p:cNvSpPr txBox="1"/>
          <p:nvPr/>
        </p:nvSpPr>
        <p:spPr>
          <a:xfrm>
            <a:off x="4652525" y="3154062"/>
            <a:ext cx="1091565" cy="256480"/>
          </a:xfrm>
          <a:prstGeom prst="rect">
            <a:avLst/>
          </a:prstGeom>
          <a:ln w="9525">
            <a:solidFill>
              <a:srgbClr val="3E454A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F9681A-DA98-C4F2-D552-459144C9CC12}"/>
              </a:ext>
            </a:extLst>
          </p:cNvPr>
          <p:cNvCxnSpPr/>
          <p:nvPr/>
        </p:nvCxnSpPr>
        <p:spPr>
          <a:xfrm>
            <a:off x="7772400" y="4637552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FE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1090</Words>
  <Application>Microsoft Office PowerPoint</Application>
  <PresentationFormat>Widescreen</PresentationFormat>
  <Paragraphs>98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MT</vt:lpstr>
      <vt:lpstr>Calibri</vt:lpstr>
      <vt:lpstr>Cambria</vt:lpstr>
      <vt:lpstr>Franklin Gothic Medium</vt:lpstr>
      <vt:lpstr>Times New Roman</vt:lpstr>
      <vt:lpstr>Verdana</vt:lpstr>
      <vt:lpstr>Office Theme</vt:lpstr>
      <vt:lpstr>PowerPoint Presentation</vt:lpstr>
      <vt:lpstr>Project Overview</vt:lpstr>
      <vt:lpstr>Dataset Overview</vt:lpstr>
      <vt:lpstr>DBMS and Tool Used</vt:lpstr>
      <vt:lpstr>Creating Database</vt:lpstr>
      <vt:lpstr>Creating Table</vt:lpstr>
      <vt:lpstr>How to Import Data into the Table</vt:lpstr>
      <vt:lpstr>Imported Data into Table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Corona Virus Analysis with SQL</dc:title>
  <dc:creator>Jenish Jai</dc:creator>
  <cp:lastModifiedBy>Vishwanath Goud</cp:lastModifiedBy>
  <cp:revision>3</cp:revision>
  <dcterms:created xsi:type="dcterms:W3CDTF">2024-04-30T12:36:25Z</dcterms:created>
  <dcterms:modified xsi:type="dcterms:W3CDTF">2024-05-01T08:12:39Z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2024-03-05T00:00:00Z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2024-04-30T00:00:00Z</vt:filetime>
  </property>
  <property fmtid="{D5CDD505-2E9C-101B-9397-08002B2CF9AE}" pid="5" name="Producer">
    <vt:lpwstr>Microsoft® PowerPoint® 2021</vt:lpwstr>
  </property>
</Properties>
</file>