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6"/>
  </p:notesMasterIdLst>
  <p:sldIdLst>
    <p:sldId id="323" r:id="rId2"/>
    <p:sldId id="328" r:id="rId3"/>
    <p:sldId id="332" r:id="rId4"/>
    <p:sldId id="334" r:id="rId5"/>
    <p:sldId id="335" r:id="rId6"/>
    <p:sldId id="318" r:id="rId7"/>
    <p:sldId id="338" r:id="rId8"/>
    <p:sldId id="339" r:id="rId9"/>
    <p:sldId id="330" r:id="rId10"/>
    <p:sldId id="336" r:id="rId11"/>
    <p:sldId id="340" r:id="rId12"/>
    <p:sldId id="337" r:id="rId13"/>
    <p:sldId id="321" r:id="rId14"/>
    <p:sldId id="3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ruhlman" initials="rr" lastIdx="1" clrIdx="0">
    <p:extLst>
      <p:ext uri="{19B8F6BF-5375-455C-9EA6-DF929625EA0E}">
        <p15:presenceInfo xmlns:p15="http://schemas.microsoft.com/office/powerpoint/2012/main" userId="d5b2232316ecf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0032"/>
    <a:srgbClr val="001E62"/>
    <a:srgbClr val="F4F3E8"/>
    <a:srgbClr val="0080A9"/>
    <a:srgbClr val="FEBB37"/>
    <a:srgbClr val="51BFE7"/>
    <a:srgbClr val="333333"/>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78" autoAdjust="0"/>
    <p:restoredTop sz="86461" autoAdjust="0"/>
  </p:normalViewPr>
  <p:slideViewPr>
    <p:cSldViewPr snapToGrid="0" snapToObjects="1">
      <p:cViewPr varScale="1">
        <p:scale>
          <a:sx n="100" d="100"/>
          <a:sy n="100" d="100"/>
        </p:scale>
        <p:origin x="184" y="2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4A3ED06A-E3B9-0047-8050-B794EA99C6AE}" type="datetimeFigureOut">
              <a:rPr lang="en-US" smtClean="0"/>
              <a:pPr/>
              <a:t>11/28/23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FCFDF244-9769-4A4F-8A52-7801F8D12EA0}" type="slidenum">
              <a:rPr lang="en-US" smtClean="0"/>
              <a:pPr/>
              <a:t>‹#›</a:t>
            </a:fld>
            <a:endParaRPr lang="en-US" dirty="0"/>
          </a:p>
        </p:txBody>
      </p:sp>
    </p:spTree>
    <p:extLst>
      <p:ext uri="{BB962C8B-B14F-4D97-AF65-F5344CB8AC3E}">
        <p14:creationId xmlns:p14="http://schemas.microsoft.com/office/powerpoint/2010/main" val="228736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
        <p:nvSpPr>
          <p:cNvPr id="14" name="Picture Placeholder 13" descr="you must type your ada compliant description here.">
            <a:extLst>
              <a:ext uri="{FF2B5EF4-FFF2-40B4-BE49-F238E27FC236}">
                <a16:creationId xmlns:a16="http://schemas.microsoft.com/office/drawing/2014/main" id="{4FE3EE1A-FE2A-D841-84E7-BEC666CBB2FF}"/>
              </a:ext>
            </a:extLst>
          </p:cNvPr>
          <p:cNvSpPr>
            <a:spLocks noGrp="1"/>
          </p:cNvSpPr>
          <p:nvPr>
            <p:ph type="pic" sz="quarter" idx="12"/>
          </p:nvPr>
        </p:nvSpPr>
        <p:spPr>
          <a:xfrm>
            <a:off x="-803275" y="0"/>
            <a:ext cx="6248908" cy="6874625"/>
          </a:xfrm>
          <a:custGeom>
            <a:avLst/>
            <a:gdLst>
              <a:gd name="connsiteX0" fmla="*/ 0 w 6858000"/>
              <a:gd name="connsiteY0" fmla="*/ 0 h 6858000"/>
              <a:gd name="connsiteX1" fmla="*/ 6858000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6858000"/>
              <a:gd name="connsiteY0" fmla="*/ 0 h 6858000"/>
              <a:gd name="connsiteX1" fmla="*/ 4862945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4862945"/>
              <a:gd name="connsiteY0" fmla="*/ 0 h 6874625"/>
              <a:gd name="connsiteX1" fmla="*/ 4862945 w 4862945"/>
              <a:gd name="connsiteY1" fmla="*/ 0 h 6874625"/>
              <a:gd name="connsiteX2" fmla="*/ 4846320 w 4862945"/>
              <a:gd name="connsiteY2" fmla="*/ 6874625 h 6874625"/>
              <a:gd name="connsiteX3" fmla="*/ 0 w 4862945"/>
              <a:gd name="connsiteY3" fmla="*/ 6858000 h 6874625"/>
              <a:gd name="connsiteX4" fmla="*/ 0 w 4862945"/>
              <a:gd name="connsiteY4" fmla="*/ 0 h 6874625"/>
              <a:gd name="connsiteX0" fmla="*/ 0 w 6130182"/>
              <a:gd name="connsiteY0" fmla="*/ 0 h 6874625"/>
              <a:gd name="connsiteX1" fmla="*/ 4862945 w 6130182"/>
              <a:gd name="connsiteY1" fmla="*/ 0 h 6874625"/>
              <a:gd name="connsiteX2" fmla="*/ 4846320 w 6130182"/>
              <a:gd name="connsiteY2" fmla="*/ 6874625 h 6874625"/>
              <a:gd name="connsiteX3" fmla="*/ 0 w 6130182"/>
              <a:gd name="connsiteY3" fmla="*/ 6858000 h 6874625"/>
              <a:gd name="connsiteX4" fmla="*/ 0 w 6130182"/>
              <a:gd name="connsiteY4" fmla="*/ 0 h 6874625"/>
              <a:gd name="connsiteX0" fmla="*/ 0 w 6248908"/>
              <a:gd name="connsiteY0" fmla="*/ 0 h 6874625"/>
              <a:gd name="connsiteX1" fmla="*/ 4862945 w 6248908"/>
              <a:gd name="connsiteY1" fmla="*/ 0 h 6874625"/>
              <a:gd name="connsiteX2" fmla="*/ 4846320 w 6248908"/>
              <a:gd name="connsiteY2" fmla="*/ 6874625 h 6874625"/>
              <a:gd name="connsiteX3" fmla="*/ 0 w 6248908"/>
              <a:gd name="connsiteY3" fmla="*/ 6858000 h 6874625"/>
              <a:gd name="connsiteX4" fmla="*/ 0 w 6248908"/>
              <a:gd name="connsiteY4" fmla="*/ 0 h 68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908" h="6874625">
                <a:moveTo>
                  <a:pt x="0" y="0"/>
                </a:moveTo>
                <a:lnTo>
                  <a:pt x="4862945" y="0"/>
                </a:lnTo>
                <a:cubicBezTo>
                  <a:pt x="5356167" y="479368"/>
                  <a:pt x="7728066" y="3552305"/>
                  <a:pt x="4846320" y="6874625"/>
                </a:cubicBezTo>
                <a:lnTo>
                  <a:pt x="0" y="6858000"/>
                </a:lnTo>
                <a:lnTo>
                  <a:pt x="0" y="0"/>
                </a:lnTo>
                <a:close/>
              </a:path>
            </a:pathLst>
          </a:custGeom>
          <a:pattFill prst="pct20">
            <a:fgClr>
              <a:schemeClr val="accent1"/>
            </a:fgClr>
            <a:bgClr>
              <a:schemeClr val="bg1"/>
            </a:bgClr>
          </a:pattFill>
        </p:spPr>
        <p:txBody>
          <a:bodyPr/>
          <a:lstStyle/>
          <a:p>
            <a:endParaRPr lang="en-US" dirty="0"/>
          </a:p>
        </p:txBody>
      </p:sp>
      <p:sp>
        <p:nvSpPr>
          <p:cNvPr id="5" name="Title 1">
            <a:extLst>
              <a:ext uri="{FF2B5EF4-FFF2-40B4-BE49-F238E27FC236}">
                <a16:creationId xmlns:a16="http://schemas.microsoft.com/office/drawing/2014/main" id="{BC3BE6E7-8A11-8F4B-B8D2-E622A7A18957}"/>
              </a:ext>
            </a:extLst>
          </p:cNvPr>
          <p:cNvSpPr>
            <a:spLocks noGrp="1"/>
          </p:cNvSpPr>
          <p:nvPr>
            <p:ph type="ctrTitle" hasCustomPrompt="1"/>
          </p:nvPr>
        </p:nvSpPr>
        <p:spPr>
          <a:xfrm>
            <a:off x="6105008" y="2205037"/>
            <a:ext cx="4920343" cy="1655763"/>
          </a:xfrm>
          <a:prstGeom prst="rect">
            <a:avLst/>
          </a:prstGeom>
        </p:spPr>
        <p:txBody>
          <a:bodyPr lIns="0" tIns="0" rIns="0" bIns="0" anchor="t">
            <a:normAutofit/>
          </a:bodyPr>
          <a:lstStyle>
            <a:lvl1pPr algn="l">
              <a:defRPr sz="3600" b="1">
                <a:solidFill>
                  <a:srgbClr val="001E62"/>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6" name="Subtitle 2">
            <a:extLst>
              <a:ext uri="{FF2B5EF4-FFF2-40B4-BE49-F238E27FC236}">
                <a16:creationId xmlns:a16="http://schemas.microsoft.com/office/drawing/2014/main" id="{07644AD0-57F7-094F-A3A4-D5E46E4E56D5}"/>
              </a:ext>
            </a:extLst>
          </p:cNvPr>
          <p:cNvSpPr>
            <a:spLocks noGrp="1"/>
          </p:cNvSpPr>
          <p:nvPr>
            <p:ph type="subTitle" idx="1" hasCustomPrompt="1"/>
          </p:nvPr>
        </p:nvSpPr>
        <p:spPr>
          <a:xfrm>
            <a:off x="6105008" y="4099548"/>
            <a:ext cx="4920344" cy="607572"/>
          </a:xfrm>
          <a:prstGeom prst="rect">
            <a:avLst/>
          </a:prstGeom>
        </p:spPr>
        <p:txBody>
          <a:bodyPr lIns="0" tIns="0" rIns="0" bIns="0"/>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D9F05423-983C-0F42-AD62-09CC5937E61B}"/>
              </a:ext>
            </a:extLst>
          </p:cNvPr>
          <p:cNvPicPr>
            <a:picLocks noChangeAspect="1"/>
          </p:cNvPicPr>
          <p:nvPr/>
        </p:nvPicPr>
        <p:blipFill>
          <a:blip r:embed="rId2"/>
          <a:stretch>
            <a:fillRect/>
          </a:stretch>
        </p:blipFill>
        <p:spPr>
          <a:xfrm>
            <a:off x="6096000" y="5300680"/>
            <a:ext cx="3152330" cy="607572"/>
          </a:xfrm>
          <a:prstGeom prst="rect">
            <a:avLst/>
          </a:prstGeom>
        </p:spPr>
      </p:pic>
      <p:sp>
        <p:nvSpPr>
          <p:cNvPr id="8" name="Text Placeholder 9">
            <a:extLst>
              <a:ext uri="{FF2B5EF4-FFF2-40B4-BE49-F238E27FC236}">
                <a16:creationId xmlns:a16="http://schemas.microsoft.com/office/drawing/2014/main" id="{1B81A75D-6185-754B-94A9-530861CEF5ED}"/>
              </a:ext>
            </a:extLst>
          </p:cNvPr>
          <p:cNvSpPr>
            <a:spLocks noGrp="1"/>
          </p:cNvSpPr>
          <p:nvPr>
            <p:ph type="body" sz="quarter" idx="11" hasCustomPrompt="1"/>
          </p:nvPr>
        </p:nvSpPr>
        <p:spPr>
          <a:xfrm>
            <a:off x="6105008" y="1611477"/>
            <a:ext cx="2902358" cy="295275"/>
          </a:xfrm>
          <a:prstGeom prst="rect">
            <a:avLst/>
          </a:prstGeom>
        </p:spPr>
        <p:txBody>
          <a:bodyPr lIns="0" tIns="0" rIns="0" bIns="0"/>
          <a:lstStyle>
            <a:lvl1pPr marL="0" indent="0">
              <a:buFontTx/>
              <a:buNone/>
              <a:defRPr sz="1400" b="1" cap="all" spc="400" baseline="0">
                <a:solidFill>
                  <a:srgbClr val="D50032"/>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9" name="Picture 8" descr="color UIC logo">
            <a:extLst>
              <a:ext uri="{FF2B5EF4-FFF2-40B4-BE49-F238E27FC236}">
                <a16:creationId xmlns:a16="http://schemas.microsoft.com/office/drawing/2014/main" id="{CFA93E4F-6F26-3F4A-B98C-D14E3F97D593}"/>
              </a:ext>
            </a:extLst>
          </p:cNvPr>
          <p:cNvPicPr>
            <a:picLocks noChangeAspect="1"/>
          </p:cNvPicPr>
          <p:nvPr userDrawn="1"/>
        </p:nvPicPr>
        <p:blipFill>
          <a:blip r:embed="rId2"/>
          <a:stretch>
            <a:fillRect/>
          </a:stretch>
        </p:blipFill>
        <p:spPr>
          <a:xfrm>
            <a:off x="6096000" y="5300680"/>
            <a:ext cx="3152330" cy="607572"/>
          </a:xfrm>
          <a:prstGeom prst="rect">
            <a:avLst/>
          </a:prstGeom>
        </p:spPr>
      </p:pic>
      <p:sp>
        <p:nvSpPr>
          <p:cNvPr id="20" name="TextBox 19">
            <a:extLst>
              <a:ext uri="{FF2B5EF4-FFF2-40B4-BE49-F238E27FC236}">
                <a16:creationId xmlns:a16="http://schemas.microsoft.com/office/drawing/2014/main" id="{A766D111-EABD-934E-9606-C1FAEE903FAC}"/>
              </a:ext>
            </a:extLst>
          </p:cNvPr>
          <p:cNvSpPr txBox="1"/>
          <p:nvPr userDrawn="1"/>
        </p:nvSpPr>
        <p:spPr>
          <a:xfrm>
            <a:off x="2514600" y="-444500"/>
            <a:ext cx="184731" cy="369332"/>
          </a:xfrm>
          <a:prstGeom prst="rect">
            <a:avLst/>
          </a:prstGeom>
          <a:noFill/>
        </p:spPr>
        <p:txBody>
          <a:bodyPr wrap="none" rtlCol="0">
            <a:spAutoFit/>
          </a:bodyPr>
          <a:lstStyle/>
          <a:p>
            <a:endParaRPr lang="en-US" b="0" i="0" dirty="0">
              <a:latin typeface="Arial" panose="020B0604020202020204" pitchFamily="34" charset="0"/>
            </a:endParaRPr>
          </a:p>
        </p:txBody>
      </p:sp>
    </p:spTree>
    <p:extLst>
      <p:ext uri="{BB962C8B-B14F-4D97-AF65-F5344CB8AC3E}">
        <p14:creationId xmlns:p14="http://schemas.microsoft.com/office/powerpoint/2010/main" val="248411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09CDF7-6D7C-E843-B704-0D26734AE631}"/>
              </a:ext>
              <a:ext uri="{C183D7F6-B498-43B3-948B-1728B52AA6E4}">
                <adec:decorative xmlns:adec="http://schemas.microsoft.com/office/drawing/2017/decorative" val="1"/>
              </a:ext>
            </a:extLst>
          </p:cNvPr>
          <p:cNvPicPr>
            <a:picLocks noChangeAspect="1"/>
          </p:cNvPicPr>
          <p:nvPr userDrawn="1"/>
        </p:nvPicPr>
        <p:blipFill rotWithShape="1">
          <a:blip r:embed="rId2"/>
          <a:srcRect t="65897" r="80192"/>
          <a:stretch/>
        </p:blipFill>
        <p:spPr>
          <a:xfrm>
            <a:off x="9097108" y="3791960"/>
            <a:ext cx="2414954" cy="2338753"/>
          </a:xfrm>
          <a:prstGeom prst="rect">
            <a:avLst/>
          </a:prstGeom>
        </p:spPr>
      </p:pic>
      <p:sp>
        <p:nvSpPr>
          <p:cNvPr id="9" name="Picture Placeholder 8" descr=" you must type your ADA compliant description here.">
            <a:extLst>
              <a:ext uri="{FF2B5EF4-FFF2-40B4-BE49-F238E27FC236}">
                <a16:creationId xmlns:a16="http://schemas.microsoft.com/office/drawing/2014/main" id="{821B9663-D2FB-0A47-B820-68385720A808}"/>
              </a:ext>
            </a:extLst>
          </p:cNvPr>
          <p:cNvSpPr>
            <a:spLocks noGrp="1"/>
          </p:cNvSpPr>
          <p:nvPr>
            <p:ph type="pic" sz="quarter" idx="10"/>
          </p:nvPr>
        </p:nvSpPr>
        <p:spPr>
          <a:xfrm>
            <a:off x="6362702" y="1437125"/>
            <a:ext cx="4679887" cy="4218683"/>
          </a:xfrm>
          <a:prstGeom prst="rect">
            <a:avLst/>
          </a:prstGeom>
          <a:pattFill prst="pct20">
            <a:fgClr>
              <a:srgbClr val="D50032"/>
            </a:fgClr>
            <a:bgClr>
              <a:schemeClr val="bg1"/>
            </a:bgClr>
          </a:pattFill>
        </p:spPr>
        <p:txBody>
          <a:bodyPr/>
          <a:lstStyle/>
          <a:p>
            <a:r>
              <a:rPr lang="en-US" dirty="0"/>
              <a:t>Click icon to add picture</a:t>
            </a:r>
          </a:p>
        </p:txBody>
      </p:sp>
      <p:sp>
        <p:nvSpPr>
          <p:cNvPr id="10" name="Title Placeholder 1">
            <a:extLst>
              <a:ext uri="{FF2B5EF4-FFF2-40B4-BE49-F238E27FC236}">
                <a16:creationId xmlns:a16="http://schemas.microsoft.com/office/drawing/2014/main" id="{2CF2F6AE-C3BD-8C44-BCE8-28FA6E40252B}"/>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DA79375B-0A10-644E-AB71-8BC27B044BBA}"/>
              </a:ext>
            </a:extLst>
          </p:cNvPr>
          <p:cNvSpPr>
            <a:spLocks noGrp="1"/>
          </p:cNvSpPr>
          <p:nvPr>
            <p:ph idx="1"/>
          </p:nvPr>
        </p:nvSpPr>
        <p:spPr>
          <a:xfrm>
            <a:off x="571500" y="1437126"/>
            <a:ext cx="55245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33339FA9-D484-2141-9711-92A12FFDCAA3}"/>
              </a:ext>
            </a:extLst>
          </p:cNvPr>
          <p:cNvSpPr>
            <a:spLocks noGrp="1"/>
          </p:cNvSpPr>
          <p:nvPr>
            <p:ph type="ftr" sz="quarter" idx="11"/>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108051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D96AAD-EBAE-3C45-9A74-FE321ADD86E9}"/>
              </a:ext>
            </a:extLst>
          </p:cNvPr>
          <p:cNvPicPr>
            <a:picLocks noChangeAspect="1"/>
          </p:cNvPicPr>
          <p:nvPr/>
        </p:nvPicPr>
        <p:blipFill rotWithShape="1">
          <a:blip r:embed="rId2"/>
          <a:srcRect l="14776" t="88158" r="80191" b="1"/>
          <a:stretch/>
        </p:blipFill>
        <p:spPr>
          <a:xfrm rot="5400000">
            <a:off x="11507447" y="2192742"/>
            <a:ext cx="613620" cy="812045"/>
          </a:xfrm>
          <a:prstGeom prst="rect">
            <a:avLst/>
          </a:prstGeom>
        </p:spPr>
      </p:pic>
      <p:pic>
        <p:nvPicPr>
          <p:cNvPr id="7" name="Picture 6">
            <a:extLst>
              <a:ext uri="{FF2B5EF4-FFF2-40B4-BE49-F238E27FC236}">
                <a16:creationId xmlns:a16="http://schemas.microsoft.com/office/drawing/2014/main" id="{811B2469-2EB4-F84E-A129-5FBD41497F05}"/>
              </a:ext>
            </a:extLst>
          </p:cNvPr>
          <p:cNvPicPr>
            <a:picLocks noChangeAspect="1"/>
          </p:cNvPicPr>
          <p:nvPr/>
        </p:nvPicPr>
        <p:blipFill rotWithShape="1">
          <a:blip r:embed="rId2"/>
          <a:srcRect l="14776" t="88158" r="80191" b="1"/>
          <a:stretch/>
        </p:blipFill>
        <p:spPr>
          <a:xfrm rot="5400000">
            <a:off x="117451" y="2192743"/>
            <a:ext cx="613620" cy="812045"/>
          </a:xfrm>
          <a:prstGeom prst="rect">
            <a:avLst/>
          </a:prstGeom>
        </p:spPr>
      </p:pic>
      <p:sp>
        <p:nvSpPr>
          <p:cNvPr id="8" name="Title 1">
            <a:extLst>
              <a:ext uri="{FF2B5EF4-FFF2-40B4-BE49-F238E27FC236}">
                <a16:creationId xmlns:a16="http://schemas.microsoft.com/office/drawing/2014/main" id="{E3063953-EAE8-4743-B6C7-C20C322B3AD4}"/>
              </a:ext>
            </a:extLst>
          </p:cNvPr>
          <p:cNvSpPr>
            <a:spLocks noGrp="1"/>
          </p:cNvSpPr>
          <p:nvPr>
            <p:ph type="title" hasCustomPrompt="1"/>
          </p:nvPr>
        </p:nvSpPr>
        <p:spPr>
          <a:xfrm>
            <a:off x="588579" y="430105"/>
            <a:ext cx="11035861" cy="766989"/>
          </a:xfrm>
          <a:prstGeom prst="rect">
            <a:avLst/>
          </a:prstGeom>
        </p:spPr>
        <p:txBody>
          <a:bodyPr lIns="0" tIns="0" rIns="0" bIns="0" anchor="t"/>
          <a:lstStyle>
            <a:lvl1pPr algn="ctr">
              <a:defRPr/>
            </a:lvl1pPr>
          </a:lstStyle>
          <a:p>
            <a:r>
              <a:rPr lang="en-US" dirty="0"/>
              <a:t>Slide Title</a:t>
            </a:r>
          </a:p>
        </p:txBody>
      </p:sp>
      <p:sp>
        <p:nvSpPr>
          <p:cNvPr id="14" name="Text Placeholder 13">
            <a:extLst>
              <a:ext uri="{FF2B5EF4-FFF2-40B4-BE49-F238E27FC236}">
                <a16:creationId xmlns:a16="http://schemas.microsoft.com/office/drawing/2014/main" id="{4CA3B2DB-E136-9F42-8824-29B39C9C739D}"/>
              </a:ext>
            </a:extLst>
          </p:cNvPr>
          <p:cNvSpPr>
            <a:spLocks noGrp="1"/>
          </p:cNvSpPr>
          <p:nvPr>
            <p:ph type="body" sz="quarter" idx="14" hasCustomPrompt="1"/>
          </p:nvPr>
        </p:nvSpPr>
        <p:spPr>
          <a:xfrm>
            <a:off x="4770106" y="4108974"/>
            <a:ext cx="2608263" cy="43815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7" name="Text Placeholder 13">
            <a:extLst>
              <a:ext uri="{FF2B5EF4-FFF2-40B4-BE49-F238E27FC236}">
                <a16:creationId xmlns:a16="http://schemas.microsoft.com/office/drawing/2014/main" id="{17F8106A-D2FC-2D47-99D6-D88B0EE4E5A6}"/>
              </a:ext>
            </a:extLst>
          </p:cNvPr>
          <p:cNvSpPr>
            <a:spLocks noGrp="1"/>
          </p:cNvSpPr>
          <p:nvPr>
            <p:ph type="body" sz="quarter" idx="16" hasCustomPrompt="1"/>
          </p:nvPr>
        </p:nvSpPr>
        <p:spPr>
          <a:xfrm>
            <a:off x="1121932" y="4108974"/>
            <a:ext cx="2608263" cy="438150"/>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latin typeface="Arial" panose="020B0604020202020204" pitchFamily="34" charset="0"/>
                <a:cs typeface="Arial" panose="020B0604020202020204" pitchFamily="34" charset="0"/>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9" name="Text Placeholder 13">
            <a:extLst>
              <a:ext uri="{FF2B5EF4-FFF2-40B4-BE49-F238E27FC236}">
                <a16:creationId xmlns:a16="http://schemas.microsoft.com/office/drawing/2014/main" id="{AB39890F-DEC5-6E46-8FE0-5701F842F9B2}"/>
              </a:ext>
            </a:extLst>
          </p:cNvPr>
          <p:cNvSpPr>
            <a:spLocks noGrp="1"/>
          </p:cNvSpPr>
          <p:nvPr>
            <p:ph type="body" sz="quarter" idx="18" hasCustomPrompt="1"/>
          </p:nvPr>
        </p:nvSpPr>
        <p:spPr>
          <a:xfrm>
            <a:off x="8455986" y="4108974"/>
            <a:ext cx="2608263" cy="43815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20" name="Picture Placeholder 4" descr=" you must type your ADA compliant description here.">
            <a:extLst>
              <a:ext uri="{FF2B5EF4-FFF2-40B4-BE49-F238E27FC236}">
                <a16:creationId xmlns:a16="http://schemas.microsoft.com/office/drawing/2014/main" id="{0DA7729A-D4ED-284D-9571-BE3BCD72FD3E}"/>
              </a:ext>
            </a:extLst>
          </p:cNvPr>
          <p:cNvSpPr>
            <a:spLocks noGrp="1"/>
          </p:cNvSpPr>
          <p:nvPr>
            <p:ph type="pic" sz="quarter" idx="11" hasCustomPrompt="1"/>
          </p:nvPr>
        </p:nvSpPr>
        <p:spPr>
          <a:xfrm>
            <a:off x="1094112"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1" name="Picture Placeholder 4" descr="you must type your ADA compliant description here.">
            <a:extLst>
              <a:ext uri="{FF2B5EF4-FFF2-40B4-BE49-F238E27FC236}">
                <a16:creationId xmlns:a16="http://schemas.microsoft.com/office/drawing/2014/main" id="{AC3DB5E5-FC54-CA41-88A0-0AA6CAECA36F}"/>
              </a:ext>
            </a:extLst>
          </p:cNvPr>
          <p:cNvSpPr>
            <a:spLocks noGrp="1"/>
          </p:cNvSpPr>
          <p:nvPr>
            <p:ph type="pic" sz="quarter" idx="19" hasCustomPrompt="1"/>
          </p:nvPr>
        </p:nvSpPr>
        <p:spPr>
          <a:xfrm>
            <a:off x="8468093"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2" name="Picture Placeholder 4" descr=" you must type your ADA compliant description here.">
            <a:extLst>
              <a:ext uri="{FF2B5EF4-FFF2-40B4-BE49-F238E27FC236}">
                <a16:creationId xmlns:a16="http://schemas.microsoft.com/office/drawing/2014/main" id="{8731F2BB-6641-754F-8594-AC40F886ED3F}"/>
              </a:ext>
            </a:extLst>
          </p:cNvPr>
          <p:cNvSpPr>
            <a:spLocks noGrp="1"/>
          </p:cNvSpPr>
          <p:nvPr>
            <p:ph type="pic" sz="quarter" idx="20" hasCustomPrompt="1"/>
          </p:nvPr>
        </p:nvSpPr>
        <p:spPr>
          <a:xfrm>
            <a:off x="4760678"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pic>
        <p:nvPicPr>
          <p:cNvPr id="15" name="Picture 14">
            <a:extLst>
              <a:ext uri="{FF2B5EF4-FFF2-40B4-BE49-F238E27FC236}">
                <a16:creationId xmlns:a16="http://schemas.microsoft.com/office/drawing/2014/main" id="{3249B61A-EC0D-074E-9EC9-5BF7523BCE24}"/>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507447" y="2192742"/>
            <a:ext cx="613620" cy="812045"/>
          </a:xfrm>
          <a:prstGeom prst="rect">
            <a:avLst/>
          </a:prstGeom>
        </p:spPr>
      </p:pic>
      <p:pic>
        <p:nvPicPr>
          <p:cNvPr id="23" name="Picture 22">
            <a:extLst>
              <a:ext uri="{FF2B5EF4-FFF2-40B4-BE49-F238E27FC236}">
                <a16:creationId xmlns:a16="http://schemas.microsoft.com/office/drawing/2014/main" id="{8C460373-17B6-0F45-9FB4-204627AF6C4A}"/>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7451" y="2192743"/>
            <a:ext cx="613620" cy="812045"/>
          </a:xfrm>
          <a:prstGeom prst="rect">
            <a:avLst/>
          </a:prstGeom>
        </p:spPr>
      </p:pic>
      <p:sp>
        <p:nvSpPr>
          <p:cNvPr id="24" name="Content Placeholder 2" descr="if picture or chart you must type your ADA compliant description here.">
            <a:extLst>
              <a:ext uri="{FF2B5EF4-FFF2-40B4-BE49-F238E27FC236}">
                <a16:creationId xmlns:a16="http://schemas.microsoft.com/office/drawing/2014/main" id="{75FFE1F8-E876-AF49-AF89-78C4F144D4F7}"/>
              </a:ext>
            </a:extLst>
          </p:cNvPr>
          <p:cNvSpPr>
            <a:spLocks noGrp="1"/>
          </p:cNvSpPr>
          <p:nvPr>
            <p:ph idx="1" hasCustomPrompt="1"/>
          </p:nvPr>
        </p:nvSpPr>
        <p:spPr>
          <a:xfrm>
            <a:off x="11156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5" name="Content Placeholder 2" descr="if picture or chart you must type your ADA compliant description here.">
            <a:extLst>
              <a:ext uri="{FF2B5EF4-FFF2-40B4-BE49-F238E27FC236}">
                <a16:creationId xmlns:a16="http://schemas.microsoft.com/office/drawing/2014/main" id="{5DF30A05-AE50-F741-836C-FF7CA9FE4CD9}"/>
              </a:ext>
            </a:extLst>
          </p:cNvPr>
          <p:cNvSpPr>
            <a:spLocks noGrp="1"/>
          </p:cNvSpPr>
          <p:nvPr>
            <p:ph idx="21" hasCustomPrompt="1"/>
          </p:nvPr>
        </p:nvSpPr>
        <p:spPr>
          <a:xfrm>
            <a:off x="47605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6" name="Content Placeholder 2" descr="if picture or chart you must type your ADA compliant description here.">
            <a:extLst>
              <a:ext uri="{FF2B5EF4-FFF2-40B4-BE49-F238E27FC236}">
                <a16:creationId xmlns:a16="http://schemas.microsoft.com/office/drawing/2014/main" id="{8C8A6EEC-8002-B04B-AFBA-7676415749B9}"/>
              </a:ext>
            </a:extLst>
          </p:cNvPr>
          <p:cNvSpPr>
            <a:spLocks noGrp="1"/>
          </p:cNvSpPr>
          <p:nvPr>
            <p:ph idx="22" hasCustomPrompt="1"/>
          </p:nvPr>
        </p:nvSpPr>
        <p:spPr>
          <a:xfrm>
            <a:off x="84562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 name="Footer Placeholder 1">
            <a:extLst>
              <a:ext uri="{FF2B5EF4-FFF2-40B4-BE49-F238E27FC236}">
                <a16:creationId xmlns:a16="http://schemas.microsoft.com/office/drawing/2014/main" id="{AFE77721-8DDD-CD44-88F4-DABDABC2E014}"/>
              </a:ext>
            </a:extLst>
          </p:cNvPr>
          <p:cNvSpPr>
            <a:spLocks noGrp="1"/>
          </p:cNvSpPr>
          <p:nvPr>
            <p:ph type="ftr" sz="quarter" idx="23"/>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13053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7">
    <p:spTree>
      <p:nvGrpSpPr>
        <p:cNvPr id="1" name=""/>
        <p:cNvGrpSpPr/>
        <p:nvPr/>
      </p:nvGrpSpPr>
      <p:grpSpPr>
        <a:xfrm>
          <a:off x="0" y="0"/>
          <a:ext cx="0" cy="0"/>
          <a:chOff x="0" y="0"/>
          <a:chExt cx="0" cy="0"/>
        </a:xfrm>
      </p:grpSpPr>
      <p:sp>
        <p:nvSpPr>
          <p:cNvPr id="8" name="Picture Placeholder 7" descr="you must type your ADA compliant description here.">
            <a:extLst>
              <a:ext uri="{FF2B5EF4-FFF2-40B4-BE49-F238E27FC236}">
                <a16:creationId xmlns:a16="http://schemas.microsoft.com/office/drawing/2014/main" id="{D59D45DC-DD11-2B43-BCCA-0080D714F989}"/>
              </a:ext>
            </a:extLst>
          </p:cNvPr>
          <p:cNvSpPr>
            <a:spLocks noGrp="1"/>
          </p:cNvSpPr>
          <p:nvPr>
            <p:ph type="pic" sz="quarter" idx="14" hasCustomPrompt="1"/>
          </p:nvPr>
        </p:nvSpPr>
        <p:spPr>
          <a:xfrm>
            <a:off x="6096000" y="1437126"/>
            <a:ext cx="5524500" cy="4050861"/>
          </a:xfrm>
          <a:prstGeom prst="rect">
            <a:avLst/>
          </a:prstGeom>
          <a:pattFill prst="pct20">
            <a:fgClr>
              <a:schemeClr val="accent1"/>
            </a:fgClr>
            <a:bgClr>
              <a:schemeClr val="bg1"/>
            </a:bgClr>
          </a:pattFill>
        </p:spPr>
        <p:txBody>
          <a:bodyPr/>
          <a:lstStyle/>
          <a:p>
            <a:r>
              <a:rPr lang="en-US" dirty="0"/>
              <a:t>Click to add picture</a:t>
            </a:r>
          </a:p>
        </p:txBody>
      </p:sp>
      <p:sp>
        <p:nvSpPr>
          <p:cNvPr id="13" name="Text Placeholder 2" descr="if picture or chart you must type your ADA compliant description here.">
            <a:extLst>
              <a:ext uri="{FF2B5EF4-FFF2-40B4-BE49-F238E27FC236}">
                <a16:creationId xmlns:a16="http://schemas.microsoft.com/office/drawing/2014/main" id="{C9E570CE-B5C1-B148-9C81-45F1379592DF}"/>
              </a:ext>
            </a:extLst>
          </p:cNvPr>
          <p:cNvSpPr>
            <a:spLocks noGrp="1"/>
          </p:cNvSpPr>
          <p:nvPr>
            <p:ph idx="1"/>
          </p:nvPr>
        </p:nvSpPr>
        <p:spPr>
          <a:xfrm>
            <a:off x="571500" y="1437126"/>
            <a:ext cx="50546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Title 2">
            <a:extLst>
              <a:ext uri="{FF2B5EF4-FFF2-40B4-BE49-F238E27FC236}">
                <a16:creationId xmlns:a16="http://schemas.microsoft.com/office/drawing/2014/main" id="{2481760B-E6B6-E948-9991-95ED7BC8EE1E}"/>
              </a:ext>
            </a:extLst>
          </p:cNvPr>
          <p:cNvSpPr>
            <a:spLocks noGrp="1"/>
          </p:cNvSpPr>
          <p:nvPr>
            <p:ph type="title"/>
          </p:nvPr>
        </p:nvSpPr>
        <p:spPr/>
        <p:txBody>
          <a:bodyPr/>
          <a:lstStyle/>
          <a:p>
            <a:r>
              <a:rPr lang="en-US"/>
              <a:t>Click to edit Master title style</a:t>
            </a:r>
          </a:p>
        </p:txBody>
      </p:sp>
      <p:sp>
        <p:nvSpPr>
          <p:cNvPr id="7" name="Footer Placeholder 1">
            <a:extLst>
              <a:ext uri="{FF2B5EF4-FFF2-40B4-BE49-F238E27FC236}">
                <a16:creationId xmlns:a16="http://schemas.microsoft.com/office/drawing/2014/main" id="{851C9981-623A-2D46-88F7-7E89F2C9A50C}"/>
              </a:ext>
            </a:extLst>
          </p:cNvPr>
          <p:cNvSpPr>
            <a:spLocks noGrp="1"/>
          </p:cNvSpPr>
          <p:nvPr>
            <p:ph type="ftr" sz="quarter" idx="15"/>
          </p:nvPr>
        </p:nvSpPr>
        <p:spPr>
          <a:xfrm>
            <a:off x="571499" y="6419410"/>
            <a:ext cx="4114800" cy="365125"/>
          </a:xfrm>
        </p:spPr>
        <p:txBody>
          <a:bodyPr/>
          <a:lstStyle/>
          <a:p>
            <a:r>
              <a:rPr lang="en-US"/>
              <a:t>College/Department/Presentation Name</a:t>
            </a:r>
            <a:endParaRPr lang="en-US" dirty="0"/>
          </a:p>
        </p:txBody>
      </p:sp>
    </p:spTree>
    <p:extLst>
      <p:ext uri="{BB962C8B-B14F-4D97-AF65-F5344CB8AC3E}">
        <p14:creationId xmlns:p14="http://schemas.microsoft.com/office/powerpoint/2010/main" val="300168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8">
    <p:spTree>
      <p:nvGrpSpPr>
        <p:cNvPr id="1" name=""/>
        <p:cNvGrpSpPr/>
        <p:nvPr/>
      </p:nvGrpSpPr>
      <p:grpSpPr>
        <a:xfrm>
          <a:off x="0" y="0"/>
          <a:ext cx="0" cy="0"/>
          <a:chOff x="0" y="0"/>
          <a:chExt cx="0" cy="0"/>
        </a:xfrm>
      </p:grpSpPr>
      <p:sp>
        <p:nvSpPr>
          <p:cNvPr id="12" name="Picture Placeholder 11" descr="you must type your ADA compliant description here.">
            <a:extLst>
              <a:ext uri="{FF2B5EF4-FFF2-40B4-BE49-F238E27FC236}">
                <a16:creationId xmlns:a16="http://schemas.microsoft.com/office/drawing/2014/main" id="{A54390B8-F5A6-DC4C-95B7-DC0760C0D9E3}"/>
              </a:ext>
            </a:extLst>
          </p:cNvPr>
          <p:cNvSpPr>
            <a:spLocks noGrp="1"/>
          </p:cNvSpPr>
          <p:nvPr>
            <p:ph type="pic" sz="quarter" idx="13"/>
          </p:nvPr>
        </p:nvSpPr>
        <p:spPr>
          <a:xfrm>
            <a:off x="7727950" y="427475"/>
            <a:ext cx="3892550" cy="2566047"/>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13" name="Picture Placeholder 11" descr="if picture or chart ADA compliant description here.">
            <a:extLst>
              <a:ext uri="{FF2B5EF4-FFF2-40B4-BE49-F238E27FC236}">
                <a16:creationId xmlns:a16="http://schemas.microsoft.com/office/drawing/2014/main" id="{B8FF2F8D-D4EF-6049-A031-899F44F0E30A}"/>
              </a:ext>
            </a:extLst>
          </p:cNvPr>
          <p:cNvSpPr>
            <a:spLocks noGrp="1"/>
          </p:cNvSpPr>
          <p:nvPr>
            <p:ph type="pic" sz="quarter" idx="14"/>
          </p:nvPr>
        </p:nvSpPr>
        <p:spPr>
          <a:xfrm>
            <a:off x="7727950" y="3293224"/>
            <a:ext cx="3892550" cy="2566047"/>
          </a:xfrm>
          <a:prstGeom prst="rect">
            <a:avLst/>
          </a:prstGeom>
          <a:pattFill prst="pct20">
            <a:fgClr>
              <a:srgbClr val="D50032"/>
            </a:fgClr>
            <a:bgClr>
              <a:schemeClr val="bg1"/>
            </a:bgClr>
          </a:pattFill>
        </p:spPr>
        <p:txBody>
          <a:bodyPr/>
          <a:lstStyle/>
          <a:p>
            <a:r>
              <a:rPr lang="en-US" dirty="0"/>
              <a:t>Click icon to add picture</a:t>
            </a:r>
          </a:p>
        </p:txBody>
      </p:sp>
      <p:sp>
        <p:nvSpPr>
          <p:cNvPr id="3" name="Title 2">
            <a:extLst>
              <a:ext uri="{FF2B5EF4-FFF2-40B4-BE49-F238E27FC236}">
                <a16:creationId xmlns:a16="http://schemas.microsoft.com/office/drawing/2014/main" id="{69A2A977-0915-D942-8D9B-557EB78D8118}"/>
              </a:ext>
            </a:extLst>
          </p:cNvPr>
          <p:cNvSpPr>
            <a:spLocks noGrp="1"/>
          </p:cNvSpPr>
          <p:nvPr>
            <p:ph type="title" hasCustomPrompt="1"/>
          </p:nvPr>
        </p:nvSpPr>
        <p:spPr>
          <a:xfrm>
            <a:off x="571499" y="427475"/>
            <a:ext cx="6642100" cy="811005"/>
          </a:xfrm>
          <a:prstGeom prst="rect">
            <a:avLst/>
          </a:prstGeom>
        </p:spPr>
        <p:txBody>
          <a:bodyPr/>
          <a:lstStyle/>
          <a:p>
            <a:r>
              <a:rPr lang="en-US" dirty="0"/>
              <a:t>Slide Title</a:t>
            </a:r>
          </a:p>
        </p:txBody>
      </p:sp>
      <p:sp>
        <p:nvSpPr>
          <p:cNvPr id="16" name="Text Placeholder 2" descr="if picture or chart you must type your ADA compliant description here.">
            <a:extLst>
              <a:ext uri="{FF2B5EF4-FFF2-40B4-BE49-F238E27FC236}">
                <a16:creationId xmlns:a16="http://schemas.microsoft.com/office/drawing/2014/main" id="{0EF65F6D-A292-1047-808C-B11F4A287E9E}"/>
              </a:ext>
            </a:extLst>
          </p:cNvPr>
          <p:cNvSpPr>
            <a:spLocks noGrp="1"/>
          </p:cNvSpPr>
          <p:nvPr>
            <p:ph idx="1"/>
          </p:nvPr>
        </p:nvSpPr>
        <p:spPr>
          <a:xfrm>
            <a:off x="571500" y="1437126"/>
            <a:ext cx="66421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DCCE80CA-7BF4-554F-846B-768483360BCB}"/>
              </a:ext>
            </a:extLst>
          </p:cNvPr>
          <p:cNvSpPr>
            <a:spLocks noGrp="1"/>
          </p:cNvSpPr>
          <p:nvPr>
            <p:ph type="ftr" sz="quarter" idx="15"/>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84750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9">
    <p:spTree>
      <p:nvGrpSpPr>
        <p:cNvPr id="1" name=""/>
        <p:cNvGrpSpPr/>
        <p:nvPr/>
      </p:nvGrpSpPr>
      <p:grpSpPr>
        <a:xfrm>
          <a:off x="0" y="0"/>
          <a:ext cx="0" cy="0"/>
          <a:chOff x="0" y="0"/>
          <a:chExt cx="0" cy="0"/>
        </a:xfrm>
      </p:grpSpPr>
      <p:sp>
        <p:nvSpPr>
          <p:cNvPr id="11" name="Picture Placeholder 10" descr="you must type your ADA compliant description here.">
            <a:extLst>
              <a:ext uri="{FF2B5EF4-FFF2-40B4-BE49-F238E27FC236}">
                <a16:creationId xmlns:a16="http://schemas.microsoft.com/office/drawing/2014/main" id="{45AF2651-3E17-AA4E-9587-82202DB57AD4}"/>
              </a:ext>
            </a:extLst>
          </p:cNvPr>
          <p:cNvSpPr>
            <a:spLocks noGrp="1"/>
          </p:cNvSpPr>
          <p:nvPr>
            <p:ph type="pic" sz="quarter" idx="13"/>
          </p:nvPr>
        </p:nvSpPr>
        <p:spPr>
          <a:xfrm>
            <a:off x="571500" y="1196599"/>
            <a:ext cx="11049000" cy="3157474"/>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2E70F768-77C3-C24C-A38F-BE1E1E8A4EF9}"/>
              </a:ext>
            </a:extLst>
          </p:cNvPr>
          <p:cNvSpPr>
            <a:spLocks noGrp="1"/>
          </p:cNvSpPr>
          <p:nvPr>
            <p:ph type="title" hasCustomPrompt="1"/>
          </p:nvPr>
        </p:nvSpPr>
        <p:spPr>
          <a:xfrm>
            <a:off x="571500" y="429610"/>
            <a:ext cx="5980129" cy="766989"/>
          </a:xfrm>
          <a:prstGeom prst="rect">
            <a:avLst/>
          </a:prstGeom>
        </p:spPr>
        <p:txBody>
          <a:bodyPr lIns="0" tIns="0" rIns="0" bIns="0" anchor="t"/>
          <a:lstStyle/>
          <a:p>
            <a:r>
              <a:rPr lang="en-US" dirty="0"/>
              <a:t>Slide Title</a:t>
            </a:r>
          </a:p>
        </p:txBody>
      </p:sp>
      <p:sp>
        <p:nvSpPr>
          <p:cNvPr id="12" name="Content Placeholder 2" descr="if picture or chart you must type your ADA compliant description here.">
            <a:extLst>
              <a:ext uri="{FF2B5EF4-FFF2-40B4-BE49-F238E27FC236}">
                <a16:creationId xmlns:a16="http://schemas.microsoft.com/office/drawing/2014/main" id="{43387113-3CA6-3242-ACA0-2304DF785AF1}"/>
              </a:ext>
            </a:extLst>
          </p:cNvPr>
          <p:cNvSpPr>
            <a:spLocks noGrp="1"/>
          </p:cNvSpPr>
          <p:nvPr>
            <p:ph idx="1" hasCustomPrompt="1"/>
          </p:nvPr>
        </p:nvSpPr>
        <p:spPr>
          <a:xfrm>
            <a:off x="571500" y="4654550"/>
            <a:ext cx="6196944" cy="1606550"/>
          </a:xfrm>
          <a:prstGeom prst="rect">
            <a:avLst/>
          </a:prstGeom>
        </p:spPr>
        <p:txBody>
          <a:bodyPr lIns="0" tIns="0" rIns="0" bIns="0"/>
          <a:lstStyle>
            <a:lvl1pPr>
              <a:lnSpc>
                <a:spcPct val="100000"/>
              </a:lnSpc>
              <a:defRPr lang="en-US"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Ut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a:t>
            </a:r>
            <a:endParaRPr lang="en-US" dirty="0"/>
          </a:p>
        </p:txBody>
      </p:sp>
      <p:sp>
        <p:nvSpPr>
          <p:cNvPr id="2" name="Footer Placeholder 1">
            <a:extLst>
              <a:ext uri="{FF2B5EF4-FFF2-40B4-BE49-F238E27FC236}">
                <a16:creationId xmlns:a16="http://schemas.microsoft.com/office/drawing/2014/main" id="{547F7ABE-10AB-4E4D-AC47-355D922C8F7B}"/>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493186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1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585415-ECAB-7749-9438-98667466F0EE}"/>
              </a:ext>
            </a:extLst>
          </p:cNvPr>
          <p:cNvSpPr/>
          <p:nvPr/>
        </p:nvSpPr>
        <p:spPr>
          <a:xfrm>
            <a:off x="-1" y="0"/>
            <a:ext cx="4249271"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01E62"/>
              </a:solidFill>
              <a:latin typeface="Arial" panose="020B0604020202020204" pitchFamily="34" charset="0"/>
            </a:endParaRPr>
          </a:p>
        </p:txBody>
      </p:sp>
      <p:sp>
        <p:nvSpPr>
          <p:cNvPr id="10" name="Rectangle 9">
            <a:extLst>
              <a:ext uri="{FF2B5EF4-FFF2-40B4-BE49-F238E27FC236}">
                <a16:creationId xmlns:a16="http://schemas.microsoft.com/office/drawing/2014/main" id="{E05B460D-E86D-3A4C-92BA-4EDF763DFAFA}"/>
              </a:ext>
              <a:ext uri="{C183D7F6-B498-43B3-948B-1728B52AA6E4}">
                <adec:decorative xmlns:adec="http://schemas.microsoft.com/office/drawing/2017/decorative" val="1"/>
              </a:ext>
            </a:extLst>
          </p:cNvPr>
          <p:cNvSpPr/>
          <p:nvPr userDrawn="1"/>
        </p:nvSpPr>
        <p:spPr>
          <a:xfrm>
            <a:off x="-1" y="0"/>
            <a:ext cx="4249271"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Arial" panose="020B0604020202020204" pitchFamily="34" charset="0"/>
            </a:endParaRPr>
          </a:p>
        </p:txBody>
      </p:sp>
      <p:pic>
        <p:nvPicPr>
          <p:cNvPr id="9" name="Picture 8">
            <a:extLst>
              <a:ext uri="{FF2B5EF4-FFF2-40B4-BE49-F238E27FC236}">
                <a16:creationId xmlns:a16="http://schemas.microsoft.com/office/drawing/2014/main" id="{753367FE-A03A-0D4B-8464-6EA90E8DA41F}"/>
              </a:ext>
            </a:extLst>
          </p:cNvPr>
          <p:cNvPicPr>
            <a:picLocks noChangeAspect="1"/>
          </p:cNvPicPr>
          <p:nvPr/>
        </p:nvPicPr>
        <p:blipFill rotWithShape="1">
          <a:blip r:embed="rId2"/>
          <a:srcRect l="17162" t="77592" r="78736"/>
          <a:stretch/>
        </p:blipFill>
        <p:spPr>
          <a:xfrm rot="10800000">
            <a:off x="571500" y="-737549"/>
            <a:ext cx="500083" cy="1536790"/>
          </a:xfrm>
          <a:prstGeom prst="rect">
            <a:avLst/>
          </a:prstGeom>
        </p:spPr>
      </p:pic>
      <p:sp>
        <p:nvSpPr>
          <p:cNvPr id="11" name="Text Placeholder 14">
            <a:extLst>
              <a:ext uri="{FF2B5EF4-FFF2-40B4-BE49-F238E27FC236}">
                <a16:creationId xmlns:a16="http://schemas.microsoft.com/office/drawing/2014/main" id="{A239BCF8-7759-3A41-A514-3A4A72C6F9AF}"/>
              </a:ext>
            </a:extLst>
          </p:cNvPr>
          <p:cNvSpPr>
            <a:spLocks noGrp="1"/>
          </p:cNvSpPr>
          <p:nvPr>
            <p:ph type="body" sz="quarter" idx="15" hasCustomPrompt="1"/>
          </p:nvPr>
        </p:nvSpPr>
        <p:spPr>
          <a:xfrm>
            <a:off x="589420" y="3622452"/>
            <a:ext cx="3239719" cy="2706862"/>
          </a:xfrm>
          <a:prstGeom prst="rect">
            <a:avLst/>
          </a:prstGeom>
        </p:spPr>
        <p:txBody>
          <a:bodyPr/>
          <a:lstStyle>
            <a:lvl1pPr>
              <a:lnSpc>
                <a:spcPct val="100000"/>
              </a:lnSpc>
              <a:defRPr b="0" i="0" baseline="0">
                <a:solidFill>
                  <a:schemeClr val="bg1"/>
                </a:solidFill>
              </a:defRPr>
            </a:lvl1pPr>
          </a:lstStyle>
          <a:p>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con</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tetur</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al</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adipiscinge</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l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sahanis</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nib</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u</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h</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eget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justo</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ne</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sed</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gravida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est</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asa</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0E3A340C-ED98-6C4F-A999-F28C9BE643E9}"/>
              </a:ext>
            </a:extLst>
          </p:cNvPr>
          <p:cNvSpPr>
            <a:spLocks noGrp="1"/>
          </p:cNvSpPr>
          <p:nvPr>
            <p:ph type="body" sz="quarter" idx="16" hasCustomPrompt="1"/>
          </p:nvPr>
        </p:nvSpPr>
        <p:spPr>
          <a:xfrm>
            <a:off x="571499" y="1222362"/>
            <a:ext cx="3257639" cy="461962"/>
          </a:xfrm>
          <a:prstGeom prst="rect">
            <a:avLst/>
          </a:prstGeom>
        </p:spPr>
        <p:txBody>
          <a:bodyPr>
            <a:normAutofit/>
          </a:bodyPr>
          <a:lstStyle>
            <a:lvl1pPr>
              <a:defRPr sz="1800" b="1" i="0" cap="all" spc="400" baseline="0">
                <a:solidFill>
                  <a:schemeClr val="bg1"/>
                </a:solidFill>
              </a:defRPr>
            </a:lvl1pPr>
          </a:lstStyle>
          <a:p>
            <a:r>
              <a:rPr lang="en-US" sz="2000" b="1" spc="300" dirty="0">
                <a:ln w="19050">
                  <a:noFill/>
                </a:ln>
                <a:solidFill>
                  <a:schemeClr val="bg1"/>
                </a:solidFill>
                <a:latin typeface="Arial" panose="020B0604020202020204" pitchFamily="34" charset="0"/>
                <a:cs typeface="Arial" panose="020B0604020202020204" pitchFamily="34" charset="0"/>
              </a:rPr>
              <a:t>SECTION HERE</a:t>
            </a:r>
          </a:p>
        </p:txBody>
      </p:sp>
      <p:sp>
        <p:nvSpPr>
          <p:cNvPr id="18" name="Text Placeholder 17">
            <a:extLst>
              <a:ext uri="{FF2B5EF4-FFF2-40B4-BE49-F238E27FC236}">
                <a16:creationId xmlns:a16="http://schemas.microsoft.com/office/drawing/2014/main" id="{4607F020-7CB7-FA45-8230-53C05BB43EA1}"/>
              </a:ext>
            </a:extLst>
          </p:cNvPr>
          <p:cNvSpPr>
            <a:spLocks noGrp="1"/>
          </p:cNvSpPr>
          <p:nvPr>
            <p:ph type="body" sz="quarter" idx="17" hasCustomPrompt="1"/>
          </p:nvPr>
        </p:nvSpPr>
        <p:spPr>
          <a:xfrm>
            <a:off x="571500" y="1866900"/>
            <a:ext cx="3225800" cy="1562100"/>
          </a:xfrm>
          <a:prstGeom prst="rect">
            <a:avLst/>
          </a:prstGeom>
        </p:spPr>
        <p:txBody>
          <a:bodyPr>
            <a:noAutofit/>
          </a:bodyPr>
          <a:lstStyle>
            <a:lvl1pPr>
              <a:defRPr sz="36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Headline Goes Here and Here</a:t>
            </a:r>
          </a:p>
        </p:txBody>
      </p:sp>
      <p:pic>
        <p:nvPicPr>
          <p:cNvPr id="12" name="Picture 11">
            <a:extLst>
              <a:ext uri="{FF2B5EF4-FFF2-40B4-BE49-F238E27FC236}">
                <a16:creationId xmlns:a16="http://schemas.microsoft.com/office/drawing/2014/main" id="{A19D2A7B-D949-D84A-B563-9285D56DA79D}"/>
              </a:ext>
              <a:ext uri="{C183D7F6-B498-43B3-948B-1728B52AA6E4}">
                <adec:decorative xmlns:adec="http://schemas.microsoft.com/office/drawing/2017/decorative" val="1"/>
              </a:ext>
            </a:extLst>
          </p:cNvPr>
          <p:cNvPicPr>
            <a:picLocks noChangeAspect="1"/>
          </p:cNvPicPr>
          <p:nvPr userDrawn="1"/>
        </p:nvPicPr>
        <p:blipFill rotWithShape="1">
          <a:blip r:embed="rId2"/>
          <a:srcRect l="17162" t="77592" r="78736"/>
          <a:stretch/>
        </p:blipFill>
        <p:spPr>
          <a:xfrm rot="10800000">
            <a:off x="571500" y="-737549"/>
            <a:ext cx="500083" cy="1536790"/>
          </a:xfrm>
          <a:prstGeom prst="rect">
            <a:avLst/>
          </a:prstGeom>
        </p:spPr>
      </p:pic>
      <p:sp>
        <p:nvSpPr>
          <p:cNvPr id="17" name="Content Placeholder 2" descr="if picture or chart you must type your ADA compliant description here.">
            <a:extLst>
              <a:ext uri="{FF2B5EF4-FFF2-40B4-BE49-F238E27FC236}">
                <a16:creationId xmlns:a16="http://schemas.microsoft.com/office/drawing/2014/main" id="{A4D5C75C-330E-FF43-B40F-90030894A767}"/>
              </a:ext>
            </a:extLst>
          </p:cNvPr>
          <p:cNvSpPr>
            <a:spLocks noGrp="1"/>
          </p:cNvSpPr>
          <p:nvPr>
            <p:ph idx="18"/>
          </p:nvPr>
        </p:nvSpPr>
        <p:spPr>
          <a:xfrm>
            <a:off x="4805665" y="1222362"/>
            <a:ext cx="6796915" cy="4840508"/>
          </a:xfrm>
          <a:prstGeom prst="rect">
            <a:avLst/>
          </a:prstGeom>
        </p:spPr>
        <p:txBody>
          <a:bodyPr lIns="0" tIns="0" rIns="0" bIns="0"/>
          <a:lstStyle>
            <a:lvl1pPr>
              <a:defRPr sz="1600" b="1" cap="all" spc="300" baseline="0">
                <a:solidFill>
                  <a:schemeClr val="accent1"/>
                </a:solidFill>
              </a:defRPr>
            </a:lvl1pPr>
            <a:lvl2pPr marL="12700" indent="0">
              <a:buClr>
                <a:srgbClr val="001E62"/>
              </a:buClr>
              <a:buFontTx/>
              <a:buNone/>
              <a:tabLst/>
              <a:defRPr/>
            </a:lvl2pPr>
            <a:lvl3pPr marL="641350" indent="-171450">
              <a:buClr>
                <a:srgbClr val="001E62"/>
              </a:buClr>
              <a:buFont typeface="Arial" panose="020B0604020202020204" pitchFamily="34" charset="0"/>
              <a:buChar char="•"/>
              <a:tabLst/>
              <a:defRPr/>
            </a:lvl3pPr>
            <a:lvl4pPr marL="1485900" indent="-114300">
              <a:buClr>
                <a:srgbClr val="001E62"/>
              </a:buClr>
              <a:tabLst/>
              <a:defRPr sz="1200">
                <a:solidFill>
                  <a:schemeClr val="tx1"/>
                </a:solidFill>
              </a:defRPr>
            </a:lvl4pPr>
            <a:lvl5pPr marL="1952625" indent="-123825">
              <a:buClr>
                <a:srgbClr val="001E62"/>
              </a:buClr>
              <a:tabLst/>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19" name="TextBox 18">
            <a:extLst>
              <a:ext uri="{FF2B5EF4-FFF2-40B4-BE49-F238E27FC236}">
                <a16:creationId xmlns:a16="http://schemas.microsoft.com/office/drawing/2014/main" id="{52DFFB21-BBD8-584B-AD40-5FF15F1975E2}"/>
              </a:ext>
            </a:extLst>
          </p:cNvPr>
          <p:cNvSpPr txBox="1"/>
          <p:nvPr userDrawn="1"/>
        </p:nvSpPr>
        <p:spPr>
          <a:xfrm>
            <a:off x="125425" y="6439768"/>
            <a:ext cx="601579" cy="307777"/>
          </a:xfrm>
          <a:prstGeom prst="rect">
            <a:avLst/>
          </a:prstGeom>
          <a:noFill/>
        </p:spPr>
        <p:txBody>
          <a:bodyPr wrap="square" rtlCol="0">
            <a:spAutoFit/>
          </a:bodyPr>
          <a:lstStyle/>
          <a:p>
            <a:fld id="{3165C24F-D5A7-7547-9DA1-2768CBD8B2AD}" type="slidenum">
              <a:rPr lang="en-US" sz="1400" b="1" smtClean="0">
                <a:solidFill>
                  <a:schemeClr val="bg1"/>
                </a:solidFill>
                <a:latin typeface="Arial" panose="020B0604020202020204" pitchFamily="34" charset="0"/>
                <a:cs typeface="Arial" panose="020B0604020202020204" pitchFamily="34" charset="0"/>
              </a:rPr>
              <a:t>‹#›</a:t>
            </a:fld>
            <a:endParaRPr lang="en-US" sz="1400" b="1" dirty="0">
              <a:solidFill>
                <a:schemeClr val="bg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CF9A3847-D44C-1045-9746-270828EEC7AD}"/>
              </a:ext>
            </a:extLst>
          </p:cNvPr>
          <p:cNvSpPr>
            <a:spLocks noGrp="1"/>
          </p:cNvSpPr>
          <p:nvPr>
            <p:ph type="ftr" sz="quarter" idx="19"/>
          </p:nvPr>
        </p:nvSpPr>
        <p:spPr>
          <a:xfrm>
            <a:off x="4805665" y="6419410"/>
            <a:ext cx="4114800" cy="365125"/>
          </a:xfrm>
        </p:spPr>
        <p:txBody>
          <a:bodyPr/>
          <a:lstStyle/>
          <a:p>
            <a:r>
              <a:rPr lang="en-US"/>
              <a:t>College/Department/Presentation Name</a:t>
            </a:r>
            <a:endParaRPr lang="en-US" dirty="0"/>
          </a:p>
        </p:txBody>
      </p:sp>
    </p:spTree>
    <p:extLst>
      <p:ext uri="{BB962C8B-B14F-4D97-AF65-F5344CB8AC3E}">
        <p14:creationId xmlns:p14="http://schemas.microsoft.com/office/powerpoint/2010/main" val="40567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3A040F-DDFD-4E49-B911-5258CAF2D3E7}"/>
              </a:ext>
            </a:extLst>
          </p:cNvPr>
          <p:cNvPicPr>
            <a:picLocks noChangeAspect="1"/>
          </p:cNvPicPr>
          <p:nvPr userDrawn="1"/>
        </p:nvPicPr>
        <p:blipFill rotWithShape="1">
          <a:blip r:embed="rId2"/>
          <a:srcRect t="61111" b="7037"/>
          <a:stretch/>
        </p:blipFill>
        <p:spPr>
          <a:xfrm>
            <a:off x="0" y="2331188"/>
            <a:ext cx="12192000" cy="2184400"/>
          </a:xfrm>
          <a:prstGeom prst="rect">
            <a:avLst/>
          </a:prstGeom>
        </p:spPr>
      </p:pic>
      <p:sp>
        <p:nvSpPr>
          <p:cNvPr id="5" name="Rectangle 4" descr="you must type your ADA compliant description here.">
            <a:extLst>
              <a:ext uri="{FF2B5EF4-FFF2-40B4-BE49-F238E27FC236}">
                <a16:creationId xmlns:a16="http://schemas.microsoft.com/office/drawing/2014/main" id="{048638E0-CDBC-DC4F-8BB3-C27A3270B4E9}"/>
              </a:ext>
              <a:ext uri="{C183D7F6-B498-43B3-948B-1728B52AA6E4}">
                <adec:decorative xmlns:adec="http://schemas.microsoft.com/office/drawing/2017/decorative" val="0"/>
              </a:ext>
            </a:extLst>
          </p:cNvPr>
          <p:cNvSpPr/>
          <p:nvPr userDrawn="1"/>
        </p:nvSpPr>
        <p:spPr>
          <a:xfrm>
            <a:off x="-1" y="2340565"/>
            <a:ext cx="12192000" cy="21844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68" y="3156054"/>
            <a:ext cx="11035861" cy="766989"/>
          </a:xfrm>
          <a:prstGeom prst="rect">
            <a:avLst/>
          </a:prstGeom>
        </p:spPr>
        <p:txBody>
          <a:bodyPr lIns="0" tIns="0" rIns="0" bIns="0" anchor="ctr"/>
          <a:lstStyle>
            <a:lvl1pPr algn="ctr">
              <a:defRPr>
                <a:solidFill>
                  <a:schemeClr val="bg1"/>
                </a:solidFill>
              </a:defRPr>
            </a:lvl1pPr>
          </a:lstStyle>
          <a:p>
            <a:r>
              <a:rPr lang="en-US" dirty="0"/>
              <a:t>Divider Slide</a:t>
            </a:r>
          </a:p>
        </p:txBody>
      </p:sp>
      <p:sp>
        <p:nvSpPr>
          <p:cNvPr id="2" name="Footer Placeholder 1">
            <a:extLst>
              <a:ext uri="{FF2B5EF4-FFF2-40B4-BE49-F238E27FC236}">
                <a16:creationId xmlns:a16="http://schemas.microsoft.com/office/drawing/2014/main" id="{D4781056-D049-3547-BEAF-CEE287C4E45D}"/>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15618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6736B9-CC46-8040-9B10-88C725D129B4}"/>
              </a:ext>
              <a:ext uri="{C183D7F6-B498-43B3-948B-1728B52AA6E4}">
                <adec:decorative xmlns:adec="http://schemas.microsoft.com/office/drawing/2017/decorative" val="1"/>
              </a:ext>
            </a:extLst>
          </p:cNvPr>
          <p:cNvPicPr>
            <a:picLocks noChangeAspect="1"/>
          </p:cNvPicPr>
          <p:nvPr userDrawn="1"/>
        </p:nvPicPr>
        <p:blipFill rotWithShape="1">
          <a:blip r:embed="rId2"/>
          <a:srcRect l="1" t="85786" r="3" b="1251"/>
          <a:stretch/>
        </p:blipFill>
        <p:spPr>
          <a:xfrm>
            <a:off x="0" y="6007100"/>
            <a:ext cx="12192000" cy="889000"/>
          </a:xfrm>
          <a:prstGeom prst="rect">
            <a:avLst/>
          </a:prstGeom>
        </p:spPr>
      </p:pic>
      <p:sp>
        <p:nvSpPr>
          <p:cNvPr id="5" name="Rectangle 4">
            <a:extLst>
              <a:ext uri="{FF2B5EF4-FFF2-40B4-BE49-F238E27FC236}">
                <a16:creationId xmlns:a16="http://schemas.microsoft.com/office/drawing/2014/main" id="{37BE2AD0-F3DD-C74E-AD44-71463A9CACDB}"/>
              </a:ext>
            </a:extLst>
          </p:cNvPr>
          <p:cNvSpPr/>
          <p:nvPr userDrawn="1"/>
        </p:nvSpPr>
        <p:spPr>
          <a:xfrm>
            <a:off x="196645" y="6409044"/>
            <a:ext cx="3048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69" y="2793176"/>
            <a:ext cx="11035861" cy="766989"/>
          </a:xfrm>
          <a:prstGeom prst="rect">
            <a:avLst/>
          </a:prstGeom>
        </p:spPr>
        <p:txBody>
          <a:bodyPr lIns="0" tIns="0" rIns="0" bIns="0" anchor="ctr"/>
          <a:lstStyle>
            <a:lvl1pPr algn="ctr">
              <a:defRPr>
                <a:solidFill>
                  <a:schemeClr val="accent2"/>
                </a:solidFill>
              </a:defRPr>
            </a:lvl1pPr>
          </a:lstStyle>
          <a:p>
            <a:r>
              <a:rPr lang="en-US" dirty="0"/>
              <a:t>Divider Slide</a:t>
            </a:r>
          </a:p>
        </p:txBody>
      </p:sp>
      <p:sp>
        <p:nvSpPr>
          <p:cNvPr id="4" name="TextBox 3">
            <a:extLst>
              <a:ext uri="{FF2B5EF4-FFF2-40B4-BE49-F238E27FC236}">
                <a16:creationId xmlns:a16="http://schemas.microsoft.com/office/drawing/2014/main" id="{F6AA68CF-ED20-AF4E-B696-23793AE24597}"/>
              </a:ext>
            </a:extLst>
          </p:cNvPr>
          <p:cNvSpPr txBox="1"/>
          <p:nvPr userDrawn="1"/>
        </p:nvSpPr>
        <p:spPr>
          <a:xfrm>
            <a:off x="157317" y="6369355"/>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063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66824-B371-3F4A-BBC7-17B5B0E28245}"/>
              </a:ext>
            </a:extLst>
          </p:cNvPr>
          <p:cNvPicPr>
            <a:picLocks noChangeAspect="1"/>
          </p:cNvPicPr>
          <p:nvPr/>
        </p:nvPicPr>
        <p:blipFill>
          <a:blip r:embed="rId2"/>
          <a:stretch>
            <a:fillRect/>
          </a:stretch>
        </p:blipFill>
        <p:spPr>
          <a:xfrm>
            <a:off x="4932751" y="2295148"/>
            <a:ext cx="2326497" cy="2267704"/>
          </a:xfrm>
          <a:prstGeom prst="rect">
            <a:avLst/>
          </a:prstGeom>
        </p:spPr>
      </p:pic>
      <p:pic>
        <p:nvPicPr>
          <p:cNvPr id="3" name="Picture 2" descr="Large white UIC circle mark">
            <a:extLst>
              <a:ext uri="{FF2B5EF4-FFF2-40B4-BE49-F238E27FC236}">
                <a16:creationId xmlns:a16="http://schemas.microsoft.com/office/drawing/2014/main" id="{19AE039C-5A95-5E48-B5F3-0DE41F24E20F}"/>
              </a:ext>
            </a:extLst>
          </p:cNvPr>
          <p:cNvPicPr>
            <a:picLocks noChangeAspect="1"/>
          </p:cNvPicPr>
          <p:nvPr userDrawn="1"/>
        </p:nvPicPr>
        <p:blipFill>
          <a:blip r:embed="rId2"/>
          <a:stretch>
            <a:fillRect/>
          </a:stretch>
        </p:blipFill>
        <p:spPr>
          <a:xfrm>
            <a:off x="4932751" y="2295148"/>
            <a:ext cx="2326497" cy="2267704"/>
          </a:xfrm>
          <a:prstGeom prst="rect">
            <a:avLst/>
          </a:prstGeom>
        </p:spPr>
      </p:pic>
    </p:spTree>
    <p:extLst>
      <p:ext uri="{BB962C8B-B14F-4D97-AF65-F5344CB8AC3E}">
        <p14:creationId xmlns:p14="http://schemas.microsoft.com/office/powerpoint/2010/main" val="3928787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4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F84B8C-FA91-C54A-BD6B-A1BC753E5B0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D67D8984-ADB0-3045-B90A-B42AE6A3D17A}"/>
              </a:ext>
            </a:extLst>
          </p:cNvPr>
          <p:cNvSpPr/>
          <p:nvPr userDrawn="1"/>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pic>
        <p:nvPicPr>
          <p:cNvPr id="10" name="Picture 9">
            <a:extLst>
              <a:ext uri="{FF2B5EF4-FFF2-40B4-BE49-F238E27FC236}">
                <a16:creationId xmlns:a16="http://schemas.microsoft.com/office/drawing/2014/main" id="{94D5E7C4-AA3A-714B-AB65-881F761FB1FA}"/>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D1C8BA7-EEFD-584D-BDC5-F7B7AAD50252}"/>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sp>
        <p:nvSpPr>
          <p:cNvPr id="4" name="Title 1">
            <a:extLst>
              <a:ext uri="{FF2B5EF4-FFF2-40B4-BE49-F238E27FC236}">
                <a16:creationId xmlns:a16="http://schemas.microsoft.com/office/drawing/2014/main" id="{881D9BB0-FDB4-1643-A5BC-76B17B0E9E7A}"/>
              </a:ext>
            </a:extLst>
          </p:cNvPr>
          <p:cNvSpPr>
            <a:spLocks noGrp="1"/>
          </p:cNvSpPr>
          <p:nvPr>
            <p:ph type="ctrTitle" hasCustomPrompt="1"/>
          </p:nvPr>
        </p:nvSpPr>
        <p:spPr>
          <a:xfrm>
            <a:off x="2815271" y="2289120"/>
            <a:ext cx="6402301" cy="1655763"/>
          </a:xfrm>
          <a:prstGeom prst="rect">
            <a:avLst/>
          </a:prstGeom>
        </p:spPr>
        <p:txBody>
          <a:bodyPr lIns="0" tIns="0" rIns="0" bIns="0" anchor="t">
            <a:normAutofit/>
          </a:bodyPr>
          <a:lstStyle>
            <a:lvl1pPr algn="ctr">
              <a:defRPr sz="5400"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5" name="Text Placeholder 9">
            <a:extLst>
              <a:ext uri="{FF2B5EF4-FFF2-40B4-BE49-F238E27FC236}">
                <a16:creationId xmlns:a16="http://schemas.microsoft.com/office/drawing/2014/main" id="{145D1793-C324-2F44-822B-E01A274F1641}"/>
              </a:ext>
            </a:extLst>
          </p:cNvPr>
          <p:cNvSpPr>
            <a:spLocks noGrp="1"/>
          </p:cNvSpPr>
          <p:nvPr>
            <p:ph type="body" sz="quarter" idx="11" hasCustomPrompt="1"/>
          </p:nvPr>
        </p:nvSpPr>
        <p:spPr>
          <a:xfrm>
            <a:off x="4565242" y="1611477"/>
            <a:ext cx="2902358" cy="295275"/>
          </a:xfrm>
          <a:prstGeom prst="rect">
            <a:avLst/>
          </a:prstGeom>
        </p:spPr>
        <p:txBody>
          <a:bodyPr lIns="0" tIns="0" rIns="0" bIns="0">
            <a:normAutofit/>
          </a:bodyPr>
          <a:lstStyle>
            <a:lvl1pPr marL="0" indent="0" algn="ctr">
              <a:buFontTx/>
              <a:buNone/>
              <a:defRPr sz="1800" b="1" cap="all" spc="400" baseline="0">
                <a:solidFill>
                  <a:schemeClr val="bg1"/>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sp>
        <p:nvSpPr>
          <p:cNvPr id="6" name="Subtitle 2">
            <a:extLst>
              <a:ext uri="{FF2B5EF4-FFF2-40B4-BE49-F238E27FC236}">
                <a16:creationId xmlns:a16="http://schemas.microsoft.com/office/drawing/2014/main" id="{12BC1185-857F-BF4F-A097-153EFBDA80F6}"/>
              </a:ext>
            </a:extLst>
          </p:cNvPr>
          <p:cNvSpPr>
            <a:spLocks noGrp="1"/>
          </p:cNvSpPr>
          <p:nvPr>
            <p:ph type="subTitle" idx="1" hasCustomPrompt="1"/>
          </p:nvPr>
        </p:nvSpPr>
        <p:spPr>
          <a:xfrm>
            <a:off x="3635828" y="4195872"/>
            <a:ext cx="4920344" cy="607572"/>
          </a:xfrm>
          <a:prstGeom prst="rect">
            <a:avLst/>
          </a:prstGeom>
        </p:spPr>
        <p:txBody>
          <a:bodyPr lIns="0" tIns="0" rIns="0" bIns="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A5D443CC-0BC6-3D4A-A896-85EAC5F854CA}"/>
              </a:ext>
            </a:extLst>
          </p:cNvPr>
          <p:cNvPicPr>
            <a:picLocks noChangeAspect="1"/>
          </p:cNvPicPr>
          <p:nvPr/>
        </p:nvPicPr>
        <p:blipFill>
          <a:blip r:embed="rId3"/>
          <a:stretch>
            <a:fillRect/>
          </a:stretch>
        </p:blipFill>
        <p:spPr>
          <a:xfrm>
            <a:off x="5657850" y="5246523"/>
            <a:ext cx="876300" cy="876300"/>
          </a:xfrm>
          <a:prstGeom prst="rect">
            <a:avLst/>
          </a:prstGeom>
        </p:spPr>
      </p:pic>
      <p:pic>
        <p:nvPicPr>
          <p:cNvPr id="12" name="Picture 11" descr="Red UIC circle mark">
            <a:extLst>
              <a:ext uri="{FF2B5EF4-FFF2-40B4-BE49-F238E27FC236}">
                <a16:creationId xmlns:a16="http://schemas.microsoft.com/office/drawing/2014/main" id="{F19FAC25-A7F3-C24E-B4E9-8EC49C30E529}"/>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5657850" y="5246523"/>
            <a:ext cx="876300" cy="876300"/>
          </a:xfrm>
          <a:prstGeom prst="rect">
            <a:avLst/>
          </a:prstGeom>
        </p:spPr>
      </p:pic>
    </p:spTree>
    <p:extLst>
      <p:ext uri="{BB962C8B-B14F-4D97-AF65-F5344CB8AC3E}">
        <p14:creationId xmlns:p14="http://schemas.microsoft.com/office/powerpoint/2010/main" val="4579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rgbClr val="D500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5D4C-E2BA-FC41-B781-35F9710CC052}"/>
              </a:ext>
            </a:extLst>
          </p:cNvPr>
          <p:cNvSpPr>
            <a:spLocks noGrp="1"/>
          </p:cNvSpPr>
          <p:nvPr>
            <p:ph type="ctrTitle" hasCustomPrompt="1"/>
          </p:nvPr>
        </p:nvSpPr>
        <p:spPr>
          <a:xfrm>
            <a:off x="1732705" y="2205037"/>
            <a:ext cx="5876785" cy="1655763"/>
          </a:xfrm>
          <a:prstGeom prst="rect">
            <a:avLst/>
          </a:prstGeom>
        </p:spPr>
        <p:txBody>
          <a:bodyPr lIns="0" tIns="0" rIns="0" bIns="0" anchor="t">
            <a:normAutofit/>
          </a:bodyPr>
          <a:lstStyle>
            <a:lvl1pPr algn="l">
              <a:defRPr sz="5400"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3" name="Subtitle 2">
            <a:extLst>
              <a:ext uri="{FF2B5EF4-FFF2-40B4-BE49-F238E27FC236}">
                <a16:creationId xmlns:a16="http://schemas.microsoft.com/office/drawing/2014/main" id="{CF14086E-82B4-ED47-AD55-AB40607C0484}"/>
              </a:ext>
            </a:extLst>
          </p:cNvPr>
          <p:cNvSpPr>
            <a:spLocks noGrp="1"/>
          </p:cNvSpPr>
          <p:nvPr>
            <p:ph type="subTitle" idx="1" hasCustomPrompt="1"/>
          </p:nvPr>
        </p:nvSpPr>
        <p:spPr>
          <a:xfrm>
            <a:off x="1732705" y="4099548"/>
            <a:ext cx="5876784" cy="607572"/>
          </a:xfrm>
          <a:prstGeom prst="rect">
            <a:avLst/>
          </a:prstGeom>
        </p:spPr>
        <p:txBody>
          <a:bodyPr lIns="0" tIns="0" rIns="0" bIns="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sp>
        <p:nvSpPr>
          <p:cNvPr id="4" name="Text Placeholder 9">
            <a:extLst>
              <a:ext uri="{FF2B5EF4-FFF2-40B4-BE49-F238E27FC236}">
                <a16:creationId xmlns:a16="http://schemas.microsoft.com/office/drawing/2014/main" id="{20A15A9D-096D-4642-BCED-084CA3DB7794}"/>
              </a:ext>
            </a:extLst>
          </p:cNvPr>
          <p:cNvSpPr>
            <a:spLocks noGrp="1"/>
          </p:cNvSpPr>
          <p:nvPr>
            <p:ph type="body" sz="quarter" idx="11" hasCustomPrompt="1"/>
          </p:nvPr>
        </p:nvSpPr>
        <p:spPr>
          <a:xfrm>
            <a:off x="1732705" y="4945868"/>
            <a:ext cx="2902358" cy="295275"/>
          </a:xfrm>
          <a:prstGeom prst="rect">
            <a:avLst/>
          </a:prstGeom>
        </p:spPr>
        <p:txBody>
          <a:bodyPr lIns="0" tIns="0" rIns="0" bIns="0"/>
          <a:lstStyle>
            <a:lvl1pPr marL="0" indent="0">
              <a:buFontTx/>
              <a:buNone/>
              <a:defRPr sz="1400" b="1" cap="all" spc="400" baseline="0">
                <a:solidFill>
                  <a:schemeClr val="bg1"/>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5" name="Picture 4">
            <a:extLst>
              <a:ext uri="{FF2B5EF4-FFF2-40B4-BE49-F238E27FC236}">
                <a16:creationId xmlns:a16="http://schemas.microsoft.com/office/drawing/2014/main" id="{BF33A904-EC83-5743-9E0B-7E8D3EF4724E}"/>
              </a:ext>
            </a:extLst>
          </p:cNvPr>
          <p:cNvPicPr>
            <a:picLocks noChangeAspect="1"/>
          </p:cNvPicPr>
          <p:nvPr/>
        </p:nvPicPr>
        <p:blipFill rotWithShape="1">
          <a:blip r:embed="rId2"/>
          <a:srcRect l="13534" t="1686" r="76195" b="71329"/>
          <a:stretch/>
        </p:blipFill>
        <p:spPr>
          <a:xfrm>
            <a:off x="1650124" y="115614"/>
            <a:ext cx="1252234" cy="1850675"/>
          </a:xfrm>
          <a:prstGeom prst="rect">
            <a:avLst/>
          </a:prstGeom>
        </p:spPr>
      </p:pic>
      <p:pic>
        <p:nvPicPr>
          <p:cNvPr id="7" name="Picture 6">
            <a:extLst>
              <a:ext uri="{FF2B5EF4-FFF2-40B4-BE49-F238E27FC236}">
                <a16:creationId xmlns:a16="http://schemas.microsoft.com/office/drawing/2014/main" id="{67278586-14BC-D246-91E3-D3363FB09E18}"/>
              </a:ext>
            </a:extLst>
          </p:cNvPr>
          <p:cNvPicPr>
            <a:picLocks noChangeAspect="1"/>
          </p:cNvPicPr>
          <p:nvPr/>
        </p:nvPicPr>
        <p:blipFill>
          <a:blip r:embed="rId3"/>
          <a:stretch>
            <a:fillRect/>
          </a:stretch>
        </p:blipFill>
        <p:spPr>
          <a:xfrm>
            <a:off x="8577469" y="5865392"/>
            <a:ext cx="3091621" cy="595871"/>
          </a:xfrm>
          <a:prstGeom prst="rect">
            <a:avLst/>
          </a:prstGeom>
        </p:spPr>
      </p:pic>
      <p:pic>
        <p:nvPicPr>
          <p:cNvPr id="8" name="Picture 7">
            <a:extLst>
              <a:ext uri="{FF2B5EF4-FFF2-40B4-BE49-F238E27FC236}">
                <a16:creationId xmlns:a16="http://schemas.microsoft.com/office/drawing/2014/main" id="{E828457E-57CF-E648-BAF2-42E9BED8C4C8}"/>
              </a:ext>
              <a:ext uri="{C183D7F6-B498-43B3-948B-1728B52AA6E4}">
                <adec:decorative xmlns:adec="http://schemas.microsoft.com/office/drawing/2017/decorative" val="1"/>
              </a:ext>
            </a:extLst>
          </p:cNvPr>
          <p:cNvPicPr>
            <a:picLocks noChangeAspect="1"/>
          </p:cNvPicPr>
          <p:nvPr userDrawn="1"/>
        </p:nvPicPr>
        <p:blipFill rotWithShape="1">
          <a:blip r:embed="rId2"/>
          <a:srcRect l="13534" t="1686" r="76195" b="71329"/>
          <a:stretch/>
        </p:blipFill>
        <p:spPr>
          <a:xfrm>
            <a:off x="1650124" y="115614"/>
            <a:ext cx="1252234" cy="1850675"/>
          </a:xfrm>
          <a:prstGeom prst="rect">
            <a:avLst/>
          </a:prstGeom>
        </p:spPr>
      </p:pic>
      <p:pic>
        <p:nvPicPr>
          <p:cNvPr id="9" name="Picture 8" descr="UIC logo">
            <a:extLst>
              <a:ext uri="{FF2B5EF4-FFF2-40B4-BE49-F238E27FC236}">
                <a16:creationId xmlns:a16="http://schemas.microsoft.com/office/drawing/2014/main" id="{46EDB8EA-EADE-B64F-8B29-2877668CCB48}"/>
              </a:ext>
            </a:extLst>
          </p:cNvPr>
          <p:cNvPicPr>
            <a:picLocks noChangeAspect="1"/>
          </p:cNvPicPr>
          <p:nvPr userDrawn="1"/>
        </p:nvPicPr>
        <p:blipFill>
          <a:blip r:embed="rId3"/>
          <a:stretch>
            <a:fillRect/>
          </a:stretch>
        </p:blipFill>
        <p:spPr>
          <a:xfrm>
            <a:off x="8577469" y="5865392"/>
            <a:ext cx="3091621" cy="595871"/>
          </a:xfrm>
          <a:prstGeom prst="rect">
            <a:avLst/>
          </a:prstGeom>
        </p:spPr>
      </p:pic>
    </p:spTree>
    <p:extLst>
      <p:ext uri="{BB962C8B-B14F-4D97-AF65-F5344CB8AC3E}">
        <p14:creationId xmlns:p14="http://schemas.microsoft.com/office/powerpoint/2010/main" val="220405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AE95BB1C-7367-174E-86AC-B5EAD9C7E3EB}"/>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13923FF0-91A2-FC4E-B343-37CB42E6761F}"/>
              </a:ext>
            </a:extLst>
          </p:cNvPr>
          <p:cNvSpPr>
            <a:spLocks noGrp="1"/>
          </p:cNvSpPr>
          <p:nvPr>
            <p:ph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Footer Placeholder 2">
            <a:extLst>
              <a:ext uri="{FF2B5EF4-FFF2-40B4-BE49-F238E27FC236}">
                <a16:creationId xmlns:a16="http://schemas.microsoft.com/office/drawing/2014/main" id="{B3F16DF5-01AC-754C-98B2-5EA64B833BB0}"/>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1960948324"/>
      </p:ext>
    </p:extLst>
  </p:cSld>
  <p:clrMapOvr>
    <a:masterClrMapping/>
  </p:clrMapOvr>
  <p:extLst>
    <p:ext uri="{DCECCB84-F9BA-43D5-87BE-67443E8EF086}">
      <p15:sldGuideLst xmlns:p15="http://schemas.microsoft.com/office/powerpoint/2012/main">
        <p15:guide id="3" orient="horz" pos="264">
          <p15:clr>
            <a:srgbClr val="FBAE40"/>
          </p15:clr>
        </p15:guide>
        <p15:guide id="4" pos="3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8F257AB-AF45-934E-BFF1-AE4DC3D9D764}"/>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5" name="Text Placeholder 2" descr="if picture or chart you must type your ADA compliant description here.">
            <a:extLst>
              <a:ext uri="{FF2B5EF4-FFF2-40B4-BE49-F238E27FC236}">
                <a16:creationId xmlns:a16="http://schemas.microsoft.com/office/drawing/2014/main" id="{4F372C3B-4935-CC40-AD8B-F5A0EA68A95A}"/>
              </a:ext>
            </a:extLst>
          </p:cNvPr>
          <p:cNvSpPr>
            <a:spLocks noGrp="1"/>
          </p:cNvSpPr>
          <p:nvPr>
            <p:ph idx="1"/>
          </p:nvPr>
        </p:nvSpPr>
        <p:spPr>
          <a:xfrm>
            <a:off x="571500" y="1437126"/>
            <a:ext cx="52578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17" name="Text Placeholder 2" descr="if picture or chart you must type your ADA compliant description here.">
            <a:extLst>
              <a:ext uri="{FF2B5EF4-FFF2-40B4-BE49-F238E27FC236}">
                <a16:creationId xmlns:a16="http://schemas.microsoft.com/office/drawing/2014/main" id="{9959763C-470E-8D47-8354-F06F0B2376C3}"/>
              </a:ext>
            </a:extLst>
          </p:cNvPr>
          <p:cNvSpPr>
            <a:spLocks noGrp="1"/>
          </p:cNvSpPr>
          <p:nvPr>
            <p:ph idx="10"/>
          </p:nvPr>
        </p:nvSpPr>
        <p:spPr>
          <a:xfrm>
            <a:off x="6388100" y="1437126"/>
            <a:ext cx="52578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C5E7EF66-5690-E042-9372-0EEDCB01E7C0}"/>
              </a:ext>
            </a:extLst>
          </p:cNvPr>
          <p:cNvSpPr>
            <a:spLocks noGrp="1"/>
          </p:cNvSpPr>
          <p:nvPr>
            <p:ph type="ftr" sz="quarter" idx="11"/>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7000779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F6C8-2EBB-C945-9D96-59D1AC7D5F51}"/>
              </a:ext>
            </a:extLst>
          </p:cNvPr>
          <p:cNvSpPr>
            <a:spLocks noGrp="1"/>
          </p:cNvSpPr>
          <p:nvPr>
            <p:ph type="title"/>
          </p:nvPr>
        </p:nvSpPr>
        <p:spPr/>
        <p:txBody>
          <a:bodyPr/>
          <a:lstStyle/>
          <a:p>
            <a:r>
              <a:rPr lang="en-US"/>
              <a:t>Click to edit Master title style</a:t>
            </a:r>
          </a:p>
        </p:txBody>
      </p:sp>
      <p:sp>
        <p:nvSpPr>
          <p:cNvPr id="3" name="Text Placeholder 2" descr="if picture or chart you must type your ADA compliant description here.">
            <a:extLst>
              <a:ext uri="{FF2B5EF4-FFF2-40B4-BE49-F238E27FC236}">
                <a16:creationId xmlns:a16="http://schemas.microsoft.com/office/drawing/2014/main" id="{CBEFCDC9-0012-9940-B483-68070FCFA483}"/>
              </a:ext>
            </a:extLst>
          </p:cNvPr>
          <p:cNvSpPr>
            <a:spLocks noGrp="1"/>
          </p:cNvSpPr>
          <p:nvPr>
            <p:ph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4" name="Footer Placeholder 3">
            <a:extLst>
              <a:ext uri="{FF2B5EF4-FFF2-40B4-BE49-F238E27FC236}">
                <a16:creationId xmlns:a16="http://schemas.microsoft.com/office/drawing/2014/main" id="{57A52CA9-3359-964B-B846-8B297BC676A2}"/>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0353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D562A-841F-164A-BD9C-341DA56A807C}"/>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5A3D1445-9D6D-964A-AC7A-DE437353B560}"/>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427093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670E8F9-5D9E-104F-82AD-62803F277A1F}"/>
              </a:ext>
            </a:extLst>
          </p:cNvPr>
          <p:cNvCxnSpPr/>
          <p:nvPr/>
        </p:nvCxnSpPr>
        <p:spPr>
          <a:xfrm>
            <a:off x="6096000" y="1030014"/>
            <a:ext cx="0" cy="4750676"/>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7" name="Text Placeholder 9">
            <a:extLst>
              <a:ext uri="{FF2B5EF4-FFF2-40B4-BE49-F238E27FC236}">
                <a16:creationId xmlns:a16="http://schemas.microsoft.com/office/drawing/2014/main" id="{4152CFAA-0912-6041-857E-9E2DB17FF3E5}"/>
              </a:ext>
            </a:extLst>
          </p:cNvPr>
          <p:cNvSpPr>
            <a:spLocks noGrp="1"/>
          </p:cNvSpPr>
          <p:nvPr>
            <p:ph type="body" sz="quarter" idx="12" hasCustomPrompt="1"/>
          </p:nvPr>
        </p:nvSpPr>
        <p:spPr>
          <a:xfrm>
            <a:off x="6926811" y="1439648"/>
            <a:ext cx="4350773" cy="1228725"/>
          </a:xfrm>
          <a:prstGeom prst="rect">
            <a:avLst/>
          </a:prstGeom>
        </p:spPr>
        <p:txBody>
          <a:bodyPr>
            <a:normAutofit/>
          </a:bodyPr>
          <a:lstStyle>
            <a:lvl1pPr>
              <a:defRPr sz="3600" b="1">
                <a:solidFill>
                  <a:srgbClr val="001E62"/>
                </a:solidFill>
              </a:defRPr>
            </a:lvl1pPr>
          </a:lstStyle>
          <a:p>
            <a:pPr lvl="0"/>
            <a:r>
              <a:rPr lang="en-US" dirty="0"/>
              <a:t>Headline goes here and here</a:t>
            </a:r>
          </a:p>
        </p:txBody>
      </p:sp>
      <p:sp>
        <p:nvSpPr>
          <p:cNvPr id="8" name="Content Placeholder 11" descr="if picture or chart you must type your ADA compliant description here.">
            <a:extLst>
              <a:ext uri="{FF2B5EF4-FFF2-40B4-BE49-F238E27FC236}">
                <a16:creationId xmlns:a16="http://schemas.microsoft.com/office/drawing/2014/main" id="{4534FDD0-98EB-0E4B-BA13-8EFEC697F5A6}"/>
              </a:ext>
            </a:extLst>
          </p:cNvPr>
          <p:cNvSpPr>
            <a:spLocks noGrp="1"/>
          </p:cNvSpPr>
          <p:nvPr>
            <p:ph sz="quarter" idx="13"/>
          </p:nvPr>
        </p:nvSpPr>
        <p:spPr>
          <a:xfrm>
            <a:off x="6926262" y="2759720"/>
            <a:ext cx="4351333" cy="291147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p:txBody>
      </p:sp>
      <p:sp>
        <p:nvSpPr>
          <p:cNvPr id="11" name="Picture Placeholder 4" descr=" you must type your ADA compliant description here.">
            <a:extLst>
              <a:ext uri="{FF2B5EF4-FFF2-40B4-BE49-F238E27FC236}">
                <a16:creationId xmlns:a16="http://schemas.microsoft.com/office/drawing/2014/main" id="{2AE6B37B-7A9E-AC4A-8603-521DF936A0CE}"/>
              </a:ext>
            </a:extLst>
          </p:cNvPr>
          <p:cNvSpPr>
            <a:spLocks noGrp="1"/>
          </p:cNvSpPr>
          <p:nvPr>
            <p:ph type="pic" sz="quarter" idx="10"/>
          </p:nvPr>
        </p:nvSpPr>
        <p:spPr>
          <a:xfrm>
            <a:off x="571500" y="996585"/>
            <a:ext cx="4838700" cy="4864830"/>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en-US"/>
              <a:t>Click icon to add picture</a:t>
            </a:r>
            <a:endParaRPr lang="id-ID"/>
          </a:p>
        </p:txBody>
      </p:sp>
      <p:cxnSp>
        <p:nvCxnSpPr>
          <p:cNvPr id="9" name="Straight Connector 8">
            <a:extLst>
              <a:ext uri="{FF2B5EF4-FFF2-40B4-BE49-F238E27FC236}">
                <a16:creationId xmlns:a16="http://schemas.microsoft.com/office/drawing/2014/main" id="{E503B19A-E5F1-7849-87E8-BC837A98B735}"/>
              </a:ext>
            </a:extLst>
          </p:cNvPr>
          <p:cNvCxnSpPr/>
          <p:nvPr userDrawn="1"/>
        </p:nvCxnSpPr>
        <p:spPr>
          <a:xfrm>
            <a:off x="6096000" y="1030014"/>
            <a:ext cx="0" cy="4750676"/>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FCAA305B-15BF-6C42-8F96-6626A688DEAD}"/>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20748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8475C8-B220-2F40-8250-A8DABF108741}"/>
              </a:ext>
              <a:ext uri="{C183D7F6-B498-43B3-948B-1728B52AA6E4}">
                <adec:decorative xmlns:adec="http://schemas.microsoft.com/office/drawing/2017/decorative" val="1"/>
              </a:ext>
            </a:extLst>
          </p:cNvPr>
          <p:cNvPicPr>
            <a:picLocks noChangeAspect="1"/>
          </p:cNvPicPr>
          <p:nvPr/>
        </p:nvPicPr>
        <p:blipFill rotWithShape="1">
          <a:blip r:embed="rId2"/>
          <a:srcRect t="-2" r="80192" b="1"/>
          <a:stretch/>
        </p:blipFill>
        <p:spPr>
          <a:xfrm>
            <a:off x="0" y="1"/>
            <a:ext cx="2414954" cy="6857999"/>
          </a:xfrm>
          <a:prstGeom prst="rect">
            <a:avLst/>
          </a:prstGeom>
        </p:spPr>
      </p:pic>
      <p:sp>
        <p:nvSpPr>
          <p:cNvPr id="3" name="Rectangle 2">
            <a:extLst>
              <a:ext uri="{FF2B5EF4-FFF2-40B4-BE49-F238E27FC236}">
                <a16:creationId xmlns:a16="http://schemas.microsoft.com/office/drawing/2014/main" id="{DCE3E459-9CC3-0140-8DAD-816081458959}"/>
              </a:ext>
            </a:extLst>
          </p:cNvPr>
          <p:cNvSpPr/>
          <p:nvPr userDrawn="1"/>
        </p:nvSpPr>
        <p:spPr>
          <a:xfrm>
            <a:off x="196645" y="6439768"/>
            <a:ext cx="3048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7" name="TextBox 6">
            <a:extLst>
              <a:ext uri="{FF2B5EF4-FFF2-40B4-BE49-F238E27FC236}">
                <a16:creationId xmlns:a16="http://schemas.microsoft.com/office/drawing/2014/main" id="{E0F14035-00BE-DA4B-8DEA-5CF7088969E9}"/>
              </a:ext>
            </a:extLst>
          </p:cNvPr>
          <p:cNvSpPr txBox="1"/>
          <p:nvPr userDrawn="1"/>
        </p:nvSpPr>
        <p:spPr>
          <a:xfrm>
            <a:off x="157317" y="6409911"/>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EDD3743E-57E4-804E-B8B7-FE965FD0802B}"/>
              </a:ext>
            </a:extLst>
          </p:cNvPr>
          <p:cNvSpPr>
            <a:spLocks noGrp="1"/>
          </p:cNvSpPr>
          <p:nvPr>
            <p:ph type="body" sz="quarter" idx="12" hasCustomPrompt="1"/>
          </p:nvPr>
        </p:nvSpPr>
        <p:spPr>
          <a:xfrm>
            <a:off x="5637229" y="1439648"/>
            <a:ext cx="5948313" cy="1228725"/>
          </a:xfrm>
          <a:prstGeom prst="rect">
            <a:avLst/>
          </a:prstGeom>
        </p:spPr>
        <p:txBody>
          <a:bodyPr>
            <a:normAutofit/>
          </a:bodyPr>
          <a:lstStyle>
            <a:lvl1pPr>
              <a:defRPr sz="3600" b="1">
                <a:solidFill>
                  <a:srgbClr val="001E62"/>
                </a:solidFill>
              </a:defRPr>
            </a:lvl1pPr>
          </a:lstStyle>
          <a:p>
            <a:pPr lvl="0"/>
            <a:r>
              <a:rPr lang="en-US" dirty="0"/>
              <a:t>Headline goes here and here</a:t>
            </a:r>
          </a:p>
        </p:txBody>
      </p:sp>
      <p:sp>
        <p:nvSpPr>
          <p:cNvPr id="11" name="Content Placeholder 11" descr="if picture or chart you must type your ADA compliant description here.">
            <a:extLst>
              <a:ext uri="{FF2B5EF4-FFF2-40B4-BE49-F238E27FC236}">
                <a16:creationId xmlns:a16="http://schemas.microsoft.com/office/drawing/2014/main" id="{8CD0619C-95A7-664C-8775-F34BF89EE6A4}"/>
              </a:ext>
            </a:extLst>
          </p:cNvPr>
          <p:cNvSpPr>
            <a:spLocks noGrp="1"/>
          </p:cNvSpPr>
          <p:nvPr>
            <p:ph sz="quarter" idx="13"/>
          </p:nvPr>
        </p:nvSpPr>
        <p:spPr>
          <a:xfrm>
            <a:off x="5637230" y="2759720"/>
            <a:ext cx="5948312" cy="3169740"/>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solidFill>
                  <a:schemeClr val="tx1"/>
                </a:solidFill>
              </a:defRPr>
            </a:lvl4pPr>
            <a:lvl5pPr>
              <a:lnSpc>
                <a:spcPct val="100000"/>
              </a:lnSpc>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8" name="Picture Placeholder 9" descr="you must type your ADA compliant description here.">
            <a:extLst>
              <a:ext uri="{FF2B5EF4-FFF2-40B4-BE49-F238E27FC236}">
                <a16:creationId xmlns:a16="http://schemas.microsoft.com/office/drawing/2014/main" id="{F74CC7FA-159A-A245-AC24-50F9BEA24315}"/>
              </a:ext>
            </a:extLst>
          </p:cNvPr>
          <p:cNvSpPr>
            <a:spLocks noGrp="1"/>
          </p:cNvSpPr>
          <p:nvPr>
            <p:ph type="pic" sz="quarter" idx="11"/>
          </p:nvPr>
        </p:nvSpPr>
        <p:spPr>
          <a:xfrm>
            <a:off x="839435" y="1439648"/>
            <a:ext cx="3859565" cy="3970552"/>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pattFill prst="pct20">
            <a:fgClr>
              <a:schemeClr val="accent1"/>
            </a:fgClr>
            <a:bgClr>
              <a:schemeClr val="bg1"/>
            </a:bgClr>
          </a:pattFill>
        </p:spPr>
        <p:txBody>
          <a:bodyPr wrap="square" anchor="ctr">
            <a:noAutofit/>
          </a:bodyPr>
          <a:lstStyle>
            <a:lvl1pPr marL="0" indent="0" algn="ctr">
              <a:buNone/>
              <a:defRPr sz="1200"/>
            </a:lvl1pPr>
          </a:lstStyle>
          <a:p>
            <a:r>
              <a:rPr lang="en-US" dirty="0"/>
              <a:t>Click icon to add picture</a:t>
            </a:r>
            <a:endParaRPr lang="id-ID" dirty="0"/>
          </a:p>
        </p:txBody>
      </p:sp>
      <p:sp>
        <p:nvSpPr>
          <p:cNvPr id="2" name="Footer Placeholder 1">
            <a:extLst>
              <a:ext uri="{FF2B5EF4-FFF2-40B4-BE49-F238E27FC236}">
                <a16:creationId xmlns:a16="http://schemas.microsoft.com/office/drawing/2014/main" id="{9F20A646-7949-4A45-83F2-C982BA44660D}"/>
              </a:ext>
            </a:extLst>
          </p:cNvPr>
          <p:cNvSpPr>
            <a:spLocks noGrp="1"/>
          </p:cNvSpPr>
          <p:nvPr>
            <p:ph type="ftr" sz="quarter" idx="14"/>
          </p:nvPr>
        </p:nvSpPr>
        <p:spPr>
          <a:xfrm>
            <a:off x="5637229" y="6419410"/>
            <a:ext cx="4114800" cy="365125"/>
          </a:xfrm>
        </p:spPr>
        <p:txBody>
          <a:bodyPr/>
          <a:lstStyle/>
          <a:p>
            <a:r>
              <a:rPr lang="en-US"/>
              <a:t>College/Department/Presentation Name</a:t>
            </a:r>
            <a:endParaRPr lang="en-US" dirty="0"/>
          </a:p>
        </p:txBody>
      </p:sp>
    </p:spTree>
    <p:extLst>
      <p:ext uri="{BB962C8B-B14F-4D97-AF65-F5344CB8AC3E}">
        <p14:creationId xmlns:p14="http://schemas.microsoft.com/office/powerpoint/2010/main" val="31542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18E8F-10A9-6445-A422-50AED2FB7719}"/>
              </a:ext>
            </a:extLst>
          </p:cNvPr>
          <p:cNvSpPr txBox="1"/>
          <p:nvPr userDrawn="1"/>
        </p:nvSpPr>
        <p:spPr>
          <a:xfrm>
            <a:off x="125425" y="6439768"/>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DBB5935-E507-3B44-AD51-1D3B1F0405E1}"/>
              </a:ext>
            </a:extLst>
          </p:cNvPr>
          <p:cNvPicPr>
            <a:picLocks noChangeAspect="1"/>
          </p:cNvPicPr>
          <p:nvPr/>
        </p:nvPicPr>
        <p:blipFill>
          <a:blip r:embed="rId21"/>
          <a:stretch>
            <a:fillRect/>
          </a:stretch>
        </p:blipFill>
        <p:spPr>
          <a:xfrm>
            <a:off x="11462017" y="6126480"/>
            <a:ext cx="604558" cy="589280"/>
          </a:xfrm>
          <a:prstGeom prst="rect">
            <a:avLst/>
          </a:prstGeom>
        </p:spPr>
      </p:pic>
      <p:sp>
        <p:nvSpPr>
          <p:cNvPr id="9" name="Title Placeholder 1">
            <a:extLst>
              <a:ext uri="{FF2B5EF4-FFF2-40B4-BE49-F238E27FC236}">
                <a16:creationId xmlns:a16="http://schemas.microsoft.com/office/drawing/2014/main" id="{DBA86899-E688-504E-A570-178B715EA3C8}"/>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0" name="Text Placeholder 2">
            <a:extLst>
              <a:ext uri="{FF2B5EF4-FFF2-40B4-BE49-F238E27FC236}">
                <a16:creationId xmlns:a16="http://schemas.microsoft.com/office/drawing/2014/main" id="{005117A9-42CA-BD41-9D8D-547D5CDB2A2B}"/>
              </a:ext>
            </a:extLst>
          </p:cNvPr>
          <p:cNvSpPr>
            <a:spLocks noGrp="1"/>
          </p:cNvSpPr>
          <p:nvPr>
            <p:ph type="body"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7" descr="red UIC circle mark">
            <a:extLst>
              <a:ext uri="{FF2B5EF4-FFF2-40B4-BE49-F238E27FC236}">
                <a16:creationId xmlns:a16="http://schemas.microsoft.com/office/drawing/2014/main" id="{51353ED9-6758-5C4A-B0DC-BD4F58B26932}"/>
              </a:ext>
            </a:extLst>
          </p:cNvPr>
          <p:cNvPicPr>
            <a:picLocks noChangeAspect="1"/>
          </p:cNvPicPr>
          <p:nvPr userDrawn="1"/>
        </p:nvPicPr>
        <p:blipFill>
          <a:blip r:embed="rId21"/>
          <a:stretch>
            <a:fillRect/>
          </a:stretch>
        </p:blipFill>
        <p:spPr>
          <a:xfrm>
            <a:off x="11462017" y="6126480"/>
            <a:ext cx="604558" cy="589280"/>
          </a:xfrm>
          <a:prstGeom prst="rect">
            <a:avLst/>
          </a:prstGeom>
        </p:spPr>
      </p:pic>
      <p:sp>
        <p:nvSpPr>
          <p:cNvPr id="2" name="Footer Placeholder 1">
            <a:extLst>
              <a:ext uri="{FF2B5EF4-FFF2-40B4-BE49-F238E27FC236}">
                <a16:creationId xmlns:a16="http://schemas.microsoft.com/office/drawing/2014/main" id="{C7EA0ADE-DED0-334D-AE1C-0EBE7C7C1CF1}"/>
              </a:ext>
            </a:extLst>
          </p:cNvPr>
          <p:cNvSpPr>
            <a:spLocks noGrp="1"/>
          </p:cNvSpPr>
          <p:nvPr>
            <p:ph type="ftr" sz="quarter" idx="3"/>
          </p:nvPr>
        </p:nvSpPr>
        <p:spPr>
          <a:xfrm>
            <a:off x="571499" y="6419410"/>
            <a:ext cx="4114800" cy="365125"/>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r>
              <a:rPr lang="en-US"/>
              <a:t>College/Department/Presentation Name</a:t>
            </a:r>
            <a:endParaRPr lang="en-US" dirty="0"/>
          </a:p>
        </p:txBody>
      </p:sp>
    </p:spTree>
    <p:extLst>
      <p:ext uri="{BB962C8B-B14F-4D97-AF65-F5344CB8AC3E}">
        <p14:creationId xmlns:p14="http://schemas.microsoft.com/office/powerpoint/2010/main" val="230517919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21" r:id="rId6"/>
    <p:sldLayoutId id="2147483715"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6" r:id="rId16"/>
    <p:sldLayoutId id="2147483718" r:id="rId17"/>
    <p:sldLayoutId id="2147483719" r:id="rId18"/>
    <p:sldLayoutId id="2147483720" r:id="rId19"/>
  </p:sldLayoutIdLst>
  <p:hf sldNum="0" hdr="0" dt="0"/>
  <p:txStyles>
    <p:titleStyle>
      <a:lvl1pPr algn="l" defTabSz="914400" rtl="0" eaLnBrk="1" latinLnBrk="0" hangingPunct="1">
        <a:lnSpc>
          <a:spcPct val="90000"/>
        </a:lnSpc>
        <a:spcBef>
          <a:spcPct val="0"/>
        </a:spcBef>
        <a:buNone/>
        <a:defRPr sz="3600" b="1" i="0" kern="1200">
          <a:solidFill>
            <a:srgbClr val="001E62"/>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1000"/>
        </a:spcBef>
        <a:buFontTx/>
        <a:buNone/>
        <a:defRPr sz="2000" b="0" i="0" kern="1200">
          <a:solidFill>
            <a:schemeClr val="tx1"/>
          </a:solidFill>
          <a:latin typeface="Arial" panose="020B0604020202020204" pitchFamily="34" charset="0"/>
          <a:ea typeface="+mn-ea"/>
          <a:cs typeface="+mn-cs"/>
        </a:defRPr>
      </a:lvl1pPr>
      <a:lvl2pPr marL="635000" indent="-177800" algn="l" defTabSz="914400" rtl="0" eaLnBrk="1" latinLnBrk="0" hangingPunct="1">
        <a:lnSpc>
          <a:spcPct val="100000"/>
        </a:lnSpc>
        <a:spcBef>
          <a:spcPts val="500"/>
        </a:spcBef>
        <a:buClr>
          <a:srgbClr val="001E62"/>
        </a:buClr>
        <a:buFont typeface="Arial" panose="020B0604020202020204" pitchFamily="34" charset="0"/>
        <a:buChar char="•"/>
        <a:tabLst/>
        <a:defRPr sz="2000" b="0" i="0" kern="1200">
          <a:solidFill>
            <a:schemeClr val="tx1"/>
          </a:solidFill>
          <a:latin typeface="Arial" panose="020B0604020202020204" pitchFamily="34" charset="0"/>
          <a:ea typeface="+mn-ea"/>
          <a:cs typeface="+mn-cs"/>
        </a:defRPr>
      </a:lvl2pPr>
      <a:lvl3pPr marL="1098550" indent="-184150" algn="l" defTabSz="914400" rtl="0" eaLnBrk="1" latinLnBrk="0" hangingPunct="1">
        <a:lnSpc>
          <a:spcPct val="100000"/>
        </a:lnSpc>
        <a:spcBef>
          <a:spcPts val="500"/>
        </a:spcBef>
        <a:buClr>
          <a:srgbClr val="001E62"/>
        </a:buClr>
        <a:buFont typeface="System Font Regular"/>
        <a:buChar char="–"/>
        <a:tabLst/>
        <a:defRPr sz="16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4">
          <p15:clr>
            <a:srgbClr val="F26B43"/>
          </p15:clr>
        </p15:guide>
        <p15:guide id="4"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aclanthology.org/2023.acl-long.99/" TargetMode="External"/><Relationship Id="rId2" Type="http://schemas.openxmlformats.org/officeDocument/2006/relationships/hyperlink" Target="https://aclanthology.org/volumes/2023.acl-long/"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C76-7780-2642-B71B-C00F78B9580C}"/>
              </a:ext>
            </a:extLst>
          </p:cNvPr>
          <p:cNvSpPr>
            <a:spLocks noGrp="1"/>
          </p:cNvSpPr>
          <p:nvPr>
            <p:ph type="ctrTitle"/>
          </p:nvPr>
        </p:nvSpPr>
        <p:spPr>
          <a:xfrm>
            <a:off x="889000" y="2286000"/>
            <a:ext cx="10350500" cy="2006600"/>
          </a:xfrm>
        </p:spPr>
        <p:txBody>
          <a:bodyPr>
            <a:normAutofit fontScale="90000"/>
          </a:bodyPr>
          <a:lstStyle/>
          <a:p>
            <a:r>
              <a:rPr lang="en-US" dirty="0"/>
              <a:t>Hypothetical Document Embeddings (</a:t>
            </a:r>
            <a:r>
              <a:rPr lang="en-US" dirty="0" err="1"/>
              <a:t>HyDE</a:t>
            </a:r>
            <a:r>
              <a:rPr lang="en-US" dirty="0"/>
              <a:t>) for Unsupervised Dense Retrieval</a:t>
            </a:r>
          </a:p>
        </p:txBody>
      </p:sp>
      <p:sp>
        <p:nvSpPr>
          <p:cNvPr id="3" name="Text Placeholder 2">
            <a:extLst>
              <a:ext uri="{FF2B5EF4-FFF2-40B4-BE49-F238E27FC236}">
                <a16:creationId xmlns:a16="http://schemas.microsoft.com/office/drawing/2014/main" id="{73687C4F-686F-6948-8BBC-1B03CE0459BC}"/>
              </a:ext>
            </a:extLst>
          </p:cNvPr>
          <p:cNvSpPr>
            <a:spLocks noGrp="1"/>
          </p:cNvSpPr>
          <p:nvPr>
            <p:ph type="body" sz="quarter" idx="11"/>
          </p:nvPr>
        </p:nvSpPr>
        <p:spPr>
          <a:xfrm>
            <a:off x="3065172" y="1611477"/>
            <a:ext cx="6194738" cy="346112"/>
          </a:xfrm>
        </p:spPr>
        <p:txBody>
          <a:bodyPr>
            <a:normAutofit fontScale="92500"/>
          </a:bodyPr>
          <a:lstStyle/>
          <a:p>
            <a:r>
              <a:rPr lang="en-US" dirty="0"/>
              <a:t>CS421 </a:t>
            </a:r>
            <a:r>
              <a:rPr lang="en-US" dirty="0" err="1"/>
              <a:t>Reproducilibility</a:t>
            </a:r>
            <a:r>
              <a:rPr lang="en-US" dirty="0"/>
              <a:t> challenge</a:t>
            </a:r>
          </a:p>
        </p:txBody>
      </p:sp>
      <p:sp>
        <p:nvSpPr>
          <p:cNvPr id="4" name="Subtitle 3">
            <a:extLst>
              <a:ext uri="{FF2B5EF4-FFF2-40B4-BE49-F238E27FC236}">
                <a16:creationId xmlns:a16="http://schemas.microsoft.com/office/drawing/2014/main" id="{3868B8A4-AF72-9142-9161-F969CE9CD2B6}"/>
              </a:ext>
            </a:extLst>
          </p:cNvPr>
          <p:cNvSpPr>
            <a:spLocks noGrp="1"/>
          </p:cNvSpPr>
          <p:nvPr>
            <p:ph type="subTitle" idx="1"/>
          </p:nvPr>
        </p:nvSpPr>
        <p:spPr>
          <a:xfrm>
            <a:off x="3635828" y="4475272"/>
            <a:ext cx="4920344" cy="607572"/>
          </a:xfrm>
        </p:spPr>
        <p:txBody>
          <a:bodyPr>
            <a:normAutofit/>
          </a:bodyPr>
          <a:lstStyle/>
          <a:p>
            <a:r>
              <a:rPr lang="en-US" dirty="0"/>
              <a:t>Firoz Shaik and Vishal Goud Mogili </a:t>
            </a:r>
          </a:p>
        </p:txBody>
      </p:sp>
    </p:spTree>
    <p:extLst>
      <p:ext uri="{BB962C8B-B14F-4D97-AF65-F5344CB8AC3E}">
        <p14:creationId xmlns:p14="http://schemas.microsoft.com/office/powerpoint/2010/main" val="162875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Key Findings:</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pPr marL="342900" indent="-342900">
              <a:buFont typeface="Wingdings" pitchFamily="2" charset="2"/>
              <a:buChar char="q"/>
            </a:pPr>
            <a:r>
              <a:rPr lang="en-US" dirty="0" err="1"/>
              <a:t>HyDE</a:t>
            </a:r>
            <a:r>
              <a:rPr lang="en-US" dirty="0"/>
              <a:t> introduces a groundbreaking approach to unsupervised dense retrieval, reshaping traditional methodologies.</a:t>
            </a:r>
          </a:p>
          <a:p>
            <a:pPr marL="342900" indent="-342900">
              <a:buFont typeface="Wingdings" pitchFamily="2" charset="2"/>
              <a:buChar char="q"/>
            </a:pPr>
            <a:r>
              <a:rPr lang="en-US" dirty="0"/>
              <a:t>The proposed Hypothetical Document Embeddings (</a:t>
            </a:r>
            <a:r>
              <a:rPr lang="en-US" dirty="0" err="1"/>
              <a:t>HyDE</a:t>
            </a:r>
            <a:r>
              <a:rPr lang="en-US" dirty="0"/>
              <a:t>) approach significantly improves zero-shot dense retrieval without relying on relevance labels.</a:t>
            </a:r>
          </a:p>
          <a:p>
            <a:pPr marL="342900" indent="-342900">
              <a:buFont typeface="Wingdings" pitchFamily="2" charset="2"/>
              <a:buChar char="q"/>
            </a:pPr>
            <a:r>
              <a:rPr lang="en-US" dirty="0" err="1"/>
              <a:t>HyDE</a:t>
            </a:r>
            <a:r>
              <a:rPr lang="en-US" dirty="0"/>
              <a:t>, utilizing a combination of instruction-following language models and unsupervised contrastive encoders, outperforms state-of-the-art models across various search tasks, including web search, question answering, fact verification, and multilingual retrieval.</a:t>
            </a:r>
          </a:p>
          <a:p>
            <a:r>
              <a:rPr lang="en-US" b="1" dirty="0"/>
              <a:t>   </a:t>
            </a:r>
            <a:endParaRPr lang="en-US" dirty="0"/>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CS421 Natural Language Processing</a:t>
            </a:r>
          </a:p>
        </p:txBody>
      </p:sp>
    </p:spTree>
    <p:extLst>
      <p:ext uri="{BB962C8B-B14F-4D97-AF65-F5344CB8AC3E}">
        <p14:creationId xmlns:p14="http://schemas.microsoft.com/office/powerpoint/2010/main" val="66132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Ease and Difficulty in Reproducing:</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r>
              <a:rPr lang="en-US" b="1" dirty="0"/>
              <a:t>What was easy:</a:t>
            </a:r>
          </a:p>
          <a:p>
            <a:pPr marL="342900" indent="-342900">
              <a:buFont typeface="Wingdings" pitchFamily="2" charset="2"/>
              <a:buChar char="q"/>
            </a:pPr>
            <a:r>
              <a:rPr lang="en-US" dirty="0"/>
              <a:t>The authors specified clear instructions and guidelines in their code repository for reproducing their work and made sure that they support all of types of machines like Windows, Linux, Mac (Intel Chip) and Mac (M-Series Chips).</a:t>
            </a:r>
          </a:p>
          <a:p>
            <a:r>
              <a:rPr lang="en-US" b="1" dirty="0"/>
              <a:t>What was difficult:</a:t>
            </a:r>
          </a:p>
          <a:p>
            <a:pPr marL="342900" indent="-342900">
              <a:buFont typeface="Wingdings" pitchFamily="2" charset="2"/>
              <a:buChar char="q"/>
            </a:pPr>
            <a:r>
              <a:rPr lang="en-US" dirty="0"/>
              <a:t>There were few errors while trying to install packages like </a:t>
            </a:r>
            <a:r>
              <a:rPr lang="en-US" dirty="0" err="1"/>
              <a:t>pyserini</a:t>
            </a:r>
            <a:r>
              <a:rPr lang="en-US" dirty="0"/>
              <a:t>, </a:t>
            </a:r>
            <a:r>
              <a:rPr lang="en-US" dirty="0" err="1"/>
              <a:t>openai</a:t>
            </a:r>
            <a:r>
              <a:rPr lang="en-US" dirty="0"/>
              <a:t> where there were issues with different versions of packages being not compatible with one another and related to failed building wheel for </a:t>
            </a:r>
            <a:r>
              <a:rPr lang="en-US" dirty="0" err="1"/>
              <a:t>nmslib</a:t>
            </a:r>
            <a:r>
              <a:rPr lang="en-US" dirty="0"/>
              <a:t> package. Installing the specific versions via pip install helped resolve this issue.</a:t>
            </a:r>
          </a:p>
          <a:p>
            <a:pPr marL="342900" indent="-342900">
              <a:buFont typeface="Wingdings" pitchFamily="2" charset="2"/>
              <a:buChar char="q"/>
            </a:pPr>
            <a:r>
              <a:rPr lang="en-US" dirty="0"/>
              <a:t>Also, more specific instructions on how to get and setup GPT3 API key would have been great.</a:t>
            </a:r>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CS421 Natural Language Processing</a:t>
            </a:r>
          </a:p>
        </p:txBody>
      </p:sp>
    </p:spTree>
    <p:extLst>
      <p:ext uri="{BB962C8B-B14F-4D97-AF65-F5344CB8AC3E}">
        <p14:creationId xmlns:p14="http://schemas.microsoft.com/office/powerpoint/2010/main" val="52046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Limitations and Future Work:</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pPr marL="342900" indent="-342900">
              <a:buFont typeface="Wingdings" pitchFamily="2" charset="2"/>
              <a:buChar char="q"/>
            </a:pPr>
            <a:r>
              <a:rPr lang="en-US" dirty="0"/>
              <a:t>The </a:t>
            </a:r>
            <a:r>
              <a:rPr lang="en-US" dirty="0" err="1"/>
              <a:t>HyDE</a:t>
            </a:r>
            <a:r>
              <a:rPr lang="en-US" dirty="0"/>
              <a:t> method's real-time generation from LLMs may pose challenges for tasks requiring high throughput or low latency. However, advancements in hardware cost reduction and model compression techniques offer potential improvements in LLM inference efficiency.</a:t>
            </a:r>
          </a:p>
          <a:p>
            <a:pPr marL="342900" indent="-342900">
              <a:buFont typeface="Wingdings" pitchFamily="2" charset="2"/>
              <a:buChar char="q"/>
            </a:pPr>
            <a:r>
              <a:rPr lang="en-US" dirty="0" err="1"/>
              <a:t>HyDE</a:t>
            </a:r>
            <a:r>
              <a:rPr lang="en-US" dirty="0"/>
              <a:t>, relying on contemporary LLMs like </a:t>
            </a:r>
            <a:r>
              <a:rPr lang="en-US" dirty="0" err="1"/>
              <a:t>InstructGPT</a:t>
            </a:r>
            <a:r>
              <a:rPr lang="en-US" dirty="0"/>
              <a:t>, may exhibit content preferences, introducing bias to search results. </a:t>
            </a:r>
          </a:p>
          <a:p>
            <a:pPr marL="342900" indent="-342900">
              <a:buFont typeface="Wingdings" pitchFamily="2" charset="2"/>
              <a:buChar char="q"/>
            </a:pPr>
            <a:r>
              <a:rPr lang="en-US" dirty="0" err="1"/>
              <a:t>OpenAI's</a:t>
            </a:r>
            <a:r>
              <a:rPr lang="en-US" dirty="0"/>
              <a:t> efforts to address model bias and toxicity, along with user-guided generation through elaborate prompts, are expected to mitigate this issue. In contrast, traditional dense retrieval systems with opaque embeddings may face more challenges in uncovering and addressing biases.</a:t>
            </a:r>
            <a:r>
              <a:rPr lang="en-US" b="1" dirty="0"/>
              <a:t>   </a:t>
            </a:r>
            <a:endParaRPr lang="en-US" dirty="0"/>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CS421 Natural Language Processing</a:t>
            </a:r>
          </a:p>
        </p:txBody>
      </p:sp>
    </p:spTree>
    <p:extLst>
      <p:ext uri="{BB962C8B-B14F-4D97-AF65-F5344CB8AC3E}">
        <p14:creationId xmlns:p14="http://schemas.microsoft.com/office/powerpoint/2010/main" val="295215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1916-A3B9-C643-89B2-4671F057E3A8}"/>
              </a:ext>
            </a:extLst>
          </p:cNvPr>
          <p:cNvSpPr>
            <a:spLocks noGrp="1"/>
          </p:cNvSpPr>
          <p:nvPr>
            <p:ph type="title"/>
          </p:nvPr>
        </p:nvSpPr>
        <p:spPr>
          <a:xfrm>
            <a:off x="578069" y="423463"/>
            <a:ext cx="11035861" cy="766989"/>
          </a:xfrm>
        </p:spPr>
        <p:txBody>
          <a:bodyPr/>
          <a:lstStyle/>
          <a:p>
            <a:r>
              <a:rPr lang="en-US" dirty="0"/>
              <a:t>Source and Acknowledgements</a:t>
            </a:r>
          </a:p>
        </p:txBody>
      </p:sp>
      <p:sp>
        <p:nvSpPr>
          <p:cNvPr id="3" name="TextBox 2">
            <a:extLst>
              <a:ext uri="{FF2B5EF4-FFF2-40B4-BE49-F238E27FC236}">
                <a16:creationId xmlns:a16="http://schemas.microsoft.com/office/drawing/2014/main" id="{AA532845-F22E-0C5E-4932-593241830CF8}"/>
              </a:ext>
            </a:extLst>
          </p:cNvPr>
          <p:cNvSpPr txBox="1"/>
          <p:nvPr/>
        </p:nvSpPr>
        <p:spPr>
          <a:xfrm>
            <a:off x="578069" y="1365161"/>
            <a:ext cx="11231858" cy="3816429"/>
          </a:xfrm>
          <a:prstGeom prst="rect">
            <a:avLst/>
          </a:prstGeom>
          <a:noFill/>
        </p:spPr>
        <p:txBody>
          <a:bodyPr wrap="square" rtlCol="0">
            <a:spAutoFit/>
          </a:bodyPr>
          <a:lstStyle/>
          <a:p>
            <a:pPr marL="285750" indent="-285750">
              <a:buFont typeface="Wingdings" pitchFamily="2" charset="2"/>
              <a:buChar char="q"/>
            </a:pPr>
            <a:r>
              <a:rPr lang="en-US" sz="2000" dirty="0"/>
              <a:t>This study is taken from the proceedings of the ACL 2023 main conference and papers can all be found at the link here: </a:t>
            </a:r>
            <a:r>
              <a:rPr lang="en-US" sz="2000" dirty="0">
                <a:hlinkClick r:id="rId2"/>
              </a:rPr>
              <a:t>https://aclanthology.org/volumes/2023.acl-long/</a:t>
            </a:r>
            <a:r>
              <a:rPr lang="en-US" sz="2000" dirty="0"/>
              <a:t> </a:t>
            </a:r>
          </a:p>
          <a:p>
            <a:endParaRPr lang="en-US" sz="2000" dirty="0"/>
          </a:p>
          <a:p>
            <a:pPr marL="285750" indent="-285750">
              <a:buFont typeface="Wingdings" pitchFamily="2" charset="2"/>
              <a:buChar char="q"/>
            </a:pPr>
            <a:r>
              <a:rPr lang="en-US" sz="2000" dirty="0"/>
              <a:t>Source link: </a:t>
            </a:r>
            <a:r>
              <a:rPr lang="en-US" sz="2000" dirty="0">
                <a:hlinkClick r:id="rId3"/>
              </a:rPr>
              <a:t>https://aclanthology.org/2023.acl-long.99/</a:t>
            </a:r>
            <a:r>
              <a:rPr lang="en-US" sz="2000" dirty="0"/>
              <a:t> </a:t>
            </a:r>
          </a:p>
          <a:p>
            <a:endParaRPr lang="en-US" sz="2000" dirty="0"/>
          </a:p>
          <a:p>
            <a:pPr marL="285750" indent="-285750">
              <a:buFont typeface="Wingdings" pitchFamily="2" charset="2"/>
              <a:buChar char="q"/>
            </a:pPr>
            <a:r>
              <a:rPr lang="en-US" sz="2000" dirty="0"/>
              <a:t>Published by:       </a:t>
            </a:r>
          </a:p>
          <a:p>
            <a:pPr algn="ctr"/>
            <a:r>
              <a:rPr lang="en-US" sz="1600" dirty="0" err="1"/>
              <a:t>Luyu</a:t>
            </a:r>
            <a:r>
              <a:rPr lang="en-US" sz="1600" dirty="0"/>
              <a:t> Gao, </a:t>
            </a:r>
            <a:r>
              <a:rPr lang="en-US" sz="1600" dirty="0" err="1"/>
              <a:t>Xueguang</a:t>
            </a:r>
            <a:r>
              <a:rPr lang="en-US" sz="1600" dirty="0"/>
              <a:t> Ma, Jimmy Lin, Jamie Callan</a:t>
            </a:r>
          </a:p>
          <a:p>
            <a:pPr algn="ctr"/>
            <a:r>
              <a:rPr lang="en-US" sz="1600" dirty="0"/>
              <a:t>                     Language Technologies Institute, Carnegie Mellon University, David R. Cheriton School of   Computer Science, University of Waterloo</a:t>
            </a:r>
          </a:p>
          <a:p>
            <a:pPr algn="ctr"/>
            <a:r>
              <a:rPr lang="en-US" sz="1600" dirty="0"/>
              <a:t>      {</a:t>
            </a:r>
            <a:r>
              <a:rPr lang="en-US" sz="1600" dirty="0" err="1"/>
              <a:t>luyug</a:t>
            </a:r>
            <a:r>
              <a:rPr lang="en-US" sz="1600" dirty="0"/>
              <a:t>, </a:t>
            </a:r>
            <a:r>
              <a:rPr lang="en-US" sz="1600" dirty="0" err="1"/>
              <a:t>callan</a:t>
            </a:r>
            <a:r>
              <a:rPr lang="en-US" sz="1600" dirty="0"/>
              <a:t>}@</a:t>
            </a:r>
            <a:r>
              <a:rPr lang="en-US" sz="1600" dirty="0" err="1"/>
              <a:t>cs.cmu.edu</a:t>
            </a:r>
            <a:r>
              <a:rPr lang="en-US" sz="1600" dirty="0"/>
              <a:t>, {x93ma, </a:t>
            </a:r>
            <a:r>
              <a:rPr lang="en-US" sz="1600" dirty="0" err="1"/>
              <a:t>jimmylin</a:t>
            </a:r>
            <a:r>
              <a:rPr lang="en-US" sz="1600" dirty="0"/>
              <a:t>}@</a:t>
            </a:r>
            <a:r>
              <a:rPr lang="en-US" sz="1600" dirty="0" err="1"/>
              <a:t>uwaterloo.ca</a:t>
            </a:r>
            <a:endParaRPr lang="en-US" sz="1600" dirty="0"/>
          </a:p>
          <a:p>
            <a:pPr marL="285750" indent="-285750">
              <a:buFont typeface="Wingdings" pitchFamily="2" charset="2"/>
              <a:buChar char="q"/>
            </a:pP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2490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BFB97E-AA37-5246-9C3B-7430824D3728}"/>
              </a:ext>
            </a:extLst>
          </p:cNvPr>
          <p:cNvSpPr>
            <a:spLocks noGrp="1"/>
          </p:cNvSpPr>
          <p:nvPr>
            <p:ph type="title"/>
          </p:nvPr>
        </p:nvSpPr>
        <p:spPr/>
        <p:txBody>
          <a:bodyPr/>
          <a:lstStyle/>
          <a:p>
            <a:r>
              <a:rPr lang="en-US" dirty="0"/>
              <a:t>Thank you</a:t>
            </a:r>
          </a:p>
        </p:txBody>
      </p:sp>
      <p:sp>
        <p:nvSpPr>
          <p:cNvPr id="2" name="Footer Placeholder 1">
            <a:extLst>
              <a:ext uri="{FF2B5EF4-FFF2-40B4-BE49-F238E27FC236}">
                <a16:creationId xmlns:a16="http://schemas.microsoft.com/office/drawing/2014/main" id="{EA05D18E-691F-3147-ACC9-F3B6A0082539}"/>
              </a:ext>
            </a:extLst>
          </p:cNvPr>
          <p:cNvSpPr>
            <a:spLocks noGrp="1"/>
          </p:cNvSpPr>
          <p:nvPr>
            <p:ph type="ftr" sz="quarter" idx="10"/>
          </p:nvPr>
        </p:nvSpPr>
        <p:spPr/>
        <p:txBody>
          <a:bodyPr/>
          <a:lstStyle/>
          <a:p>
            <a:r>
              <a:rPr lang="en-US" dirty="0"/>
              <a:t>CS421 Natural Language Processing</a:t>
            </a:r>
          </a:p>
        </p:txBody>
      </p:sp>
    </p:spTree>
    <p:extLst>
      <p:ext uri="{BB962C8B-B14F-4D97-AF65-F5344CB8AC3E}">
        <p14:creationId xmlns:p14="http://schemas.microsoft.com/office/powerpoint/2010/main" val="200429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Topic Introduction:</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lstStyle/>
          <a:p>
            <a:r>
              <a:rPr lang="en-US" b="1" dirty="0"/>
              <a:t>Paper Selected: </a:t>
            </a:r>
            <a:r>
              <a:rPr lang="en-US" dirty="0"/>
              <a:t>Precise Zero-Shot Dense Retrieval without Relevance Labels</a:t>
            </a:r>
          </a:p>
          <a:p>
            <a:r>
              <a:rPr lang="en-US" b="1" dirty="0"/>
              <a:t>Reproducing Dense Retrieval Advancements:</a:t>
            </a:r>
          </a:p>
          <a:p>
            <a:pPr marL="342900" indent="-342900">
              <a:buFont typeface="Wingdings" pitchFamily="2" charset="2"/>
              <a:buChar char="q"/>
            </a:pPr>
            <a:r>
              <a:rPr lang="en-US" dirty="0"/>
              <a:t> </a:t>
            </a:r>
            <a:r>
              <a:rPr lang="en-US" dirty="0">
                <a:latin typeface="+mn-lt"/>
              </a:rPr>
              <a:t>In this research study, o</a:t>
            </a:r>
            <a:r>
              <a:rPr lang="en-US" dirty="0"/>
              <a:t>ur work centers on reproducing and analyzing dense retrieval method called Hypothetical Document Embeddings (</a:t>
            </a:r>
            <a:r>
              <a:rPr lang="en-US" dirty="0" err="1"/>
              <a:t>HyDE</a:t>
            </a:r>
            <a:r>
              <a:rPr lang="en-US" dirty="0"/>
              <a:t>), crucial for tasks like web search and question answering.</a:t>
            </a:r>
          </a:p>
          <a:p>
            <a:endParaRPr lang="en-US" dirty="0"/>
          </a:p>
          <a:p>
            <a:r>
              <a:rPr lang="en-US" b="1" dirty="0"/>
              <a:t>Innovation in Reproduction - </a:t>
            </a:r>
            <a:r>
              <a:rPr lang="en-US" b="1" dirty="0" err="1"/>
              <a:t>HyDE</a:t>
            </a:r>
            <a:r>
              <a:rPr lang="en-US" b="1" dirty="0"/>
              <a:t>:</a:t>
            </a:r>
          </a:p>
          <a:p>
            <a:pPr marL="342900" indent="-342900" algn="l">
              <a:buFont typeface="Wingdings" pitchFamily="2" charset="2"/>
              <a:buChar char="q"/>
            </a:pPr>
            <a:r>
              <a:rPr lang="en-US" b="0" i="0" dirty="0">
                <a:effectLst/>
                <a:latin typeface="+mn-lt"/>
              </a:rPr>
              <a:t>Traditional document retrieval often relies on labeled data, which can be resource-intensive to obtain. </a:t>
            </a:r>
            <a:r>
              <a:rPr lang="en-US" b="0" i="0" dirty="0" err="1">
                <a:effectLst/>
                <a:latin typeface="+mn-lt"/>
              </a:rPr>
              <a:t>HyDE</a:t>
            </a:r>
            <a:r>
              <a:rPr lang="en-US" b="0" i="0" dirty="0">
                <a:effectLst/>
                <a:latin typeface="+mn-lt"/>
              </a:rPr>
              <a:t> offers a unique solution by eliminating the need for such labeled data.</a:t>
            </a:r>
          </a:p>
          <a:p>
            <a:pPr marL="342900" indent="-342900">
              <a:buFont typeface="Wingdings" pitchFamily="2" charset="2"/>
              <a:buChar char="q"/>
            </a:pPr>
            <a:r>
              <a:rPr lang="en-US" dirty="0"/>
              <a:t>This innovative approach transforms dense retrieval into a two-step process, achieving zero-shot retrieval without labeled relevance and showcasing superior performance across diverse tasks and languages.</a:t>
            </a:r>
          </a:p>
          <a:p>
            <a:endParaRPr lang="en-US" dirty="0"/>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CS421 Natural Language Processing</a:t>
            </a:r>
          </a:p>
        </p:txBody>
      </p:sp>
    </p:spTree>
    <p:extLst>
      <p:ext uri="{BB962C8B-B14F-4D97-AF65-F5344CB8AC3E}">
        <p14:creationId xmlns:p14="http://schemas.microsoft.com/office/powerpoint/2010/main" val="275706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Background Overview:</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r>
              <a:rPr lang="en-US" b="1" dirty="0"/>
              <a:t>Utilized Self-Supervised Representation Learning:</a:t>
            </a:r>
          </a:p>
          <a:p>
            <a:pPr marL="342900" indent="-342900">
              <a:buFont typeface="Wingdings" pitchFamily="2" charset="2"/>
              <a:buChar char="q"/>
            </a:pPr>
            <a:r>
              <a:rPr lang="en-US" dirty="0">
                <a:latin typeface="+mn-lt"/>
              </a:rPr>
              <a:t>Investigated self-supervised representation learning methods, considering both token-level approaches using large language models (LLMs) and document-level approaches using text encoders pre-trained with contrastive objectives.</a:t>
            </a:r>
          </a:p>
          <a:p>
            <a:endParaRPr lang="en-US" b="1" dirty="0"/>
          </a:p>
          <a:p>
            <a:r>
              <a:rPr lang="en-US" b="1" dirty="0"/>
              <a:t>Inspiration from Language Models:</a:t>
            </a:r>
          </a:p>
          <a:p>
            <a:pPr marL="342900" indent="-342900">
              <a:buFont typeface="Wingdings" pitchFamily="2" charset="2"/>
              <a:buChar char="q"/>
            </a:pPr>
            <a:r>
              <a:rPr lang="en-US" b="1" dirty="0"/>
              <a:t> </a:t>
            </a:r>
            <a:r>
              <a:rPr lang="en-US" dirty="0"/>
              <a:t>Drawn insight from LLMs trained to follow instructions and zero-shot generalize to diverse unseen instructions.</a:t>
            </a:r>
          </a:p>
          <a:p>
            <a:pPr marL="342900" indent="-342900">
              <a:buFont typeface="Wingdings" pitchFamily="2" charset="2"/>
              <a:buChar char="q"/>
            </a:pPr>
            <a:r>
              <a:rPr lang="en-US" dirty="0"/>
              <a:t> </a:t>
            </a:r>
            <a:r>
              <a:rPr lang="en-US" dirty="0" err="1"/>
              <a:t>InstructGPT</a:t>
            </a:r>
            <a:r>
              <a:rPr lang="en-US" dirty="0"/>
              <a:t>, a model trained to follow instructions, demonstrates that with a small amount of data, GPT-3 models can align with human intents.</a:t>
            </a:r>
          </a:p>
          <a:p>
            <a:endParaRPr lang="en-US" b="1" dirty="0"/>
          </a:p>
          <a:p>
            <a:r>
              <a:rPr lang="en-US" b="1" dirty="0"/>
              <a:t>   </a:t>
            </a:r>
            <a:endParaRPr lang="en-US" dirty="0"/>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CS421 Natural Language Processing</a:t>
            </a:r>
          </a:p>
        </p:txBody>
      </p:sp>
    </p:spTree>
    <p:extLst>
      <p:ext uri="{BB962C8B-B14F-4D97-AF65-F5344CB8AC3E}">
        <p14:creationId xmlns:p14="http://schemas.microsoft.com/office/powerpoint/2010/main" val="167433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Approach behind </a:t>
            </a:r>
            <a:r>
              <a:rPr lang="en-US" dirty="0" err="1"/>
              <a:t>HyDE</a:t>
            </a:r>
            <a:r>
              <a:rPr lang="en-US" dirty="0"/>
              <a:t>:</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r>
              <a:rPr lang="en-US" b="1" dirty="0" err="1"/>
              <a:t>HyDE</a:t>
            </a:r>
            <a:r>
              <a:rPr lang="en-US" b="1" dirty="0"/>
              <a:t> Framework:</a:t>
            </a:r>
          </a:p>
          <a:p>
            <a:r>
              <a:rPr lang="en-US" dirty="0"/>
              <a:t>The research paper proposes the </a:t>
            </a:r>
            <a:r>
              <a:rPr lang="en-US" dirty="0" err="1"/>
              <a:t>HyDE</a:t>
            </a:r>
            <a:r>
              <a:rPr lang="en-US" dirty="0"/>
              <a:t> framework, which decomposes dense retrieval into two tasks:</a:t>
            </a:r>
          </a:p>
          <a:p>
            <a:pPr marL="342900" indent="-342900">
              <a:buFont typeface="Wingdings" pitchFamily="2" charset="2"/>
              <a:buChar char="q"/>
            </a:pPr>
            <a:r>
              <a:rPr lang="en-US" b="1" dirty="0"/>
              <a:t>Generative Task</a:t>
            </a:r>
            <a:r>
              <a:rPr lang="en-US" dirty="0"/>
              <a:t>: Instructs a language model (</a:t>
            </a:r>
            <a:r>
              <a:rPr lang="en-US" dirty="0" err="1"/>
              <a:t>InstructGPT</a:t>
            </a:r>
            <a:r>
              <a:rPr lang="en-US" dirty="0"/>
              <a:t>) to create a hypothetical document in response to a query, capturing "relevance" through the generative process.</a:t>
            </a:r>
          </a:p>
          <a:p>
            <a:pPr marL="342900" indent="-342900">
              <a:buFont typeface="Wingdings" pitchFamily="2" charset="2"/>
              <a:buChar char="q"/>
            </a:pPr>
            <a:r>
              <a:rPr lang="en-US" b="1" dirty="0"/>
              <a:t>Similarity Task</a:t>
            </a:r>
            <a:r>
              <a:rPr lang="en-US" dirty="0"/>
              <a:t>: Utilizes an unsupervised contrastive encoder (</a:t>
            </a:r>
            <a:r>
              <a:rPr lang="en-US" dirty="0" err="1"/>
              <a:t>Contriever</a:t>
            </a:r>
            <a:r>
              <a:rPr lang="en-US" dirty="0"/>
              <a:t>) to encode the generated document, filtering out extra details and serving as a lossy compressor.</a:t>
            </a:r>
          </a:p>
          <a:p>
            <a:r>
              <a:rPr lang="en-US" b="1" dirty="0"/>
              <a:t>   </a:t>
            </a:r>
          </a:p>
          <a:p>
            <a:endParaRPr lang="en-US" b="1" dirty="0"/>
          </a:p>
          <a:p>
            <a:r>
              <a:rPr lang="en-US" b="1" dirty="0"/>
              <a:t>   </a:t>
            </a:r>
            <a:endParaRPr lang="en-US" dirty="0"/>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CS421 Natural Language Processing</a:t>
            </a:r>
          </a:p>
        </p:txBody>
      </p:sp>
    </p:spTree>
    <p:extLst>
      <p:ext uri="{BB962C8B-B14F-4D97-AF65-F5344CB8AC3E}">
        <p14:creationId xmlns:p14="http://schemas.microsoft.com/office/powerpoint/2010/main" val="367748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Approach behind </a:t>
            </a:r>
            <a:r>
              <a:rPr lang="en-US" dirty="0" err="1"/>
              <a:t>HyDE</a:t>
            </a:r>
            <a:r>
              <a:rPr lang="en-US" dirty="0"/>
              <a:t>:</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r>
              <a:rPr lang="en-US" b="1" dirty="0"/>
              <a:t>Retrieval Process:</a:t>
            </a:r>
          </a:p>
          <a:p>
            <a:pPr marL="342900" indent="-342900">
              <a:buFont typeface="Wingdings" pitchFamily="2" charset="2"/>
              <a:buChar char="q"/>
            </a:pPr>
            <a:r>
              <a:rPr lang="en-US" dirty="0"/>
              <a:t>Searches the compressed vector against corpus embeddings using document-document similarity encoded during the contrastive pre-training stage.</a:t>
            </a:r>
          </a:p>
          <a:p>
            <a:pPr marL="342900" indent="-342900">
              <a:buFont typeface="Wingdings" pitchFamily="2" charset="2"/>
              <a:buChar char="q"/>
            </a:pPr>
            <a:r>
              <a:rPr lang="en-US" dirty="0"/>
              <a:t>Query-document similarity scores are no longer explicitly modeled or computed, and the retrieval task is cast into two tasks: Natural Language Understanding (NLU) and Natural Language Generation (NLG).</a:t>
            </a:r>
          </a:p>
          <a:p>
            <a:endParaRPr lang="en-US" b="1" dirty="0"/>
          </a:p>
          <a:p>
            <a:r>
              <a:rPr lang="en-US" b="1" dirty="0"/>
              <a:t>Adaptation and Supervision:</a:t>
            </a:r>
          </a:p>
          <a:p>
            <a:pPr marL="342900" indent="-342900">
              <a:buFont typeface="Wingdings" pitchFamily="2" charset="2"/>
              <a:buChar char="q"/>
            </a:pPr>
            <a:r>
              <a:rPr lang="en-US" dirty="0"/>
              <a:t>Requires no new model training; both the generative model and the contrastive encoder are used "out of the box" without adaptation or modification.</a:t>
            </a:r>
          </a:p>
          <a:p>
            <a:endParaRPr lang="en-US" b="1" dirty="0"/>
          </a:p>
          <a:p>
            <a:r>
              <a:rPr lang="en-US" b="1" dirty="0"/>
              <a:t>   </a:t>
            </a:r>
            <a:endParaRPr lang="en-US" dirty="0"/>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CS421 Natural Language Processing</a:t>
            </a:r>
          </a:p>
        </p:txBody>
      </p:sp>
    </p:spTree>
    <p:extLst>
      <p:ext uri="{BB962C8B-B14F-4D97-AF65-F5344CB8AC3E}">
        <p14:creationId xmlns:p14="http://schemas.microsoft.com/office/powerpoint/2010/main" val="1595812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AF3B29-F9A9-F69A-B96E-B051A2DB512D}"/>
              </a:ext>
            </a:extLst>
          </p:cNvPr>
          <p:cNvSpPr txBox="1"/>
          <p:nvPr/>
        </p:nvSpPr>
        <p:spPr>
          <a:xfrm>
            <a:off x="571501" y="440354"/>
            <a:ext cx="11048999" cy="811005"/>
          </a:xfrm>
          <a:prstGeom prst="rect">
            <a:avLst/>
          </a:prstGeom>
        </p:spPr>
        <p:txBody>
          <a:bodyPr vert="horz" lIns="0" tIns="0" rIns="0" bIns="0" rtlCol="0" anchor="t">
            <a:normAutofit/>
          </a:bodyPr>
          <a:lstStyle/>
          <a:p>
            <a:pPr algn="ctr">
              <a:lnSpc>
                <a:spcPct val="90000"/>
              </a:lnSpc>
              <a:spcBef>
                <a:spcPct val="0"/>
              </a:spcBef>
              <a:spcAft>
                <a:spcPts val="600"/>
              </a:spcAft>
            </a:pPr>
            <a:r>
              <a:rPr lang="en-US" sz="2400" b="1" i="0" kern="1200" dirty="0">
                <a:solidFill>
                  <a:srgbClr val="001E62"/>
                </a:solidFill>
                <a:latin typeface="Arial" panose="020B0604020202020204" pitchFamily="34" charset="0"/>
                <a:ea typeface="+mj-ea"/>
                <a:cs typeface="+mj-cs"/>
              </a:rPr>
              <a:t>An illustration of the </a:t>
            </a:r>
            <a:r>
              <a:rPr lang="en-US" sz="2400" b="1" i="0" kern="1200" dirty="0" err="1">
                <a:solidFill>
                  <a:srgbClr val="001E62"/>
                </a:solidFill>
                <a:latin typeface="Arial" panose="020B0604020202020204" pitchFamily="34" charset="0"/>
                <a:ea typeface="+mj-ea"/>
                <a:cs typeface="+mj-cs"/>
              </a:rPr>
              <a:t>HyDE</a:t>
            </a:r>
            <a:r>
              <a:rPr lang="en-US" sz="2400" b="1" i="0" kern="1200" dirty="0">
                <a:solidFill>
                  <a:srgbClr val="001E62"/>
                </a:solidFill>
                <a:latin typeface="Arial" panose="020B0604020202020204" pitchFamily="34" charset="0"/>
                <a:ea typeface="+mj-ea"/>
                <a:cs typeface="+mj-cs"/>
              </a:rPr>
              <a:t> model</a:t>
            </a:r>
          </a:p>
        </p:txBody>
      </p:sp>
      <p:pic>
        <p:nvPicPr>
          <p:cNvPr id="11" name="Picture 10" descr="A diagram of a process&#10;&#10;Description automatically generated with medium confidence">
            <a:extLst>
              <a:ext uri="{FF2B5EF4-FFF2-40B4-BE49-F238E27FC236}">
                <a16:creationId xmlns:a16="http://schemas.microsoft.com/office/drawing/2014/main" id="{ACCB2822-57DD-C35B-0EAD-6D2112017CB5}"/>
              </a:ext>
            </a:extLst>
          </p:cNvPr>
          <p:cNvPicPr>
            <a:picLocks noChangeAspect="1"/>
          </p:cNvPicPr>
          <p:nvPr/>
        </p:nvPicPr>
        <p:blipFill>
          <a:blip r:embed="rId2"/>
          <a:stretch>
            <a:fillRect/>
          </a:stretch>
        </p:blipFill>
        <p:spPr>
          <a:xfrm>
            <a:off x="571500" y="2066564"/>
            <a:ext cx="11049000" cy="3231832"/>
          </a:xfrm>
          <a:prstGeom prst="rect">
            <a:avLst/>
          </a:prstGeom>
          <a:noFill/>
        </p:spPr>
      </p:pic>
      <p:sp>
        <p:nvSpPr>
          <p:cNvPr id="3" name="Footer Placeholder 2">
            <a:extLst>
              <a:ext uri="{FF2B5EF4-FFF2-40B4-BE49-F238E27FC236}">
                <a16:creationId xmlns:a16="http://schemas.microsoft.com/office/drawing/2014/main" id="{595DF716-BBEF-3540-AA0A-C42A5B06ACA3}"/>
              </a:ext>
            </a:extLst>
          </p:cNvPr>
          <p:cNvSpPr>
            <a:spLocks noGrp="1"/>
          </p:cNvSpPr>
          <p:nvPr>
            <p:ph type="ftr" sz="quarter" idx="10"/>
          </p:nvPr>
        </p:nvSpPr>
        <p:spPr>
          <a:xfrm>
            <a:off x="571499" y="6419410"/>
            <a:ext cx="4114800" cy="365125"/>
          </a:xfrm>
        </p:spPr>
        <p:txBody>
          <a:bodyPr vert="horz" lIns="91440" tIns="45720" rIns="91440" bIns="45720" rtlCol="0" anchor="ctr">
            <a:normAutofit/>
          </a:bodyPr>
          <a:lstStyle/>
          <a:p>
            <a:r>
              <a:rPr lang="en-US" dirty="0"/>
              <a:t>CS421 Natural Language Processing</a:t>
            </a:r>
          </a:p>
        </p:txBody>
      </p:sp>
    </p:spTree>
    <p:extLst>
      <p:ext uri="{BB962C8B-B14F-4D97-AF65-F5344CB8AC3E}">
        <p14:creationId xmlns:p14="http://schemas.microsoft.com/office/powerpoint/2010/main" val="73441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err="1"/>
              <a:t>HyDE</a:t>
            </a:r>
            <a:r>
              <a:rPr lang="en-US" dirty="0"/>
              <a:t> Methodology:</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r>
              <a:rPr lang="en-US" b="1" dirty="0"/>
              <a:t>Contrastive Learning for Document Similarity:</a:t>
            </a:r>
          </a:p>
          <a:p>
            <a:r>
              <a:rPr lang="en-US" dirty="0"/>
              <a:t>Formula: </a:t>
            </a:r>
          </a:p>
          <a:p>
            <a:r>
              <a:rPr lang="en-US" dirty="0"/>
              <a:t>Explanation: Utilizes unsupervised contrastive learning to establish document-document similarity.</a:t>
            </a:r>
          </a:p>
          <a:p>
            <a:r>
              <a:rPr lang="en-US" b="1" dirty="0"/>
              <a:t>Query Vector Construction:</a:t>
            </a:r>
          </a:p>
          <a:p>
            <a:r>
              <a:rPr lang="en-US" dirty="0"/>
              <a:t>Formula: </a:t>
            </a:r>
          </a:p>
          <a:p>
            <a:r>
              <a:rPr lang="en-US" dirty="0"/>
              <a:t>Explanation: Constructs a query vector using an instruction-following language model based on the given query and instruction.</a:t>
            </a:r>
          </a:p>
          <a:p>
            <a:r>
              <a:rPr lang="en-US" b="1" dirty="0"/>
              <a:t>Encoding Generated Document:</a:t>
            </a:r>
          </a:p>
          <a:p>
            <a:r>
              <a:rPr lang="en-US" dirty="0"/>
              <a:t>Formula: </a:t>
            </a:r>
          </a:p>
          <a:p>
            <a:r>
              <a:rPr lang="en-US" dirty="0"/>
              <a:t>Explanation: Encodes a generated document using the document encoder to capture relevance patterns.</a:t>
            </a:r>
          </a:p>
          <a:p>
            <a:endParaRPr lang="en-US" dirty="0"/>
          </a:p>
          <a:p>
            <a:endParaRPr lang="en-US" b="1" dirty="0"/>
          </a:p>
          <a:p>
            <a:r>
              <a:rPr lang="en-US" b="1" dirty="0"/>
              <a:t>   </a:t>
            </a:r>
            <a:endParaRPr lang="en-US" dirty="0"/>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CS421 Natural Language Processing</a:t>
            </a:r>
          </a:p>
        </p:txBody>
      </p:sp>
      <p:pic>
        <p:nvPicPr>
          <p:cNvPr id="6" name="Picture 5" descr="A black text on a white background&#10;&#10;Description automatically generated">
            <a:extLst>
              <a:ext uri="{FF2B5EF4-FFF2-40B4-BE49-F238E27FC236}">
                <a16:creationId xmlns:a16="http://schemas.microsoft.com/office/drawing/2014/main" id="{A4A2330A-B99E-AC1A-861C-412BC87AAE2C}"/>
              </a:ext>
            </a:extLst>
          </p:cNvPr>
          <p:cNvPicPr>
            <a:picLocks noChangeAspect="1"/>
          </p:cNvPicPr>
          <p:nvPr/>
        </p:nvPicPr>
        <p:blipFill rotWithShape="1">
          <a:blip r:embed="rId2"/>
          <a:srcRect l="28902" t="28328" r="29750" b="22603"/>
          <a:stretch/>
        </p:blipFill>
        <p:spPr>
          <a:xfrm>
            <a:off x="1614688" y="1818936"/>
            <a:ext cx="2305318" cy="386366"/>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824FB44D-3619-60C9-2BC8-2695D928A151}"/>
              </a:ext>
            </a:extLst>
          </p:cNvPr>
          <p:cNvPicPr>
            <a:picLocks noChangeAspect="1"/>
          </p:cNvPicPr>
          <p:nvPr/>
        </p:nvPicPr>
        <p:blipFill rotWithShape="1">
          <a:blip r:embed="rId3"/>
          <a:srcRect l="13258" r="12948"/>
          <a:stretch/>
        </p:blipFill>
        <p:spPr>
          <a:xfrm>
            <a:off x="1614688" y="3081133"/>
            <a:ext cx="2987900" cy="565190"/>
          </a:xfrm>
          <a:prstGeom prst="rect">
            <a:avLst/>
          </a:prstGeom>
        </p:spPr>
      </p:pic>
      <p:pic>
        <p:nvPicPr>
          <p:cNvPr id="12" name="Picture 11" descr="A black text on a white background&#10;&#10;Description automatically generated">
            <a:extLst>
              <a:ext uri="{FF2B5EF4-FFF2-40B4-BE49-F238E27FC236}">
                <a16:creationId xmlns:a16="http://schemas.microsoft.com/office/drawing/2014/main" id="{3EFBDB1D-AA42-3C65-B15C-536CD2A1011A}"/>
              </a:ext>
            </a:extLst>
          </p:cNvPr>
          <p:cNvPicPr>
            <a:picLocks noChangeAspect="1"/>
          </p:cNvPicPr>
          <p:nvPr/>
        </p:nvPicPr>
        <p:blipFill rotWithShape="1">
          <a:blip r:embed="rId4"/>
          <a:srcRect l="18595" t="34554" r="18982" b="24835"/>
          <a:stretch/>
        </p:blipFill>
        <p:spPr>
          <a:xfrm>
            <a:off x="1614688" y="4738042"/>
            <a:ext cx="3464418" cy="350715"/>
          </a:xfrm>
          <a:prstGeom prst="rect">
            <a:avLst/>
          </a:prstGeom>
        </p:spPr>
      </p:pic>
    </p:spTree>
    <p:extLst>
      <p:ext uri="{BB962C8B-B14F-4D97-AF65-F5344CB8AC3E}">
        <p14:creationId xmlns:p14="http://schemas.microsoft.com/office/powerpoint/2010/main" val="201414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err="1"/>
              <a:t>HyDE</a:t>
            </a:r>
            <a:r>
              <a:rPr lang="en-US" dirty="0"/>
              <a:t> Methodology:</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r>
              <a:rPr lang="en-US" b="1" dirty="0"/>
              <a:t>Encoding Actual Documents:</a:t>
            </a:r>
          </a:p>
          <a:p>
            <a:r>
              <a:rPr lang="en-US" dirty="0"/>
              <a:t>Formula: </a:t>
            </a:r>
          </a:p>
          <a:p>
            <a:r>
              <a:rPr lang="en-US" dirty="0"/>
              <a:t>Explanation: Encodes actual documents using the document encoder to maintain consistency.</a:t>
            </a:r>
          </a:p>
          <a:p>
            <a:endParaRPr lang="en-US" dirty="0"/>
          </a:p>
          <a:p>
            <a:r>
              <a:rPr lang="en-US" b="1" dirty="0"/>
              <a:t>Hypothesis Vector and Inner Product:</a:t>
            </a:r>
          </a:p>
          <a:p>
            <a:r>
              <a:rPr lang="en-US" dirty="0"/>
              <a:t>Formula: </a:t>
            </a:r>
          </a:p>
          <a:p>
            <a:r>
              <a:rPr lang="en-US" dirty="0"/>
              <a:t>Explanation: Computes the hypothesis vector by encoding a generated document and combines it with the query vector. The inner product determines document similarity, aiding in retrieval.</a:t>
            </a:r>
          </a:p>
          <a:p>
            <a:endParaRPr lang="en-US" dirty="0"/>
          </a:p>
          <a:p>
            <a:endParaRPr lang="en-US" b="1" dirty="0"/>
          </a:p>
          <a:p>
            <a:r>
              <a:rPr lang="en-US" b="1" dirty="0"/>
              <a:t>   </a:t>
            </a:r>
            <a:endParaRPr lang="en-US" dirty="0"/>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CS421 Natural Language Processing</a:t>
            </a:r>
          </a:p>
        </p:txBody>
      </p:sp>
      <p:pic>
        <p:nvPicPr>
          <p:cNvPr id="7" name="Picture 6" descr="A black text on a white background&#10;&#10;Description automatically generated">
            <a:extLst>
              <a:ext uri="{FF2B5EF4-FFF2-40B4-BE49-F238E27FC236}">
                <a16:creationId xmlns:a16="http://schemas.microsoft.com/office/drawing/2014/main" id="{D49A3272-3515-926D-6416-C05B8378B06B}"/>
              </a:ext>
            </a:extLst>
          </p:cNvPr>
          <p:cNvPicPr>
            <a:picLocks noChangeAspect="1"/>
          </p:cNvPicPr>
          <p:nvPr/>
        </p:nvPicPr>
        <p:blipFill rotWithShape="1">
          <a:blip r:embed="rId2"/>
          <a:srcRect l="9267" t="16952" r="11269" b="12425"/>
          <a:stretch/>
        </p:blipFill>
        <p:spPr>
          <a:xfrm>
            <a:off x="1777284" y="1771912"/>
            <a:ext cx="4430334" cy="502277"/>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C1362795-98BE-4B9A-F5F1-8965D60BE06D}"/>
              </a:ext>
            </a:extLst>
          </p:cNvPr>
          <p:cNvPicPr>
            <a:picLocks noChangeAspect="1"/>
          </p:cNvPicPr>
          <p:nvPr/>
        </p:nvPicPr>
        <p:blipFill rotWithShape="1">
          <a:blip r:embed="rId3"/>
          <a:srcRect l="16123" t="23260" r="16492" b="22564"/>
          <a:stretch/>
        </p:blipFill>
        <p:spPr>
          <a:xfrm>
            <a:off x="1622738" y="3455459"/>
            <a:ext cx="3928058" cy="502277"/>
          </a:xfrm>
          <a:prstGeom prst="rect">
            <a:avLst/>
          </a:prstGeom>
        </p:spPr>
      </p:pic>
    </p:spTree>
    <p:extLst>
      <p:ext uri="{BB962C8B-B14F-4D97-AF65-F5344CB8AC3E}">
        <p14:creationId xmlns:p14="http://schemas.microsoft.com/office/powerpoint/2010/main" val="25921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0A5B-2F7F-B74E-AD52-9945746D6F04}"/>
              </a:ext>
            </a:extLst>
          </p:cNvPr>
          <p:cNvSpPr>
            <a:spLocks noGrp="1"/>
          </p:cNvSpPr>
          <p:nvPr>
            <p:ph type="title"/>
          </p:nvPr>
        </p:nvSpPr>
        <p:spPr/>
        <p:txBody>
          <a:bodyPr/>
          <a:lstStyle/>
          <a:p>
            <a:r>
              <a:rPr lang="en-US" dirty="0"/>
              <a:t>Results</a:t>
            </a:r>
          </a:p>
        </p:txBody>
      </p:sp>
      <p:sp>
        <p:nvSpPr>
          <p:cNvPr id="3" name="Footer Placeholder 2">
            <a:extLst>
              <a:ext uri="{FF2B5EF4-FFF2-40B4-BE49-F238E27FC236}">
                <a16:creationId xmlns:a16="http://schemas.microsoft.com/office/drawing/2014/main" id="{45731012-B263-6E44-96ED-6BE64B5A69A0}"/>
              </a:ext>
            </a:extLst>
          </p:cNvPr>
          <p:cNvSpPr>
            <a:spLocks noGrp="1"/>
          </p:cNvSpPr>
          <p:nvPr>
            <p:ph type="ftr" sz="quarter" idx="10"/>
          </p:nvPr>
        </p:nvSpPr>
        <p:spPr/>
        <p:txBody>
          <a:bodyPr/>
          <a:lstStyle/>
          <a:p>
            <a:r>
              <a:rPr lang="en-US" dirty="0"/>
              <a:t>CS421 Natural Language Processing</a:t>
            </a:r>
          </a:p>
        </p:txBody>
      </p:sp>
      <p:pic>
        <p:nvPicPr>
          <p:cNvPr id="5" name="Picture 4">
            <a:extLst>
              <a:ext uri="{FF2B5EF4-FFF2-40B4-BE49-F238E27FC236}">
                <a16:creationId xmlns:a16="http://schemas.microsoft.com/office/drawing/2014/main" id="{A6D8A1DB-F8C8-B60C-2CAC-57E213D778C7}"/>
              </a:ext>
            </a:extLst>
          </p:cNvPr>
          <p:cNvPicPr>
            <a:picLocks noChangeAspect="1"/>
          </p:cNvPicPr>
          <p:nvPr/>
        </p:nvPicPr>
        <p:blipFill>
          <a:blip r:embed="rId2"/>
          <a:stretch>
            <a:fillRect/>
          </a:stretch>
        </p:blipFill>
        <p:spPr>
          <a:xfrm>
            <a:off x="652341" y="1607979"/>
            <a:ext cx="4259736" cy="396469"/>
          </a:xfrm>
          <a:prstGeom prst="rect">
            <a:avLst/>
          </a:prstGeom>
        </p:spPr>
      </p:pic>
      <p:pic>
        <p:nvPicPr>
          <p:cNvPr id="7" name="Picture 6" descr="A white text with black text&#10;&#10;Description automatically generated">
            <a:extLst>
              <a:ext uri="{FF2B5EF4-FFF2-40B4-BE49-F238E27FC236}">
                <a16:creationId xmlns:a16="http://schemas.microsoft.com/office/drawing/2014/main" id="{5F6D6DC2-07BD-6D7A-1DBB-44DE8FD0DFA5}"/>
              </a:ext>
            </a:extLst>
          </p:cNvPr>
          <p:cNvPicPr>
            <a:picLocks noChangeAspect="1"/>
          </p:cNvPicPr>
          <p:nvPr/>
        </p:nvPicPr>
        <p:blipFill rotWithShape="1">
          <a:blip r:embed="rId3"/>
          <a:srcRect b="84852"/>
          <a:stretch/>
        </p:blipFill>
        <p:spPr>
          <a:xfrm>
            <a:off x="2122628" y="3545419"/>
            <a:ext cx="5074276" cy="365125"/>
          </a:xfrm>
          <a:prstGeom prst="rect">
            <a:avLst/>
          </a:prstGeom>
        </p:spPr>
      </p:pic>
      <p:pic>
        <p:nvPicPr>
          <p:cNvPr id="13" name="Picture 12" descr="A letter to a dentist&#10;&#10;Description automatically generated">
            <a:extLst>
              <a:ext uri="{FF2B5EF4-FFF2-40B4-BE49-F238E27FC236}">
                <a16:creationId xmlns:a16="http://schemas.microsoft.com/office/drawing/2014/main" id="{E7E1B603-55E0-E084-96E6-70B566B79111}"/>
              </a:ext>
            </a:extLst>
          </p:cNvPr>
          <p:cNvPicPr>
            <a:picLocks noChangeAspect="1"/>
          </p:cNvPicPr>
          <p:nvPr/>
        </p:nvPicPr>
        <p:blipFill rotWithShape="1">
          <a:blip r:embed="rId4"/>
          <a:srcRect b="80480"/>
          <a:stretch/>
        </p:blipFill>
        <p:spPr>
          <a:xfrm>
            <a:off x="7395899" y="4855162"/>
            <a:ext cx="4224599" cy="987151"/>
          </a:xfrm>
          <a:prstGeom prst="rect">
            <a:avLst/>
          </a:prstGeom>
        </p:spPr>
      </p:pic>
      <p:sp>
        <p:nvSpPr>
          <p:cNvPr id="17" name="TextBox 16">
            <a:extLst>
              <a:ext uri="{FF2B5EF4-FFF2-40B4-BE49-F238E27FC236}">
                <a16:creationId xmlns:a16="http://schemas.microsoft.com/office/drawing/2014/main" id="{B847DE32-E922-4898-1927-0FBB8D39E77E}"/>
              </a:ext>
            </a:extLst>
          </p:cNvPr>
          <p:cNvSpPr txBox="1"/>
          <p:nvPr/>
        </p:nvSpPr>
        <p:spPr>
          <a:xfrm>
            <a:off x="652341" y="1238480"/>
            <a:ext cx="4259736" cy="276999"/>
          </a:xfrm>
          <a:prstGeom prst="rect">
            <a:avLst/>
          </a:prstGeom>
          <a:noFill/>
        </p:spPr>
        <p:txBody>
          <a:bodyPr wrap="square" rtlCol="0">
            <a:spAutoFit/>
          </a:bodyPr>
          <a:lstStyle/>
          <a:p>
            <a:r>
              <a:rPr lang="en-US" sz="1200" b="1" dirty="0"/>
              <a:t>Query to </a:t>
            </a:r>
            <a:r>
              <a:rPr lang="en-US" sz="1200" b="1" dirty="0" err="1"/>
              <a:t>InstructGPT</a:t>
            </a:r>
            <a:endParaRPr lang="en-US" sz="1200" b="1" dirty="0"/>
          </a:p>
        </p:txBody>
      </p:sp>
      <p:pic>
        <p:nvPicPr>
          <p:cNvPr id="19" name="Picture 18" descr="A logo with a flower&#10;&#10;Description automatically generated">
            <a:extLst>
              <a:ext uri="{FF2B5EF4-FFF2-40B4-BE49-F238E27FC236}">
                <a16:creationId xmlns:a16="http://schemas.microsoft.com/office/drawing/2014/main" id="{53B60837-9AE5-AFD8-CE71-FDE07A8D0EA0}"/>
              </a:ext>
            </a:extLst>
          </p:cNvPr>
          <p:cNvPicPr>
            <a:picLocks noChangeAspect="1"/>
          </p:cNvPicPr>
          <p:nvPr/>
        </p:nvPicPr>
        <p:blipFill>
          <a:blip r:embed="rId5"/>
          <a:stretch>
            <a:fillRect/>
          </a:stretch>
        </p:blipFill>
        <p:spPr>
          <a:xfrm>
            <a:off x="2122628" y="2501864"/>
            <a:ext cx="522702" cy="504678"/>
          </a:xfrm>
          <a:prstGeom prst="rect">
            <a:avLst/>
          </a:prstGeom>
        </p:spPr>
      </p:pic>
      <p:pic>
        <p:nvPicPr>
          <p:cNvPr id="21" name="Picture 20" descr="A close-up of a sign&#10;&#10;Description automatically generated">
            <a:extLst>
              <a:ext uri="{FF2B5EF4-FFF2-40B4-BE49-F238E27FC236}">
                <a16:creationId xmlns:a16="http://schemas.microsoft.com/office/drawing/2014/main" id="{1A2439E2-AE31-6938-B117-AE911DFF2B9C}"/>
              </a:ext>
            </a:extLst>
          </p:cNvPr>
          <p:cNvPicPr>
            <a:picLocks noChangeAspect="1"/>
          </p:cNvPicPr>
          <p:nvPr/>
        </p:nvPicPr>
        <p:blipFill rotWithShape="1">
          <a:blip r:embed="rId6"/>
          <a:srcRect l="3520" r="3188"/>
          <a:stretch/>
        </p:blipFill>
        <p:spPr>
          <a:xfrm>
            <a:off x="8096693" y="3626910"/>
            <a:ext cx="707066" cy="424687"/>
          </a:xfrm>
          <a:prstGeom prst="rect">
            <a:avLst/>
          </a:prstGeom>
        </p:spPr>
      </p:pic>
      <p:cxnSp>
        <p:nvCxnSpPr>
          <p:cNvPr id="26" name="Straight Arrow Connector 25">
            <a:extLst>
              <a:ext uri="{FF2B5EF4-FFF2-40B4-BE49-F238E27FC236}">
                <a16:creationId xmlns:a16="http://schemas.microsoft.com/office/drawing/2014/main" id="{961BFE65-EA73-0241-CBB2-EE80A6FD5168}"/>
              </a:ext>
            </a:extLst>
          </p:cNvPr>
          <p:cNvCxnSpPr>
            <a:cxnSpLocks/>
          </p:cNvCxnSpPr>
          <p:nvPr/>
        </p:nvCxnSpPr>
        <p:spPr>
          <a:xfrm>
            <a:off x="2383979" y="2004448"/>
            <a:ext cx="0" cy="38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941697-E323-B029-72E8-13D2E776CBA5}"/>
              </a:ext>
            </a:extLst>
          </p:cNvPr>
          <p:cNvCxnSpPr>
            <a:cxnSpLocks/>
            <a:stCxn id="19" idx="2"/>
          </p:cNvCxnSpPr>
          <p:nvPr/>
        </p:nvCxnSpPr>
        <p:spPr>
          <a:xfrm flipH="1">
            <a:off x="2374490" y="3006542"/>
            <a:ext cx="9489" cy="464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7F1336A-3455-3DF6-9AF5-61F536258CBB}"/>
              </a:ext>
            </a:extLst>
          </p:cNvPr>
          <p:cNvCxnSpPr>
            <a:stCxn id="7" idx="3"/>
          </p:cNvCxnSpPr>
          <p:nvPr/>
        </p:nvCxnSpPr>
        <p:spPr>
          <a:xfrm flipV="1">
            <a:off x="7196904" y="3727981"/>
            <a:ext cx="7672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D43F723-6103-4247-0B80-BB7B5ECE6796}"/>
              </a:ext>
            </a:extLst>
          </p:cNvPr>
          <p:cNvCxnSpPr>
            <a:stCxn id="21" idx="2"/>
          </p:cNvCxnSpPr>
          <p:nvPr/>
        </p:nvCxnSpPr>
        <p:spPr>
          <a:xfrm>
            <a:off x="8450226" y="4051597"/>
            <a:ext cx="600" cy="80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A9991C3-5EB2-6C07-0011-8104337028CF}"/>
              </a:ext>
            </a:extLst>
          </p:cNvPr>
          <p:cNvSpPr txBox="1"/>
          <p:nvPr/>
        </p:nvSpPr>
        <p:spPr>
          <a:xfrm>
            <a:off x="2782208" y="3192180"/>
            <a:ext cx="2364133" cy="276999"/>
          </a:xfrm>
          <a:prstGeom prst="rect">
            <a:avLst/>
          </a:prstGeom>
          <a:noFill/>
        </p:spPr>
        <p:txBody>
          <a:bodyPr wrap="square" rtlCol="0">
            <a:spAutoFit/>
          </a:bodyPr>
          <a:lstStyle/>
          <a:p>
            <a:r>
              <a:rPr lang="en-US" sz="1200" b="1" dirty="0"/>
              <a:t>GPT generated document</a:t>
            </a:r>
          </a:p>
        </p:txBody>
      </p:sp>
      <p:sp>
        <p:nvSpPr>
          <p:cNvPr id="39" name="TextBox 38">
            <a:extLst>
              <a:ext uri="{FF2B5EF4-FFF2-40B4-BE49-F238E27FC236}">
                <a16:creationId xmlns:a16="http://schemas.microsoft.com/office/drawing/2014/main" id="{D9F6F1B3-F0F4-6D2C-F0F6-96A492B26089}"/>
              </a:ext>
            </a:extLst>
          </p:cNvPr>
          <p:cNvSpPr txBox="1"/>
          <p:nvPr/>
        </p:nvSpPr>
        <p:spPr>
          <a:xfrm>
            <a:off x="8450226" y="4453379"/>
            <a:ext cx="3369690" cy="276999"/>
          </a:xfrm>
          <a:prstGeom prst="rect">
            <a:avLst/>
          </a:prstGeom>
          <a:noFill/>
        </p:spPr>
        <p:txBody>
          <a:bodyPr wrap="square" rtlCol="0">
            <a:spAutoFit/>
          </a:bodyPr>
          <a:lstStyle/>
          <a:p>
            <a:r>
              <a:rPr lang="en-US" sz="1200" b="1" dirty="0"/>
              <a:t>Real document retrieved from </a:t>
            </a:r>
            <a:r>
              <a:rPr lang="en-US" sz="1200" b="1" dirty="0" err="1"/>
              <a:t>Contriever</a:t>
            </a:r>
            <a:endParaRPr lang="en-US" sz="1200" b="1" dirty="0"/>
          </a:p>
        </p:txBody>
      </p:sp>
      <p:sp>
        <p:nvSpPr>
          <p:cNvPr id="4" name="TextBox 3">
            <a:extLst>
              <a:ext uri="{FF2B5EF4-FFF2-40B4-BE49-F238E27FC236}">
                <a16:creationId xmlns:a16="http://schemas.microsoft.com/office/drawing/2014/main" id="{894269C2-2BE5-950B-BFA9-3C9A7199905D}"/>
              </a:ext>
            </a:extLst>
          </p:cNvPr>
          <p:cNvSpPr txBox="1"/>
          <p:nvPr/>
        </p:nvSpPr>
        <p:spPr>
          <a:xfrm>
            <a:off x="5146341" y="1213565"/>
            <a:ext cx="6195779" cy="954107"/>
          </a:xfrm>
          <a:prstGeom prst="rect">
            <a:avLst/>
          </a:prstGeom>
          <a:noFill/>
        </p:spPr>
        <p:txBody>
          <a:bodyPr wrap="square" rtlCol="0">
            <a:spAutoFit/>
          </a:bodyPr>
          <a:lstStyle/>
          <a:p>
            <a:r>
              <a:rPr lang="en-US" sz="800" b="1" dirty="0">
                <a:solidFill>
                  <a:srgbClr val="C00000"/>
                </a:solidFill>
              </a:rPr>
              <a:t>Step 1</a:t>
            </a:r>
            <a:r>
              <a:rPr lang="en-US" sz="800" dirty="0">
                <a:solidFill>
                  <a:srgbClr val="C00000"/>
                </a:solidFill>
              </a:rPr>
              <a:t>: </a:t>
            </a:r>
            <a:r>
              <a:rPr lang="en-US" sz="800" b="1" dirty="0">
                <a:solidFill>
                  <a:schemeClr val="tx1">
                    <a:lumMod val="50000"/>
                  </a:schemeClr>
                </a:solidFill>
              </a:rPr>
              <a:t>Generative Model Query</a:t>
            </a:r>
          </a:p>
          <a:p>
            <a:r>
              <a:rPr lang="en-US" sz="800" b="1" dirty="0">
                <a:solidFill>
                  <a:srgbClr val="C00000"/>
                </a:solidFill>
              </a:rPr>
              <a:t>Objective</a:t>
            </a:r>
            <a:r>
              <a:rPr lang="en-US" sz="800" dirty="0">
                <a:solidFill>
                  <a:srgbClr val="C00000"/>
                </a:solidFill>
              </a:rPr>
              <a:t>: </a:t>
            </a:r>
            <a:r>
              <a:rPr lang="en-US" sz="800" dirty="0">
                <a:solidFill>
                  <a:schemeClr val="tx1">
                    <a:lumMod val="50000"/>
                  </a:schemeClr>
                </a:solidFill>
              </a:rPr>
              <a:t>Create a Hypothetical Document</a:t>
            </a:r>
          </a:p>
          <a:p>
            <a:r>
              <a:rPr lang="en-US" sz="800" b="1" dirty="0">
                <a:solidFill>
                  <a:srgbClr val="C00000"/>
                </a:solidFill>
              </a:rPr>
              <a:t>Action</a:t>
            </a:r>
            <a:r>
              <a:rPr lang="en-US" sz="800" dirty="0">
                <a:solidFill>
                  <a:srgbClr val="C00000"/>
                </a:solidFill>
              </a:rPr>
              <a:t>: </a:t>
            </a:r>
            <a:r>
              <a:rPr lang="en-US" sz="800" dirty="0">
                <a:solidFill>
                  <a:schemeClr val="tx1">
                    <a:lumMod val="50000"/>
                  </a:schemeClr>
                </a:solidFill>
              </a:rPr>
              <a:t>Feed the query into the generative model.</a:t>
            </a:r>
          </a:p>
          <a:p>
            <a:r>
              <a:rPr lang="en-US" sz="800" b="1" dirty="0">
                <a:solidFill>
                  <a:srgbClr val="C00000"/>
                </a:solidFill>
              </a:rPr>
              <a:t>Instruction</a:t>
            </a:r>
            <a:r>
              <a:rPr lang="en-US" sz="800" dirty="0">
                <a:solidFill>
                  <a:srgbClr val="C00000"/>
                </a:solidFill>
              </a:rPr>
              <a:t>: </a:t>
            </a:r>
            <a:r>
              <a:rPr lang="en-US" sz="800" dirty="0">
                <a:solidFill>
                  <a:schemeClr val="tx1">
                    <a:lumMod val="50000"/>
                  </a:schemeClr>
                </a:solidFill>
              </a:rPr>
              <a:t>Instruct the model to "write a document that answers the question."</a:t>
            </a:r>
          </a:p>
          <a:p>
            <a:r>
              <a:rPr lang="en-US" sz="800" b="1" dirty="0">
                <a:solidFill>
                  <a:srgbClr val="C00000"/>
                </a:solidFill>
              </a:rPr>
              <a:t>Expectation</a:t>
            </a:r>
            <a:r>
              <a:rPr lang="en-US" sz="800" dirty="0">
                <a:solidFill>
                  <a:srgbClr val="C00000"/>
                </a:solidFill>
              </a:rPr>
              <a:t>: </a:t>
            </a:r>
            <a:r>
              <a:rPr lang="en-US" sz="800" dirty="0">
                <a:solidFill>
                  <a:schemeClr val="tx1">
                    <a:lumMod val="50000"/>
                  </a:schemeClr>
                </a:solidFill>
              </a:rPr>
              <a:t>The generative process captures "relevance" by providing an example.</a:t>
            </a:r>
          </a:p>
          <a:p>
            <a:r>
              <a:rPr lang="en-US" sz="800" b="1" dirty="0">
                <a:solidFill>
                  <a:srgbClr val="C00000"/>
                </a:solidFill>
              </a:rPr>
              <a:t>Note</a:t>
            </a:r>
            <a:r>
              <a:rPr lang="en-US" sz="800" dirty="0">
                <a:solidFill>
                  <a:srgbClr val="C00000"/>
                </a:solidFill>
              </a:rPr>
              <a:t>: </a:t>
            </a:r>
            <a:r>
              <a:rPr lang="en-US" sz="800" dirty="0">
                <a:solidFill>
                  <a:schemeClr val="tx1">
                    <a:lumMod val="50000"/>
                  </a:schemeClr>
                </a:solidFill>
              </a:rPr>
              <a:t>The generated document is not real and may contain factual errors, but it should be "like" a relevant document</a:t>
            </a:r>
            <a:r>
              <a:rPr lang="en-US" sz="800" dirty="0">
                <a:solidFill>
                  <a:schemeClr val="tx2">
                    <a:lumMod val="60000"/>
                    <a:lumOff val="40000"/>
                  </a:schemeClr>
                </a:solidFill>
              </a:rPr>
              <a:t>.</a:t>
            </a:r>
          </a:p>
          <a:p>
            <a:endParaRPr lang="en-US" sz="800" dirty="0">
              <a:solidFill>
                <a:schemeClr val="tx2">
                  <a:lumMod val="60000"/>
                  <a:lumOff val="40000"/>
                </a:schemeClr>
              </a:solidFill>
            </a:endParaRPr>
          </a:p>
        </p:txBody>
      </p:sp>
      <p:sp>
        <p:nvSpPr>
          <p:cNvPr id="6" name="TextBox 5">
            <a:extLst>
              <a:ext uri="{FF2B5EF4-FFF2-40B4-BE49-F238E27FC236}">
                <a16:creationId xmlns:a16="http://schemas.microsoft.com/office/drawing/2014/main" id="{D75CA70D-2D2A-6D74-4F87-3597C487A60A}"/>
              </a:ext>
            </a:extLst>
          </p:cNvPr>
          <p:cNvSpPr txBox="1"/>
          <p:nvPr/>
        </p:nvSpPr>
        <p:spPr>
          <a:xfrm>
            <a:off x="571499" y="4051597"/>
            <a:ext cx="5520901" cy="954107"/>
          </a:xfrm>
          <a:prstGeom prst="rect">
            <a:avLst/>
          </a:prstGeom>
          <a:noFill/>
        </p:spPr>
        <p:txBody>
          <a:bodyPr wrap="square" rtlCol="0">
            <a:spAutoFit/>
          </a:bodyPr>
          <a:lstStyle/>
          <a:p>
            <a:r>
              <a:rPr lang="en-US" sz="800" b="1" dirty="0">
                <a:solidFill>
                  <a:srgbClr val="00B050"/>
                </a:solidFill>
              </a:rPr>
              <a:t>Step 2: </a:t>
            </a:r>
            <a:r>
              <a:rPr lang="en-US" sz="800" b="1" dirty="0">
                <a:solidFill>
                  <a:schemeClr val="tx1">
                    <a:lumMod val="50000"/>
                  </a:schemeClr>
                </a:solidFill>
              </a:rPr>
              <a:t>Unsupervised Contrastive Encoding</a:t>
            </a:r>
          </a:p>
          <a:p>
            <a:r>
              <a:rPr lang="en-US" sz="800" b="1" dirty="0">
                <a:solidFill>
                  <a:srgbClr val="00B050"/>
                </a:solidFill>
              </a:rPr>
              <a:t>Objective: </a:t>
            </a:r>
            <a:r>
              <a:rPr lang="en-US" sz="800" dirty="0">
                <a:solidFill>
                  <a:schemeClr val="tx1">
                    <a:lumMod val="50000"/>
                  </a:schemeClr>
                </a:solidFill>
              </a:rPr>
              <a:t>Extract Relevant Information</a:t>
            </a:r>
          </a:p>
          <a:p>
            <a:r>
              <a:rPr lang="en-US" sz="800" b="1" dirty="0">
                <a:solidFill>
                  <a:srgbClr val="00B050"/>
                </a:solidFill>
              </a:rPr>
              <a:t>Action: </a:t>
            </a:r>
            <a:r>
              <a:rPr lang="en-US" sz="800" dirty="0">
                <a:solidFill>
                  <a:schemeClr val="tx1">
                    <a:lumMod val="50000"/>
                  </a:schemeClr>
                </a:solidFill>
              </a:rPr>
              <a:t>Use an unsupervised contrastive encoder.</a:t>
            </a:r>
          </a:p>
          <a:p>
            <a:r>
              <a:rPr lang="en-US" sz="800" b="1" dirty="0">
                <a:solidFill>
                  <a:srgbClr val="00B050"/>
                </a:solidFill>
              </a:rPr>
              <a:t>Encoding Task: </a:t>
            </a:r>
            <a:r>
              <a:rPr lang="en-US" sz="800" dirty="0">
                <a:solidFill>
                  <a:schemeClr val="tx1">
                    <a:lumMod val="50000"/>
                  </a:schemeClr>
                </a:solidFill>
              </a:rPr>
              <a:t>Encode the generated document into an embedding vector.</a:t>
            </a:r>
          </a:p>
          <a:p>
            <a:r>
              <a:rPr lang="en-US" sz="800" b="1" dirty="0">
                <a:solidFill>
                  <a:srgbClr val="00B050"/>
                </a:solidFill>
              </a:rPr>
              <a:t>Encoder Function</a:t>
            </a:r>
            <a:r>
              <a:rPr lang="en-US" sz="800" dirty="0">
                <a:solidFill>
                  <a:srgbClr val="00B050"/>
                </a:solidFill>
              </a:rPr>
              <a:t>: </a:t>
            </a:r>
            <a:r>
              <a:rPr lang="en-US" sz="800" dirty="0">
                <a:solidFill>
                  <a:schemeClr val="tx1">
                    <a:lumMod val="50000"/>
                  </a:schemeClr>
                </a:solidFill>
              </a:rPr>
              <a:t>Serve as a lossy compressor, filtering out extra (hallucinated) details from the embedding.</a:t>
            </a:r>
          </a:p>
          <a:p>
            <a:r>
              <a:rPr lang="en-US" sz="800" b="1" dirty="0">
                <a:solidFill>
                  <a:srgbClr val="00B050"/>
                </a:solidFill>
              </a:rPr>
              <a:t>Result</a:t>
            </a:r>
            <a:r>
              <a:rPr lang="en-US" sz="800" b="1" dirty="0">
                <a:solidFill>
                  <a:schemeClr val="bg2">
                    <a:lumMod val="50000"/>
                  </a:schemeClr>
                </a:solidFill>
              </a:rPr>
              <a:t>: </a:t>
            </a:r>
            <a:r>
              <a:rPr lang="en-US" sz="800" dirty="0">
                <a:solidFill>
                  <a:schemeClr val="tx1">
                    <a:lumMod val="50000"/>
                  </a:schemeClr>
                </a:solidFill>
              </a:rPr>
              <a:t>Obtain a dense embedding vector that captures the essential information from the generated document</a:t>
            </a:r>
            <a:r>
              <a:rPr lang="en-US" sz="800" dirty="0">
                <a:solidFill>
                  <a:schemeClr val="bg2">
                    <a:lumMod val="50000"/>
                  </a:schemeClr>
                </a:solidFill>
              </a:rPr>
              <a:t>.</a:t>
            </a:r>
          </a:p>
          <a:p>
            <a:endParaRPr lang="en-US" sz="800" dirty="0">
              <a:solidFill>
                <a:schemeClr val="bg2">
                  <a:lumMod val="50000"/>
                </a:schemeClr>
              </a:solidFill>
            </a:endParaRPr>
          </a:p>
        </p:txBody>
      </p:sp>
      <p:sp>
        <p:nvSpPr>
          <p:cNvPr id="8" name="TextBox 7">
            <a:extLst>
              <a:ext uri="{FF2B5EF4-FFF2-40B4-BE49-F238E27FC236}">
                <a16:creationId xmlns:a16="http://schemas.microsoft.com/office/drawing/2014/main" id="{C28D18D6-B438-19B6-94BA-84B975CCD1E4}"/>
              </a:ext>
            </a:extLst>
          </p:cNvPr>
          <p:cNvSpPr txBox="1"/>
          <p:nvPr/>
        </p:nvSpPr>
        <p:spPr>
          <a:xfrm>
            <a:off x="8915400" y="3006542"/>
            <a:ext cx="2903916" cy="1200329"/>
          </a:xfrm>
          <a:prstGeom prst="rect">
            <a:avLst/>
          </a:prstGeom>
          <a:noFill/>
        </p:spPr>
        <p:txBody>
          <a:bodyPr wrap="square" rtlCol="0">
            <a:spAutoFit/>
          </a:bodyPr>
          <a:lstStyle/>
          <a:p>
            <a:r>
              <a:rPr lang="en-US" sz="800" b="1" dirty="0">
                <a:solidFill>
                  <a:srgbClr val="C00000"/>
                </a:solidFill>
              </a:rPr>
              <a:t>Step 3: </a:t>
            </a:r>
            <a:r>
              <a:rPr lang="en-US" sz="800" b="1" dirty="0">
                <a:solidFill>
                  <a:schemeClr val="tx1">
                    <a:lumMod val="50000"/>
                  </a:schemeClr>
                </a:solidFill>
              </a:rPr>
              <a:t>Corpus Embedding Search</a:t>
            </a:r>
          </a:p>
          <a:p>
            <a:r>
              <a:rPr lang="en-US" sz="800" b="1" dirty="0">
                <a:solidFill>
                  <a:srgbClr val="C00000"/>
                </a:solidFill>
              </a:rPr>
              <a:t>Objective: </a:t>
            </a:r>
            <a:r>
              <a:rPr lang="en-US" sz="800" dirty="0">
                <a:solidFill>
                  <a:schemeClr val="tx1">
                    <a:lumMod val="50000"/>
                  </a:schemeClr>
                </a:solidFill>
              </a:rPr>
              <a:t>Retrieve Real Documents</a:t>
            </a:r>
          </a:p>
          <a:p>
            <a:r>
              <a:rPr lang="en-US" sz="800" b="1" dirty="0">
                <a:solidFill>
                  <a:srgbClr val="C00000"/>
                </a:solidFill>
              </a:rPr>
              <a:t>Search Target: </a:t>
            </a:r>
            <a:r>
              <a:rPr lang="en-US" sz="800" dirty="0">
                <a:solidFill>
                  <a:schemeClr val="tx1">
                    <a:lumMod val="50000"/>
                  </a:schemeClr>
                </a:solidFill>
              </a:rPr>
              <a:t>Use the encoded vector from Step 2.</a:t>
            </a:r>
          </a:p>
          <a:p>
            <a:r>
              <a:rPr lang="en-US" sz="800" b="1" dirty="0">
                <a:solidFill>
                  <a:srgbClr val="C00000"/>
                </a:solidFill>
              </a:rPr>
              <a:t>Search Mechanism: </a:t>
            </a:r>
            <a:r>
              <a:rPr lang="en-US" sz="800" dirty="0">
                <a:solidFill>
                  <a:schemeClr val="tx1">
                    <a:lumMod val="50000"/>
                  </a:schemeClr>
                </a:solidFill>
              </a:rPr>
              <a:t>Search against the corpus embeddings.</a:t>
            </a:r>
          </a:p>
          <a:p>
            <a:r>
              <a:rPr lang="en-US" sz="800" b="1" dirty="0">
                <a:solidFill>
                  <a:srgbClr val="C00000"/>
                </a:solidFill>
              </a:rPr>
              <a:t>Outcome: </a:t>
            </a:r>
            <a:r>
              <a:rPr lang="en-US" sz="800" dirty="0">
                <a:solidFill>
                  <a:schemeClr val="tx1">
                    <a:lumMod val="50000"/>
                  </a:schemeClr>
                </a:solidFill>
              </a:rPr>
              <a:t>Retrieve the most similar real documents.</a:t>
            </a:r>
          </a:p>
          <a:p>
            <a:r>
              <a:rPr lang="en-US" sz="800" b="1" dirty="0">
                <a:solidFill>
                  <a:srgbClr val="C00000"/>
                </a:solidFill>
              </a:rPr>
              <a:t>Final Result: </a:t>
            </a:r>
            <a:r>
              <a:rPr lang="en-US" sz="800" dirty="0">
                <a:solidFill>
                  <a:schemeClr val="tx1">
                    <a:lumMod val="50000"/>
                  </a:schemeClr>
                </a:solidFill>
              </a:rPr>
              <a:t>Return the retrieved real documents as the output.</a:t>
            </a:r>
          </a:p>
          <a:p>
            <a:endParaRPr lang="en-US" sz="800" dirty="0">
              <a:solidFill>
                <a:srgbClr val="C00000"/>
              </a:solidFill>
            </a:endParaRPr>
          </a:p>
        </p:txBody>
      </p:sp>
    </p:spTree>
    <p:extLst>
      <p:ext uri="{BB962C8B-B14F-4D97-AF65-F5344CB8AC3E}">
        <p14:creationId xmlns:p14="http://schemas.microsoft.com/office/powerpoint/2010/main" val="426078702"/>
      </p:ext>
    </p:extLst>
  </p:cSld>
  <p:clrMapOvr>
    <a:masterClrMapping/>
  </p:clrMapOvr>
</p:sld>
</file>

<file path=ppt/theme/theme1.xml><?xml version="1.0" encoding="utf-8"?>
<a:theme xmlns:a="http://schemas.openxmlformats.org/drawingml/2006/main" name="1_UIC">
  <a:themeElements>
    <a:clrScheme name="UIC">
      <a:dk1>
        <a:srgbClr val="575757"/>
      </a:dk1>
      <a:lt1>
        <a:srgbClr val="FFFFFF"/>
      </a:lt1>
      <a:dk2>
        <a:srgbClr val="001D69"/>
      </a:dk2>
      <a:lt2>
        <a:srgbClr val="F2F7EB"/>
      </a:lt2>
      <a:accent1>
        <a:srgbClr val="D40032"/>
      </a:accent1>
      <a:accent2>
        <a:srgbClr val="001E61"/>
      </a:accent2>
      <a:accent3>
        <a:srgbClr val="41B6E5"/>
      </a:accent3>
      <a:accent4>
        <a:srgbClr val="FFBE3E"/>
      </a:accent4>
      <a:accent5>
        <a:srgbClr val="0085AD"/>
      </a:accent5>
      <a:accent6>
        <a:srgbClr val="D0D2CF"/>
      </a:accent6>
      <a:hlink>
        <a:srgbClr val="41B6E6"/>
      </a:hlink>
      <a:folHlink>
        <a:srgbClr val="001E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C" id="{B82EF8CA-CF45-B347-9F86-BDCB680E2AB6}" vid="{5E8F787F-D014-A040-8B66-4854019F9F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14933</TotalTime>
  <Words>1201</Words>
  <Application>Microsoft Macintosh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System Font Regular</vt:lpstr>
      <vt:lpstr>Wingdings</vt:lpstr>
      <vt:lpstr>1_UIC</vt:lpstr>
      <vt:lpstr>Hypothetical Document Embeddings (HyDE) for Unsupervised Dense Retrieval</vt:lpstr>
      <vt:lpstr>Topic Introduction:</vt:lpstr>
      <vt:lpstr>Background Overview:</vt:lpstr>
      <vt:lpstr>Approach behind HyDE:</vt:lpstr>
      <vt:lpstr>Approach behind HyDE:</vt:lpstr>
      <vt:lpstr>PowerPoint Presentation</vt:lpstr>
      <vt:lpstr>HyDE Methodology:</vt:lpstr>
      <vt:lpstr>HyDE Methodology:</vt:lpstr>
      <vt:lpstr>Results</vt:lpstr>
      <vt:lpstr>Key Findings:</vt:lpstr>
      <vt:lpstr>Ease and Difficulty in Reproducing:</vt:lpstr>
      <vt:lpstr>Limitations and Future Work:</vt:lpstr>
      <vt:lpstr>Source and Acknowledgements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Campbell</dc:creator>
  <cp:lastModifiedBy>Mogili, Vishal Goud</cp:lastModifiedBy>
  <cp:revision>167</cp:revision>
  <dcterms:created xsi:type="dcterms:W3CDTF">2020-05-04T17:53:51Z</dcterms:created>
  <dcterms:modified xsi:type="dcterms:W3CDTF">2023-11-28T16:26:26Z</dcterms:modified>
</cp:coreProperties>
</file>