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9" r:id="rId5"/>
    <p:sldId id="260" r:id="rId6"/>
    <p:sldId id="261" r:id="rId7"/>
    <p:sldId id="262" r:id="rId8"/>
    <p:sldId id="263" r:id="rId9"/>
    <p:sldId id="265" r:id="rId10"/>
    <p:sldId id="266" r:id="rId11"/>
    <p:sldId id="268" r:id="rId12"/>
    <p:sldId id="285" r:id="rId13"/>
    <p:sldId id="272" r:id="rId14"/>
    <p:sldId id="275" r:id="rId15"/>
    <p:sldId id="273" r:id="rId16"/>
    <p:sldId id="278" r:id="rId17"/>
    <p:sldId id="279" r:id="rId18"/>
    <p:sldId id="274" r:id="rId19"/>
    <p:sldId id="280" r:id="rId20"/>
    <p:sldId id="281" r:id="rId21"/>
    <p:sldId id="282" r:id="rId22"/>
    <p:sldId id="264" r:id="rId23"/>
    <p:sldId id="269" r:id="rId24"/>
    <p:sldId id="276" r:id="rId25"/>
    <p:sldId id="286" r:id="rId26"/>
    <p:sldId id="270"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AAC2A1-6BDD-4C9A-A216-B11FCEA2D52C}">
          <p14:sldIdLst>
            <p14:sldId id="256"/>
            <p14:sldId id="257"/>
            <p14:sldId id="284"/>
            <p14:sldId id="259"/>
            <p14:sldId id="260"/>
            <p14:sldId id="261"/>
            <p14:sldId id="262"/>
            <p14:sldId id="263"/>
            <p14:sldId id="265"/>
            <p14:sldId id="266"/>
            <p14:sldId id="268"/>
            <p14:sldId id="285"/>
            <p14:sldId id="272"/>
            <p14:sldId id="275"/>
            <p14:sldId id="273"/>
            <p14:sldId id="278"/>
            <p14:sldId id="279"/>
            <p14:sldId id="274"/>
            <p14:sldId id="280"/>
            <p14:sldId id="281"/>
            <p14:sldId id="282"/>
            <p14:sldId id="264"/>
            <p14:sldId id="269"/>
            <p14:sldId id="276"/>
            <p14:sldId id="286"/>
            <p14:sldId id="270"/>
            <p14:sldId id="283"/>
          </p14:sldIdLst>
        </p14:section>
        <p14:section name="Untitled Section" id="{E73DD4EE-2931-4EA4-AFD9-59204F87BE8C}">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878C-9C12-4829-B288-BDB42CAFA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5EBAC2-9F93-4155-9334-D69AEA32F9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E0FDF0-029E-4BE8-96D3-93088F71CB50}"/>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5" name="Footer Placeholder 4">
            <a:extLst>
              <a:ext uri="{FF2B5EF4-FFF2-40B4-BE49-F238E27FC236}">
                <a16:creationId xmlns:a16="http://schemas.microsoft.com/office/drawing/2014/main" id="{7E776EC4-E864-4907-87A2-ECD2AF8D8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D36F9-A6AB-428A-A6D3-13F86964A3C5}"/>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243438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7C48-2F6D-42C0-9640-4575263318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710407-F1F8-42E6-9204-874521CD52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605D69-48AD-443E-8E02-6A381CD0D409}"/>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5" name="Footer Placeholder 4">
            <a:extLst>
              <a:ext uri="{FF2B5EF4-FFF2-40B4-BE49-F238E27FC236}">
                <a16:creationId xmlns:a16="http://schemas.microsoft.com/office/drawing/2014/main" id="{F06AC07B-AC0A-470E-A8EE-09A9E3CC0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F43D7-35F0-497B-88AF-1725528FF175}"/>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233618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9F430E-9C63-4811-B10A-B169BF6B5B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BDB449-8658-4007-9658-FC4A276163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476BE-A632-4A41-BC26-89E77C4089C6}"/>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5" name="Footer Placeholder 4">
            <a:extLst>
              <a:ext uri="{FF2B5EF4-FFF2-40B4-BE49-F238E27FC236}">
                <a16:creationId xmlns:a16="http://schemas.microsoft.com/office/drawing/2014/main" id="{C54A511A-B1E6-405F-AF8F-C4BCC5C17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E350F-D287-4C91-B783-3E79D890BCAF}"/>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9324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12ED-DEC3-4F71-A513-C924350696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04663B-5B64-4C85-B21F-BA5D69D43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ECE98-1E4D-48B4-A248-8195973F49FA}"/>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5" name="Footer Placeholder 4">
            <a:extLst>
              <a:ext uri="{FF2B5EF4-FFF2-40B4-BE49-F238E27FC236}">
                <a16:creationId xmlns:a16="http://schemas.microsoft.com/office/drawing/2014/main" id="{CD3A9C7B-0038-4519-83DF-55611B515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74234-5892-49E0-927E-83860A750F5A}"/>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2698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FA89-BFC1-4AC0-81FE-9FA874F1A3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11AC53-FC09-4DA8-8FF8-1BFD78435D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B98B9-2983-416D-8DA5-A888F341C0CA}"/>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5" name="Footer Placeholder 4">
            <a:extLst>
              <a:ext uri="{FF2B5EF4-FFF2-40B4-BE49-F238E27FC236}">
                <a16:creationId xmlns:a16="http://schemas.microsoft.com/office/drawing/2014/main" id="{121A830E-9D88-47C9-B5C6-DD29924F7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A34B8-95CE-4B53-8611-298E2A65E95E}"/>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365206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7F01-2C75-42CD-83CA-57DFBF1B84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2951A-DE3B-4E93-9936-B349B3ABC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6122AA-C92C-4BD5-AD68-45C59D4B8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C814D-4597-4F74-A652-ADF179ED8DDC}"/>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6" name="Footer Placeholder 5">
            <a:extLst>
              <a:ext uri="{FF2B5EF4-FFF2-40B4-BE49-F238E27FC236}">
                <a16:creationId xmlns:a16="http://schemas.microsoft.com/office/drawing/2014/main" id="{380C39CA-DEA0-4F0C-9F8B-CB39146D9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FEA4A-E182-4501-9615-489040D69B73}"/>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3020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4BF0-18AB-4139-834C-0EACBB5859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656C3F-78C0-4E6D-85D5-5888EABEC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184D6-6B2C-4104-ABF4-41FA7CFC84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4F6BBF-7895-4A74-A03D-3A33186D8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79038D-BC5F-4D8A-85CC-A7E00EEB1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E354FD-3D5D-4160-8B1B-A322097BC046}"/>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8" name="Footer Placeholder 7">
            <a:extLst>
              <a:ext uri="{FF2B5EF4-FFF2-40B4-BE49-F238E27FC236}">
                <a16:creationId xmlns:a16="http://schemas.microsoft.com/office/drawing/2014/main" id="{57776431-7EBD-40D9-847E-317ECF6CFC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A95C49-6CBC-4FA2-B3D8-F72922422703}"/>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324312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3DE0-F920-4A4B-8612-CD764E0DC1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30C99B-7D1D-492A-A45A-E8AA58E0443F}"/>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4" name="Footer Placeholder 3">
            <a:extLst>
              <a:ext uri="{FF2B5EF4-FFF2-40B4-BE49-F238E27FC236}">
                <a16:creationId xmlns:a16="http://schemas.microsoft.com/office/drawing/2014/main" id="{F2F4E79C-D21E-4F1A-BDB3-B1FCE3D909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B52939-1530-4DAB-B4D2-F160D4988292}"/>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205488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2A961-BAAB-4F39-93C1-E138ED02A8C0}"/>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3" name="Footer Placeholder 2">
            <a:extLst>
              <a:ext uri="{FF2B5EF4-FFF2-40B4-BE49-F238E27FC236}">
                <a16:creationId xmlns:a16="http://schemas.microsoft.com/office/drawing/2014/main" id="{47CF6621-682E-44D5-BF82-D073D4DDD2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89FB41-60E6-4D34-AF9E-A9AB3088906E}"/>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82363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F13B-8F51-4ABE-B436-A6B25C90F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1518F-5938-4FD4-9971-3A9DE6BB5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430A95-2FCC-4DD2-9289-C748F11BA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A2424-746B-42C6-86B0-06007CFBD44B}"/>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6" name="Footer Placeholder 5">
            <a:extLst>
              <a:ext uri="{FF2B5EF4-FFF2-40B4-BE49-F238E27FC236}">
                <a16:creationId xmlns:a16="http://schemas.microsoft.com/office/drawing/2014/main" id="{A9197170-B2FA-472E-A0DA-F60A492D2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1013E0-92B4-4FE7-9E0E-0AED4BCBF2B5}"/>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389669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1F31-1345-424C-B0F8-3910957A3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88A2D1-2B37-43BA-A19D-BE03E8958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2B9E69-F5DF-4E27-983E-908543A2A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30E14-E363-4FEE-B72E-C5C482EBDD04}"/>
              </a:ext>
            </a:extLst>
          </p:cNvPr>
          <p:cNvSpPr>
            <a:spLocks noGrp="1"/>
          </p:cNvSpPr>
          <p:nvPr>
            <p:ph type="dt" sz="half" idx="10"/>
          </p:nvPr>
        </p:nvSpPr>
        <p:spPr/>
        <p:txBody>
          <a:bodyPr/>
          <a:lstStyle/>
          <a:p>
            <a:fld id="{9FF4CE3C-F5CA-4ABF-8500-1ED4D478400B}" type="datetimeFigureOut">
              <a:rPr lang="en-IN" smtClean="0"/>
              <a:pPr/>
              <a:t>11-07-2020</a:t>
            </a:fld>
            <a:endParaRPr lang="en-IN"/>
          </a:p>
        </p:txBody>
      </p:sp>
      <p:sp>
        <p:nvSpPr>
          <p:cNvPr id="6" name="Footer Placeholder 5">
            <a:extLst>
              <a:ext uri="{FF2B5EF4-FFF2-40B4-BE49-F238E27FC236}">
                <a16:creationId xmlns:a16="http://schemas.microsoft.com/office/drawing/2014/main" id="{02D4C32D-AAF0-43F9-83F8-D064A03EC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96E46B-9058-477D-808D-3FF025922CC2}"/>
              </a:ext>
            </a:extLst>
          </p:cNvPr>
          <p:cNvSpPr>
            <a:spLocks noGrp="1"/>
          </p:cNvSpPr>
          <p:nvPr>
            <p:ph type="sldNum" sz="quarter" idx="12"/>
          </p:nvPr>
        </p:nvSpPr>
        <p:spPr/>
        <p:txBody>
          <a:bodyPr/>
          <a:lstStyle/>
          <a:p>
            <a:fld id="{E2FA1398-E556-4EDC-A18F-78F28D09E40D}" type="slidenum">
              <a:rPr lang="en-IN" smtClean="0"/>
              <a:pPr/>
              <a:t>‹#›</a:t>
            </a:fld>
            <a:endParaRPr lang="en-IN"/>
          </a:p>
        </p:txBody>
      </p:sp>
    </p:spTree>
    <p:extLst>
      <p:ext uri="{BB962C8B-B14F-4D97-AF65-F5344CB8AC3E}">
        <p14:creationId xmlns:p14="http://schemas.microsoft.com/office/powerpoint/2010/main" val="148960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D8AE9F-B1E8-4D83-8B28-6EFFA064B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300B5-6ADB-49CD-8FC7-F588584ED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9FBEF-8C1A-4605-AE0E-5230A03FE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4CE3C-F5CA-4ABF-8500-1ED4D478400B}" type="datetimeFigureOut">
              <a:rPr lang="en-IN" smtClean="0"/>
              <a:pPr/>
              <a:t>11-07-2020</a:t>
            </a:fld>
            <a:endParaRPr lang="en-IN"/>
          </a:p>
        </p:txBody>
      </p:sp>
      <p:sp>
        <p:nvSpPr>
          <p:cNvPr id="5" name="Footer Placeholder 4">
            <a:extLst>
              <a:ext uri="{FF2B5EF4-FFF2-40B4-BE49-F238E27FC236}">
                <a16:creationId xmlns:a16="http://schemas.microsoft.com/office/drawing/2014/main" id="{4B7E42A9-5F9D-49C4-B0E0-64701C1C9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0D3DB8-DE79-4D4E-80DD-BB72C7A84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A1398-E556-4EDC-A18F-78F28D09E40D}" type="slidenum">
              <a:rPr lang="en-IN" smtClean="0"/>
              <a:pPr/>
              <a:t>‹#›</a:t>
            </a:fld>
            <a:endParaRPr lang="en-IN"/>
          </a:p>
        </p:txBody>
      </p:sp>
    </p:spTree>
    <p:extLst>
      <p:ext uri="{BB962C8B-B14F-4D97-AF65-F5344CB8AC3E}">
        <p14:creationId xmlns:p14="http://schemas.microsoft.com/office/powerpoint/2010/main" val="451080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20.jpg"/><Relationship Id="rId7" Type="http://schemas.openxmlformats.org/officeDocument/2006/relationships/image" Target="../media/image11.PN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png"/><Relationship Id="rId10" Type="http://schemas.openxmlformats.org/officeDocument/2006/relationships/image" Target="../media/image24.jpg"/><Relationship Id="rId4" Type="http://schemas.openxmlformats.org/officeDocument/2006/relationships/image" Target="../media/image21.jp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features/packages" TargetMode="External"/><Relationship Id="rId3" Type="http://schemas.openxmlformats.org/officeDocument/2006/relationships/hyperlink" Target="https://cloudtweaks.com/2019/05/devops-secure-and-scalable-ci-cd-pipeline-with-aws/" TargetMode="External"/><Relationship Id="rId7" Type="http://schemas.openxmlformats.org/officeDocument/2006/relationships/hyperlink" Target="https://www.jenkins.io/" TargetMode="External"/><Relationship Id="rId2" Type="http://schemas.openxmlformats.org/officeDocument/2006/relationships/hyperlink" Target="https://dzone.com/articles/focus-on-cicd?fromrel=true" TargetMode="External"/><Relationship Id="rId1" Type="http://schemas.openxmlformats.org/officeDocument/2006/relationships/slideLayout" Target="../slideLayouts/slideLayout7.xml"/><Relationship Id="rId6" Type="http://schemas.openxmlformats.org/officeDocument/2006/relationships/hyperlink" Target="https://www.google.com/" TargetMode="External"/><Relationship Id="rId5" Type="http://schemas.openxmlformats.org/officeDocument/2006/relationships/hyperlink" Target="https://signin.aws.amazon.com/" TargetMode="External"/><Relationship Id="rId4" Type="http://schemas.openxmlformats.org/officeDocument/2006/relationships/hyperlink" Target="https://github.com/" TargetMode="External"/><Relationship Id="rId9" Type="http://schemas.openxmlformats.org/officeDocument/2006/relationships/hyperlink" Target="https://visualstudio.microsoft.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3CFE-F2AC-4FAB-A0BC-4A640A11474C}"/>
              </a:ext>
            </a:extLst>
          </p:cNvPr>
          <p:cNvSpPr>
            <a:spLocks noGrp="1"/>
          </p:cNvSpPr>
          <p:nvPr>
            <p:ph type="ctrTitle"/>
          </p:nvPr>
        </p:nvSpPr>
        <p:spPr>
          <a:xfrm>
            <a:off x="2332892" y="1147128"/>
            <a:ext cx="8696179" cy="1006597"/>
          </a:xfrm>
        </p:spPr>
        <p:txBody>
          <a:bodyPr>
            <a:noAutofit/>
          </a:bodyPr>
          <a:lstStyle/>
          <a:p>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EAST WEST COLLEGE OF ENGINEERING</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DEPARTMENT OF COMPUTER SCIENCE AND ENGINEERING</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80CA8E-7137-44D2-BF92-41F9472C2E85}"/>
              </a:ext>
            </a:extLst>
          </p:cNvPr>
          <p:cNvSpPr>
            <a:spLocks noGrp="1"/>
          </p:cNvSpPr>
          <p:nvPr>
            <p:ph type="subTitle" idx="1"/>
          </p:nvPr>
        </p:nvSpPr>
        <p:spPr>
          <a:xfrm>
            <a:off x="560718" y="2510287"/>
            <a:ext cx="11283350" cy="3441939"/>
          </a:xfrm>
        </p:spPr>
        <p:txBody>
          <a:bodyPr>
            <a:normAutofit/>
          </a:bodyPr>
          <a:lstStyle/>
          <a:p>
            <a:endParaRPr lang="en-IN" dirty="0">
              <a:latin typeface="Times New Roman" pitchFamily="18" charset="0"/>
              <a:cs typeface="Times New Roman" pitchFamily="18" charset="0"/>
            </a:endParaRPr>
          </a:p>
          <a:p>
            <a:pPr algn="l"/>
            <a:r>
              <a:rPr lang="en-IN" dirty="0">
                <a:latin typeface="Times New Roman" pitchFamily="18" charset="0"/>
                <a:cs typeface="Times New Roman" pitchFamily="18" charset="0"/>
              </a:rPr>
              <a:t>		</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Under the guidance of</a:t>
            </a:r>
          </a:p>
          <a:p>
            <a:endParaRPr lang="en-IN" dirty="0">
              <a:latin typeface="Times New Roman" pitchFamily="18" charset="0"/>
              <a:cs typeface="Times New Roman" pitchFamily="18" charset="0"/>
            </a:endParaRPr>
          </a:p>
        </p:txBody>
      </p:sp>
      <p:pic>
        <p:nvPicPr>
          <p:cNvPr id="4" name="Picture 3" descr="logo">
            <a:extLst>
              <a:ext uri="{FF2B5EF4-FFF2-40B4-BE49-F238E27FC236}">
                <a16:creationId xmlns:a16="http://schemas.microsoft.com/office/drawing/2014/main" id="{E5AD204B-7B20-4585-98EC-1A90BDE80260}"/>
              </a:ext>
            </a:extLst>
          </p:cNvPr>
          <p:cNvPicPr/>
          <p:nvPr/>
        </p:nvPicPr>
        <p:blipFill>
          <a:blip r:embed="rId2" cstate="print"/>
          <a:srcRect/>
          <a:stretch>
            <a:fillRect/>
          </a:stretch>
        </p:blipFill>
        <p:spPr bwMode="auto">
          <a:xfrm>
            <a:off x="545196" y="443597"/>
            <a:ext cx="1382078" cy="1407062"/>
          </a:xfrm>
          <a:prstGeom prst="rect">
            <a:avLst/>
          </a:prstGeom>
          <a:noFill/>
          <a:ln w="9525">
            <a:noFill/>
            <a:miter lim="800000"/>
            <a:headEnd/>
            <a:tailEnd/>
          </a:ln>
        </p:spPr>
      </p:pic>
      <p:sp>
        <p:nvSpPr>
          <p:cNvPr id="5" name="Rectangle 4"/>
          <p:cNvSpPr/>
          <p:nvPr/>
        </p:nvSpPr>
        <p:spPr>
          <a:xfrm>
            <a:off x="215658" y="3640349"/>
            <a:ext cx="3976778" cy="9143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2200" dirty="0">
                <a:latin typeface="Times New Roman" pitchFamily="18" charset="0"/>
                <a:cs typeface="Times New Roman" pitchFamily="18" charset="0"/>
              </a:rPr>
              <a:t>G R VISHAL (1EE16CS011)</a:t>
            </a:r>
          </a:p>
          <a:p>
            <a:r>
              <a:rPr lang="en-IN" sz="2200" dirty="0">
                <a:latin typeface="Times New Roman" pitchFamily="18" charset="0"/>
                <a:cs typeface="Times New Roman" pitchFamily="18" charset="0"/>
              </a:rPr>
              <a:t>POORNIMA Y O (1EE16CS022)</a:t>
            </a:r>
            <a:endParaRPr lang="en-US" sz="2200" dirty="0"/>
          </a:p>
        </p:txBody>
      </p:sp>
      <p:sp>
        <p:nvSpPr>
          <p:cNvPr id="6" name="Rectangle 5"/>
          <p:cNvSpPr/>
          <p:nvPr/>
        </p:nvSpPr>
        <p:spPr>
          <a:xfrm>
            <a:off x="6970143" y="3623095"/>
            <a:ext cx="5098210" cy="8540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IN" sz="2200" dirty="0">
              <a:latin typeface="Times New Roman" pitchFamily="18" charset="0"/>
              <a:cs typeface="Times New Roman" pitchFamily="18" charset="0"/>
            </a:endParaRPr>
          </a:p>
          <a:p>
            <a:pPr algn="r"/>
            <a:r>
              <a:rPr lang="en-IN" sz="2200" dirty="0">
                <a:latin typeface="Times New Roman" pitchFamily="18" charset="0"/>
                <a:cs typeface="Times New Roman" pitchFamily="18" charset="0"/>
              </a:rPr>
              <a:t>HARSHITHA S (1EE16CS015)</a:t>
            </a:r>
          </a:p>
          <a:p>
            <a:pPr algn="r"/>
            <a:r>
              <a:rPr lang="en-IN" sz="2200" dirty="0">
                <a:latin typeface="Times New Roman" pitchFamily="18" charset="0"/>
                <a:cs typeface="Times New Roman" pitchFamily="18" charset="0"/>
              </a:rPr>
              <a:t>SUBRAMANYA DATTA S(1EE16CS044)</a:t>
            </a:r>
          </a:p>
          <a:p>
            <a:pPr algn="ctr"/>
            <a:endParaRPr lang="en-US" dirty="0"/>
          </a:p>
        </p:txBody>
      </p:sp>
      <p:sp>
        <p:nvSpPr>
          <p:cNvPr id="7" name="Rectangle 6"/>
          <p:cNvSpPr/>
          <p:nvPr/>
        </p:nvSpPr>
        <p:spPr>
          <a:xfrm>
            <a:off x="750498" y="2536167"/>
            <a:ext cx="10990053" cy="4658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dirty="0">
              <a:latin typeface="Times New Roman" pitchFamily="18" charset="0"/>
              <a:cs typeface="Times New Roman" pitchFamily="18" charset="0"/>
            </a:endParaRPr>
          </a:p>
          <a:p>
            <a:pPr algn="ctr"/>
            <a:r>
              <a:rPr lang="en-IN" sz="2400" b="1" dirty="0">
                <a:latin typeface="Times New Roman" pitchFamily="18" charset="0"/>
                <a:cs typeface="Times New Roman" pitchFamily="18" charset="0"/>
              </a:rPr>
              <a:t>SCALABLE CONTINUOUS INTEGRATION-CONTINUOUS DEPLOYMENT</a:t>
            </a:r>
          </a:p>
          <a:p>
            <a:pPr algn="ctr"/>
            <a:endParaRPr lang="en-US" sz="2400" dirty="0"/>
          </a:p>
        </p:txBody>
      </p:sp>
      <p:sp>
        <p:nvSpPr>
          <p:cNvPr id="8" name="Rectangle 7"/>
          <p:cNvSpPr/>
          <p:nvPr/>
        </p:nvSpPr>
        <p:spPr>
          <a:xfrm>
            <a:off x="4451229" y="5365630"/>
            <a:ext cx="3303918" cy="44857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2400" dirty="0">
              <a:latin typeface="Times New Roman" pitchFamily="18" charset="0"/>
              <a:cs typeface="Times New Roman" pitchFamily="18" charset="0"/>
            </a:endParaRPr>
          </a:p>
          <a:p>
            <a:pPr algn="ctr"/>
            <a:r>
              <a:rPr lang="en-IN" sz="2400" dirty="0">
                <a:latin typeface="Times New Roman" pitchFamily="18" charset="0"/>
                <a:cs typeface="Times New Roman" pitchFamily="18" charset="0"/>
              </a:rPr>
              <a:t>Prof. CHETHANA R M  </a:t>
            </a:r>
          </a:p>
          <a:p>
            <a:pPr algn="ctr"/>
            <a:endParaRPr lang="en-US" sz="2400" dirty="0"/>
          </a:p>
        </p:txBody>
      </p:sp>
    </p:spTree>
    <p:extLst>
      <p:ext uri="{BB962C8B-B14F-4D97-AF65-F5344CB8AC3E}">
        <p14:creationId xmlns:p14="http://schemas.microsoft.com/office/powerpoint/2010/main" val="3108032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9E097-BCC9-401D-BE78-EED541B4702E}"/>
              </a:ext>
            </a:extLst>
          </p:cNvPr>
          <p:cNvSpPr/>
          <p:nvPr/>
        </p:nvSpPr>
        <p:spPr>
          <a:xfrm>
            <a:off x="4085074" y="184647"/>
            <a:ext cx="4225770" cy="5681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EB8029E3-51B6-42CD-B31C-F787E0CC15B1}"/>
              </a:ext>
            </a:extLst>
          </p:cNvPr>
          <p:cNvSpPr/>
          <p:nvPr/>
        </p:nvSpPr>
        <p:spPr>
          <a:xfrm>
            <a:off x="219825" y="1055103"/>
            <a:ext cx="3417903" cy="1105223"/>
          </a:xfrm>
          <a:prstGeom prst="rect">
            <a:avLst/>
          </a:prstGeom>
          <a:noFill/>
          <a:ln w="9525" cap="flat" cmpd="sng" algn="ctr">
            <a:solidFill>
              <a:schemeClr val="accent5"/>
            </a:solidFill>
            <a:prstDash val="solid"/>
            <a:round/>
            <a:headEnd type="none" w="med" len="med"/>
            <a:tailEnd type="none" w="med" len="med"/>
          </a:ln>
          <a:effectLst>
            <a:glow rad="228600">
              <a:schemeClr val="accent5">
                <a:satMod val="175000"/>
                <a:alpha val="40000"/>
              </a:schemeClr>
            </a:glow>
          </a:effectLst>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pic>
        <p:nvPicPr>
          <p:cNvPr id="8" name="Picture 7">
            <a:extLst>
              <a:ext uri="{FF2B5EF4-FFF2-40B4-BE49-F238E27FC236}">
                <a16:creationId xmlns:a16="http://schemas.microsoft.com/office/drawing/2014/main" id="{0F151759-ADCB-466B-B492-56F8D6C10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69" y="1282250"/>
            <a:ext cx="937110" cy="702482"/>
          </a:xfrm>
          <a:prstGeom prst="rect">
            <a:avLst/>
          </a:prstGeom>
        </p:spPr>
      </p:pic>
      <p:pic>
        <p:nvPicPr>
          <p:cNvPr id="10" name="Picture 9">
            <a:extLst>
              <a:ext uri="{FF2B5EF4-FFF2-40B4-BE49-F238E27FC236}">
                <a16:creationId xmlns:a16="http://schemas.microsoft.com/office/drawing/2014/main" id="{D0D8E4E1-B15B-4BFD-AB26-B4BB3E566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555" y="1267463"/>
            <a:ext cx="969482" cy="702482"/>
          </a:xfrm>
          <a:prstGeom prst="rect">
            <a:avLst/>
          </a:prstGeom>
        </p:spPr>
      </p:pic>
      <p:pic>
        <p:nvPicPr>
          <p:cNvPr id="14" name="Picture 13">
            <a:extLst>
              <a:ext uri="{FF2B5EF4-FFF2-40B4-BE49-F238E27FC236}">
                <a16:creationId xmlns:a16="http://schemas.microsoft.com/office/drawing/2014/main" id="{84AA1A97-490A-4D69-AA03-BB803BFFC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047" y="1293823"/>
            <a:ext cx="915140" cy="730930"/>
          </a:xfrm>
          <a:prstGeom prst="rect">
            <a:avLst/>
          </a:prstGeom>
        </p:spPr>
      </p:pic>
      <p:sp>
        <p:nvSpPr>
          <p:cNvPr id="15" name="Rectangle 14">
            <a:extLst>
              <a:ext uri="{FF2B5EF4-FFF2-40B4-BE49-F238E27FC236}">
                <a16:creationId xmlns:a16="http://schemas.microsoft.com/office/drawing/2014/main" id="{5369F997-1389-410B-9A49-36DFD5B99BF6}"/>
              </a:ext>
            </a:extLst>
          </p:cNvPr>
          <p:cNvSpPr/>
          <p:nvPr/>
        </p:nvSpPr>
        <p:spPr>
          <a:xfrm>
            <a:off x="820604" y="165250"/>
            <a:ext cx="2183457" cy="395053"/>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a:latin typeface="Arial Black" panose="020B0A04020102020204" pitchFamily="34" charset="0"/>
              </a:rPr>
              <a:t>Developers</a:t>
            </a:r>
          </a:p>
        </p:txBody>
      </p:sp>
      <p:sp>
        <p:nvSpPr>
          <p:cNvPr id="32" name="Rectangle 31">
            <a:extLst>
              <a:ext uri="{FF2B5EF4-FFF2-40B4-BE49-F238E27FC236}">
                <a16:creationId xmlns:a16="http://schemas.microsoft.com/office/drawing/2014/main" id="{BB5EBD53-10C3-4F14-8431-61F1A794BD81}"/>
              </a:ext>
            </a:extLst>
          </p:cNvPr>
          <p:cNvSpPr/>
          <p:nvPr/>
        </p:nvSpPr>
        <p:spPr>
          <a:xfrm>
            <a:off x="497148" y="2636867"/>
            <a:ext cx="2830367" cy="4616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latin typeface="Arial Black" panose="020B0A04020102020204" pitchFamily="34" charset="0"/>
              </a:rPr>
              <a:t>Version Control</a:t>
            </a:r>
          </a:p>
        </p:txBody>
      </p:sp>
      <p:sp>
        <p:nvSpPr>
          <p:cNvPr id="34" name="Rectangle 33">
            <a:extLst>
              <a:ext uri="{FF2B5EF4-FFF2-40B4-BE49-F238E27FC236}">
                <a16:creationId xmlns:a16="http://schemas.microsoft.com/office/drawing/2014/main" id="{20F046B8-2C87-4C01-9470-8FF58D39809E}"/>
              </a:ext>
            </a:extLst>
          </p:cNvPr>
          <p:cNvSpPr/>
          <p:nvPr/>
        </p:nvSpPr>
        <p:spPr>
          <a:xfrm>
            <a:off x="266068" y="4980926"/>
            <a:ext cx="3176467" cy="1710833"/>
          </a:xfrm>
          <a:prstGeom prst="rect">
            <a:avLst/>
          </a:prstGeom>
          <a:noFill/>
          <a:ln w="9525" cap="flat" cmpd="sng" algn="ctr">
            <a:solidFill>
              <a:schemeClr val="dk1"/>
            </a:solidFill>
            <a:prstDash val="solid"/>
            <a:round/>
            <a:headEnd type="none" w="med" len="med"/>
            <a:tailEnd type="none" w="med" len="med"/>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38" name="Picture 37">
            <a:extLst>
              <a:ext uri="{FF2B5EF4-FFF2-40B4-BE49-F238E27FC236}">
                <a16:creationId xmlns:a16="http://schemas.microsoft.com/office/drawing/2014/main" id="{59F880CF-E15B-46C2-B20C-4F4EC0B67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30" y="5185023"/>
            <a:ext cx="2515331" cy="1388295"/>
          </a:xfrm>
          <a:prstGeom prst="rect">
            <a:avLst/>
          </a:prstGeom>
        </p:spPr>
      </p:pic>
      <p:sp>
        <p:nvSpPr>
          <p:cNvPr id="68" name="Rectangle 67">
            <a:extLst>
              <a:ext uri="{FF2B5EF4-FFF2-40B4-BE49-F238E27FC236}">
                <a16:creationId xmlns:a16="http://schemas.microsoft.com/office/drawing/2014/main" id="{46C2B2D1-42C9-4F2D-A4EF-D4CD8FD1DDCC}"/>
              </a:ext>
            </a:extLst>
          </p:cNvPr>
          <p:cNvSpPr/>
          <p:nvPr/>
        </p:nvSpPr>
        <p:spPr>
          <a:xfrm>
            <a:off x="9308547" y="1388330"/>
            <a:ext cx="2093709" cy="939535"/>
          </a:xfrm>
          <a:prstGeom prst="rect">
            <a:avLst/>
          </a:prstGeom>
          <a:ln>
            <a:noFill/>
          </a:ln>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70" name="Rectangle 69">
            <a:extLst>
              <a:ext uri="{FF2B5EF4-FFF2-40B4-BE49-F238E27FC236}">
                <a16:creationId xmlns:a16="http://schemas.microsoft.com/office/drawing/2014/main" id="{5DB9E929-0575-4F5C-9278-D5654D2148F5}"/>
              </a:ext>
            </a:extLst>
          </p:cNvPr>
          <p:cNvSpPr/>
          <p:nvPr/>
        </p:nvSpPr>
        <p:spPr>
          <a:xfrm>
            <a:off x="9513413" y="706734"/>
            <a:ext cx="1642369" cy="429084"/>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400" b="1" dirty="0">
                <a:latin typeface="Arial Black" panose="020B0A04020102020204" pitchFamily="34" charset="0"/>
              </a:rPr>
              <a:t>BUILD</a:t>
            </a:r>
          </a:p>
        </p:txBody>
      </p:sp>
      <p:pic>
        <p:nvPicPr>
          <p:cNvPr id="72" name="Picture 71">
            <a:extLst>
              <a:ext uri="{FF2B5EF4-FFF2-40B4-BE49-F238E27FC236}">
                <a16:creationId xmlns:a16="http://schemas.microsoft.com/office/drawing/2014/main" id="{6131EA66-4388-4B0E-9E18-B1AEF3C331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5789" y="1439636"/>
            <a:ext cx="1419225" cy="836921"/>
          </a:xfrm>
          <a:prstGeom prst="rect">
            <a:avLst/>
          </a:prstGeom>
        </p:spPr>
      </p:pic>
      <p:sp>
        <p:nvSpPr>
          <p:cNvPr id="82" name="Rectangle 81">
            <a:extLst>
              <a:ext uri="{FF2B5EF4-FFF2-40B4-BE49-F238E27FC236}">
                <a16:creationId xmlns:a16="http://schemas.microsoft.com/office/drawing/2014/main" id="{BFB02760-3783-4E5D-BCA2-18FC66E18554}"/>
              </a:ext>
            </a:extLst>
          </p:cNvPr>
          <p:cNvSpPr/>
          <p:nvPr/>
        </p:nvSpPr>
        <p:spPr>
          <a:xfrm>
            <a:off x="9628060" y="4809025"/>
            <a:ext cx="1642368" cy="45562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a:latin typeface="Arial Black" panose="020B0A04020102020204" pitchFamily="34" charset="0"/>
              </a:rPr>
              <a:t>Test</a:t>
            </a:r>
          </a:p>
        </p:txBody>
      </p:sp>
      <p:sp>
        <p:nvSpPr>
          <p:cNvPr id="93" name="Rectangle 92">
            <a:extLst>
              <a:ext uri="{FF2B5EF4-FFF2-40B4-BE49-F238E27FC236}">
                <a16:creationId xmlns:a16="http://schemas.microsoft.com/office/drawing/2014/main" id="{8878B753-CE9C-4895-B9C6-9C6BB327F141}"/>
              </a:ext>
            </a:extLst>
          </p:cNvPr>
          <p:cNvSpPr/>
          <p:nvPr/>
        </p:nvSpPr>
        <p:spPr>
          <a:xfrm>
            <a:off x="9360111" y="5469670"/>
            <a:ext cx="2267536" cy="1252930"/>
          </a:xfrm>
          <a:prstGeom prst="rect">
            <a:avLst/>
          </a:prstGeom>
          <a:ln>
            <a:noFill/>
          </a:ln>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5" name="Picture 94">
            <a:extLst>
              <a:ext uri="{FF2B5EF4-FFF2-40B4-BE49-F238E27FC236}">
                <a16:creationId xmlns:a16="http://schemas.microsoft.com/office/drawing/2014/main" id="{793A795C-A8FF-471C-BB50-A858FFE6FE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5402" y="5597092"/>
            <a:ext cx="1907767" cy="998086"/>
          </a:xfrm>
          <a:prstGeom prst="rect">
            <a:avLst/>
          </a:prstGeom>
        </p:spPr>
      </p:pic>
      <p:sp>
        <p:nvSpPr>
          <p:cNvPr id="133" name="Rectangle 132">
            <a:extLst>
              <a:ext uri="{FF2B5EF4-FFF2-40B4-BE49-F238E27FC236}">
                <a16:creationId xmlns:a16="http://schemas.microsoft.com/office/drawing/2014/main" id="{5689F3B6-6EA0-4243-B3B2-AF1E5DF617BC}"/>
              </a:ext>
            </a:extLst>
          </p:cNvPr>
          <p:cNvSpPr/>
          <p:nvPr/>
        </p:nvSpPr>
        <p:spPr>
          <a:xfrm>
            <a:off x="4866004" y="1740249"/>
            <a:ext cx="2459992" cy="636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Arial Black" panose="020B0A04020102020204" pitchFamily="34" charset="0"/>
              </a:rPr>
              <a:t>Automation</a:t>
            </a:r>
          </a:p>
        </p:txBody>
      </p:sp>
      <p:sp>
        <p:nvSpPr>
          <p:cNvPr id="138" name="Rectangle 137">
            <a:extLst>
              <a:ext uri="{FF2B5EF4-FFF2-40B4-BE49-F238E27FC236}">
                <a16:creationId xmlns:a16="http://schemas.microsoft.com/office/drawing/2014/main" id="{9BE194D0-B60B-4D03-9BB5-199FF5C0AA51}"/>
              </a:ext>
            </a:extLst>
          </p:cNvPr>
          <p:cNvSpPr/>
          <p:nvPr/>
        </p:nvSpPr>
        <p:spPr>
          <a:xfrm>
            <a:off x="4218848" y="2764904"/>
            <a:ext cx="3754304" cy="2434945"/>
          </a:xfrm>
          <a:prstGeom prst="rect">
            <a:avLst/>
          </a:prstGeom>
          <a:ln>
            <a:noFill/>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40" name="Picture 139">
            <a:extLst>
              <a:ext uri="{FF2B5EF4-FFF2-40B4-BE49-F238E27FC236}">
                <a16:creationId xmlns:a16="http://schemas.microsoft.com/office/drawing/2014/main" id="{93399F73-5A91-4123-A8A4-413238B8A3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64934" y="2974426"/>
            <a:ext cx="3046700" cy="2006223"/>
          </a:xfrm>
          <a:prstGeom prst="rect">
            <a:avLst/>
          </a:prstGeom>
        </p:spPr>
      </p:pic>
      <p:sp>
        <p:nvSpPr>
          <p:cNvPr id="144" name="Rectangle 143">
            <a:extLst>
              <a:ext uri="{FF2B5EF4-FFF2-40B4-BE49-F238E27FC236}">
                <a16:creationId xmlns:a16="http://schemas.microsoft.com/office/drawing/2014/main" id="{FCFACE70-67FE-43C0-BC00-07CF55EE44D8}"/>
              </a:ext>
            </a:extLst>
          </p:cNvPr>
          <p:cNvSpPr/>
          <p:nvPr/>
        </p:nvSpPr>
        <p:spPr>
          <a:xfrm>
            <a:off x="9628060" y="2585391"/>
            <a:ext cx="1527722" cy="4433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latin typeface="Arial Black" panose="020B0A04020102020204" pitchFamily="34" charset="0"/>
              </a:rPr>
              <a:t>Deploy</a:t>
            </a:r>
          </a:p>
        </p:txBody>
      </p:sp>
      <p:sp>
        <p:nvSpPr>
          <p:cNvPr id="151" name="Rectangle 150">
            <a:extLst>
              <a:ext uri="{FF2B5EF4-FFF2-40B4-BE49-F238E27FC236}">
                <a16:creationId xmlns:a16="http://schemas.microsoft.com/office/drawing/2014/main" id="{9901598E-434A-48C5-B148-75482CB09E6F}"/>
              </a:ext>
            </a:extLst>
          </p:cNvPr>
          <p:cNvSpPr/>
          <p:nvPr/>
        </p:nvSpPr>
        <p:spPr>
          <a:xfrm>
            <a:off x="9315476" y="3363434"/>
            <a:ext cx="2267536" cy="1252930"/>
          </a:xfrm>
          <a:prstGeom prst="rect">
            <a:avLst/>
          </a:prstGeom>
          <a:ln>
            <a:noFill/>
          </a:ln>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pic>
        <p:nvPicPr>
          <p:cNvPr id="153" name="Picture 152">
            <a:extLst>
              <a:ext uri="{FF2B5EF4-FFF2-40B4-BE49-F238E27FC236}">
                <a16:creationId xmlns:a16="http://schemas.microsoft.com/office/drawing/2014/main" id="{AC1028A7-8553-4AB3-9E65-54BDDD11C1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4597" y="3370515"/>
            <a:ext cx="1907767" cy="1069933"/>
          </a:xfrm>
          <a:prstGeom prst="rect">
            <a:avLst/>
          </a:prstGeom>
        </p:spPr>
      </p:pic>
      <p:cxnSp>
        <p:nvCxnSpPr>
          <p:cNvPr id="208" name="Straight Arrow Connector 207">
            <a:extLst>
              <a:ext uri="{FF2B5EF4-FFF2-40B4-BE49-F238E27FC236}">
                <a16:creationId xmlns:a16="http://schemas.microsoft.com/office/drawing/2014/main" id="{A22D2CE4-6256-471B-8875-8975A4043C9B}"/>
              </a:ext>
            </a:extLst>
          </p:cNvPr>
          <p:cNvCxnSpPr>
            <a:cxnSpLocks/>
            <a:stCxn id="15" idx="2"/>
            <a:endCxn id="8" idx="0"/>
          </p:cNvCxnSpPr>
          <p:nvPr/>
        </p:nvCxnSpPr>
        <p:spPr>
          <a:xfrm flipH="1">
            <a:off x="798124" y="560303"/>
            <a:ext cx="1114209" cy="721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0" name="Straight Arrow Connector 209">
            <a:extLst>
              <a:ext uri="{FF2B5EF4-FFF2-40B4-BE49-F238E27FC236}">
                <a16:creationId xmlns:a16="http://schemas.microsoft.com/office/drawing/2014/main" id="{0A608912-7F35-4BDD-B537-842094826A6D}"/>
              </a:ext>
            </a:extLst>
          </p:cNvPr>
          <p:cNvCxnSpPr>
            <a:cxnSpLocks/>
            <a:stCxn id="15" idx="2"/>
            <a:endCxn id="14" idx="0"/>
          </p:cNvCxnSpPr>
          <p:nvPr/>
        </p:nvCxnSpPr>
        <p:spPr>
          <a:xfrm flipH="1">
            <a:off x="1901617" y="560303"/>
            <a:ext cx="10716" cy="733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2" name="Straight Arrow Connector 211">
            <a:extLst>
              <a:ext uri="{FF2B5EF4-FFF2-40B4-BE49-F238E27FC236}">
                <a16:creationId xmlns:a16="http://schemas.microsoft.com/office/drawing/2014/main" id="{ED8093BA-553C-444F-9C2E-8C93F4CA3615}"/>
              </a:ext>
            </a:extLst>
          </p:cNvPr>
          <p:cNvCxnSpPr>
            <a:cxnSpLocks/>
            <a:stCxn id="15" idx="2"/>
            <a:endCxn id="10" idx="0"/>
          </p:cNvCxnSpPr>
          <p:nvPr/>
        </p:nvCxnSpPr>
        <p:spPr>
          <a:xfrm>
            <a:off x="1912333" y="560303"/>
            <a:ext cx="1108963" cy="707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6F99665F-1CBE-426D-ACBA-FEEEAC42D6D0}"/>
              </a:ext>
            </a:extLst>
          </p:cNvPr>
          <p:cNvCxnSpPr>
            <a:stCxn id="8" idx="2"/>
            <a:endCxn id="32" idx="0"/>
          </p:cNvCxnSpPr>
          <p:nvPr/>
        </p:nvCxnSpPr>
        <p:spPr>
          <a:xfrm>
            <a:off x="798124" y="1984732"/>
            <a:ext cx="1114208" cy="6521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5" name="Straight Arrow Connector 244">
            <a:extLst>
              <a:ext uri="{FF2B5EF4-FFF2-40B4-BE49-F238E27FC236}">
                <a16:creationId xmlns:a16="http://schemas.microsoft.com/office/drawing/2014/main" id="{CF0919B0-77DB-4A7A-B4F6-58DD9DF999B5}"/>
              </a:ext>
            </a:extLst>
          </p:cNvPr>
          <p:cNvCxnSpPr>
            <a:stCxn id="10" idx="2"/>
            <a:endCxn id="32" idx="0"/>
          </p:cNvCxnSpPr>
          <p:nvPr/>
        </p:nvCxnSpPr>
        <p:spPr>
          <a:xfrm flipH="1">
            <a:off x="1912332" y="1969945"/>
            <a:ext cx="1108964" cy="6669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Connector: Elbow 248">
            <a:extLst>
              <a:ext uri="{FF2B5EF4-FFF2-40B4-BE49-F238E27FC236}">
                <a16:creationId xmlns:a16="http://schemas.microsoft.com/office/drawing/2014/main" id="{93A9C663-D251-4C99-BFFE-B68AA46235B4}"/>
              </a:ext>
            </a:extLst>
          </p:cNvPr>
          <p:cNvCxnSpPr>
            <a:cxnSpLocks/>
          </p:cNvCxnSpPr>
          <p:nvPr/>
        </p:nvCxnSpPr>
        <p:spPr>
          <a:xfrm flipV="1">
            <a:off x="7965436" y="1751960"/>
            <a:ext cx="1335395" cy="2124279"/>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5" name="Connector: Elbow 254">
            <a:extLst>
              <a:ext uri="{FF2B5EF4-FFF2-40B4-BE49-F238E27FC236}">
                <a16:creationId xmlns:a16="http://schemas.microsoft.com/office/drawing/2014/main" id="{BEEDBCCD-3C3C-4FFA-AE5D-85D8C55482C5}"/>
              </a:ext>
            </a:extLst>
          </p:cNvPr>
          <p:cNvCxnSpPr>
            <a:cxnSpLocks/>
          </p:cNvCxnSpPr>
          <p:nvPr/>
        </p:nvCxnSpPr>
        <p:spPr>
          <a:xfrm>
            <a:off x="7973152" y="4090258"/>
            <a:ext cx="1386959" cy="2113758"/>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263" name="Rectangle 262">
            <a:extLst>
              <a:ext uri="{FF2B5EF4-FFF2-40B4-BE49-F238E27FC236}">
                <a16:creationId xmlns:a16="http://schemas.microsoft.com/office/drawing/2014/main" id="{38398FB6-E1D1-45D9-BECE-B239FC1B2BC8}"/>
              </a:ext>
            </a:extLst>
          </p:cNvPr>
          <p:cNvSpPr/>
          <p:nvPr/>
        </p:nvSpPr>
        <p:spPr>
          <a:xfrm>
            <a:off x="791698" y="3537394"/>
            <a:ext cx="2125209" cy="1153504"/>
          </a:xfrm>
          <a:prstGeom prst="rect">
            <a:avLst/>
          </a:prstGeo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pic>
        <p:nvPicPr>
          <p:cNvPr id="265" name="Picture 264">
            <a:extLst>
              <a:ext uri="{FF2B5EF4-FFF2-40B4-BE49-F238E27FC236}">
                <a16:creationId xmlns:a16="http://schemas.microsoft.com/office/drawing/2014/main" id="{424BCA96-0437-475B-B4ED-8B34AB9927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2213" y="3595675"/>
            <a:ext cx="1420433" cy="1013796"/>
          </a:xfrm>
          <a:prstGeom prst="rect">
            <a:avLst/>
          </a:prstGeom>
        </p:spPr>
      </p:pic>
      <p:cxnSp>
        <p:nvCxnSpPr>
          <p:cNvPr id="273" name="Connector: Elbow 272">
            <a:extLst>
              <a:ext uri="{FF2B5EF4-FFF2-40B4-BE49-F238E27FC236}">
                <a16:creationId xmlns:a16="http://schemas.microsoft.com/office/drawing/2014/main" id="{533AFD42-E0A2-44C6-8AC1-C3BE80CD26A2}"/>
              </a:ext>
            </a:extLst>
          </p:cNvPr>
          <p:cNvCxnSpPr>
            <a:stCxn id="34" idx="3"/>
            <a:endCxn id="138" idx="1"/>
          </p:cNvCxnSpPr>
          <p:nvPr/>
        </p:nvCxnSpPr>
        <p:spPr>
          <a:xfrm flipV="1">
            <a:off x="3442535" y="3982377"/>
            <a:ext cx="776313" cy="185396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6" name="Straight Arrow Connector 285">
            <a:extLst>
              <a:ext uri="{FF2B5EF4-FFF2-40B4-BE49-F238E27FC236}">
                <a16:creationId xmlns:a16="http://schemas.microsoft.com/office/drawing/2014/main" id="{B65667B8-4B4F-4D8B-A344-78465A07BA8E}"/>
              </a:ext>
            </a:extLst>
          </p:cNvPr>
          <p:cNvCxnSpPr>
            <a:stCxn id="263" idx="2"/>
            <a:endCxn id="34" idx="0"/>
          </p:cNvCxnSpPr>
          <p:nvPr/>
        </p:nvCxnSpPr>
        <p:spPr>
          <a:xfrm flipH="1">
            <a:off x="1854302" y="4690898"/>
            <a:ext cx="1" cy="2900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5" name="Straight Arrow Connector 294">
            <a:extLst>
              <a:ext uri="{FF2B5EF4-FFF2-40B4-BE49-F238E27FC236}">
                <a16:creationId xmlns:a16="http://schemas.microsoft.com/office/drawing/2014/main" id="{4F7BC522-9BCA-4B8F-8CBE-E99EF18DA330}"/>
              </a:ext>
            </a:extLst>
          </p:cNvPr>
          <p:cNvCxnSpPr>
            <a:stCxn id="14" idx="2"/>
            <a:endCxn id="32" idx="0"/>
          </p:cNvCxnSpPr>
          <p:nvPr/>
        </p:nvCxnSpPr>
        <p:spPr>
          <a:xfrm>
            <a:off x="1901617" y="2024753"/>
            <a:ext cx="10715" cy="612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EE570A23-A64C-41D2-ADAF-EBFD63FA3497}"/>
              </a:ext>
            </a:extLst>
          </p:cNvPr>
          <p:cNvCxnSpPr>
            <a:stCxn id="138" idx="3"/>
            <a:endCxn id="151" idx="1"/>
          </p:cNvCxnSpPr>
          <p:nvPr/>
        </p:nvCxnSpPr>
        <p:spPr>
          <a:xfrm>
            <a:off x="7973152" y="3982377"/>
            <a:ext cx="1342324" cy="75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6970876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5BB9CA-401B-41CD-BFBC-387435C56E9B}"/>
              </a:ext>
            </a:extLst>
          </p:cNvPr>
          <p:cNvSpPr/>
          <p:nvPr/>
        </p:nvSpPr>
        <p:spPr>
          <a:xfrm>
            <a:off x="4283475" y="71020"/>
            <a:ext cx="3395709" cy="47051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p>
        </p:txBody>
      </p:sp>
      <p:pic>
        <p:nvPicPr>
          <p:cNvPr id="4" name="Picture 3">
            <a:extLst>
              <a:ext uri="{FF2B5EF4-FFF2-40B4-BE49-F238E27FC236}">
                <a16:creationId xmlns:a16="http://schemas.microsoft.com/office/drawing/2014/main" id="{3960BDA8-9D3B-4960-B4EC-B624EB1D0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4" y="603682"/>
            <a:ext cx="10928412" cy="6254318"/>
          </a:xfrm>
          <a:prstGeom prst="rect">
            <a:avLst/>
          </a:prstGeom>
        </p:spPr>
      </p:pic>
    </p:spTree>
    <p:extLst>
      <p:ext uri="{BB962C8B-B14F-4D97-AF65-F5344CB8AC3E}">
        <p14:creationId xmlns:p14="http://schemas.microsoft.com/office/powerpoint/2010/main" val="2840573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3F89BA-0FCB-450A-974E-64A33087CA24}"/>
              </a:ext>
            </a:extLst>
          </p:cNvPr>
          <p:cNvSpPr/>
          <p:nvPr/>
        </p:nvSpPr>
        <p:spPr>
          <a:xfrm>
            <a:off x="3844030" y="164235"/>
            <a:ext cx="4030466" cy="70133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3600" b="1" dirty="0">
                <a:solidFill>
                  <a:schemeClr val="tx1"/>
                </a:solidFill>
                <a:latin typeface="Times New Roman" panose="02020603050405020304" pitchFamily="18" charset="0"/>
                <a:cs typeface="Times New Roman" panose="02020603050405020304" pitchFamily="18" charset="0"/>
              </a:rPr>
              <a:t>Jenkins Execution</a:t>
            </a:r>
          </a:p>
        </p:txBody>
      </p:sp>
      <p:sp>
        <p:nvSpPr>
          <p:cNvPr id="3" name="Rectangle 2">
            <a:extLst>
              <a:ext uri="{FF2B5EF4-FFF2-40B4-BE49-F238E27FC236}">
                <a16:creationId xmlns:a16="http://schemas.microsoft.com/office/drawing/2014/main" id="{AACB513B-52E6-4AFC-9776-9C3F6EED71CF}"/>
              </a:ext>
            </a:extLst>
          </p:cNvPr>
          <p:cNvSpPr/>
          <p:nvPr/>
        </p:nvSpPr>
        <p:spPr>
          <a:xfrm>
            <a:off x="7378821" y="1497785"/>
            <a:ext cx="4375213" cy="209767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3926AB3-6CA4-4AA6-B2F5-FC67D97D5237}"/>
              </a:ext>
            </a:extLst>
          </p:cNvPr>
          <p:cNvSpPr/>
          <p:nvPr/>
        </p:nvSpPr>
        <p:spPr>
          <a:xfrm>
            <a:off x="4090272" y="3829666"/>
            <a:ext cx="4030466" cy="21794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E1404C8-FAF9-43E5-9D79-2214E48C6400}"/>
              </a:ext>
            </a:extLst>
          </p:cNvPr>
          <p:cNvSpPr/>
          <p:nvPr/>
        </p:nvSpPr>
        <p:spPr>
          <a:xfrm>
            <a:off x="100616" y="1497785"/>
            <a:ext cx="4220977" cy="209767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285F038-C9ED-4AA8-9B93-8426E305D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679" y="1672506"/>
            <a:ext cx="3911496" cy="1738443"/>
          </a:xfrm>
          <a:prstGeom prst="rect">
            <a:avLst/>
          </a:prstGeom>
        </p:spPr>
      </p:pic>
      <p:pic>
        <p:nvPicPr>
          <p:cNvPr id="9" name="Picture 8">
            <a:extLst>
              <a:ext uri="{FF2B5EF4-FFF2-40B4-BE49-F238E27FC236}">
                <a16:creationId xmlns:a16="http://schemas.microsoft.com/office/drawing/2014/main" id="{FE72F33F-CFD9-40E0-895B-D85E35B74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57" y="1677397"/>
            <a:ext cx="3735494" cy="1738443"/>
          </a:xfrm>
          <a:prstGeom prst="rect">
            <a:avLst/>
          </a:prstGeom>
        </p:spPr>
      </p:pic>
      <p:pic>
        <p:nvPicPr>
          <p:cNvPr id="11" name="Picture 10">
            <a:extLst>
              <a:ext uri="{FF2B5EF4-FFF2-40B4-BE49-F238E27FC236}">
                <a16:creationId xmlns:a16="http://schemas.microsoft.com/office/drawing/2014/main" id="{C23EE22D-6867-4653-8C1A-AEBF29F6B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261" y="4040176"/>
            <a:ext cx="3674352" cy="1758446"/>
          </a:xfrm>
          <a:prstGeom prst="rect">
            <a:avLst/>
          </a:prstGeom>
        </p:spPr>
      </p:pic>
      <p:sp>
        <p:nvSpPr>
          <p:cNvPr id="12" name="Rectangle 11">
            <a:extLst>
              <a:ext uri="{FF2B5EF4-FFF2-40B4-BE49-F238E27FC236}">
                <a16:creationId xmlns:a16="http://schemas.microsoft.com/office/drawing/2014/main" id="{6F9D3EED-B23D-4B7C-A7A6-82BDE190FFDB}"/>
              </a:ext>
            </a:extLst>
          </p:cNvPr>
          <p:cNvSpPr/>
          <p:nvPr/>
        </p:nvSpPr>
        <p:spPr>
          <a:xfrm>
            <a:off x="8354625" y="3780380"/>
            <a:ext cx="2423603" cy="97398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IN" sz="2000" b="1" dirty="0">
                <a:solidFill>
                  <a:srgbClr val="FFC000"/>
                </a:solidFill>
                <a:latin typeface="Times New Roman" panose="02020603050405020304" pitchFamily="18" charset="0"/>
                <a:cs typeface="Times New Roman" panose="02020603050405020304" pitchFamily="18" charset="0"/>
              </a:rPr>
              <a:t>One of the test suits fails then publish is skipped</a:t>
            </a:r>
          </a:p>
        </p:txBody>
      </p:sp>
      <p:sp>
        <p:nvSpPr>
          <p:cNvPr id="13" name="Rectangle 12">
            <a:extLst>
              <a:ext uri="{FF2B5EF4-FFF2-40B4-BE49-F238E27FC236}">
                <a16:creationId xmlns:a16="http://schemas.microsoft.com/office/drawing/2014/main" id="{16358C66-D12B-49F5-B343-6E2C3A37FB1E}"/>
              </a:ext>
            </a:extLst>
          </p:cNvPr>
          <p:cNvSpPr/>
          <p:nvPr/>
        </p:nvSpPr>
        <p:spPr>
          <a:xfrm>
            <a:off x="967865" y="3752146"/>
            <a:ext cx="2486478" cy="51522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2400" b="1" dirty="0">
                <a:latin typeface="Times New Roman" panose="02020603050405020304" pitchFamily="18" charset="0"/>
                <a:cs typeface="Times New Roman" panose="02020603050405020304" pitchFamily="18" charset="0"/>
              </a:rPr>
              <a:t>Build fails</a:t>
            </a:r>
          </a:p>
        </p:txBody>
      </p:sp>
      <p:sp>
        <p:nvSpPr>
          <p:cNvPr id="14" name="Rectangle 13">
            <a:extLst>
              <a:ext uri="{FF2B5EF4-FFF2-40B4-BE49-F238E27FC236}">
                <a16:creationId xmlns:a16="http://schemas.microsoft.com/office/drawing/2014/main" id="{B9C07A8B-20C1-4162-9BDE-5724B0245069}"/>
              </a:ext>
            </a:extLst>
          </p:cNvPr>
          <p:cNvSpPr/>
          <p:nvPr/>
        </p:nvSpPr>
        <p:spPr>
          <a:xfrm>
            <a:off x="4697180" y="6117040"/>
            <a:ext cx="2797640" cy="57672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sz="2000" b="1" dirty="0">
                <a:latin typeface="Times New Roman" panose="02020603050405020304" pitchFamily="18" charset="0"/>
                <a:cs typeface="Times New Roman" panose="02020603050405020304" pitchFamily="18" charset="0"/>
              </a:rPr>
              <a:t>Pipeline successfully executed</a:t>
            </a:r>
          </a:p>
        </p:txBody>
      </p:sp>
      <p:pic>
        <p:nvPicPr>
          <p:cNvPr id="16" name="Picture 15">
            <a:extLst>
              <a:ext uri="{FF2B5EF4-FFF2-40B4-BE49-F238E27FC236}">
                <a16:creationId xmlns:a16="http://schemas.microsoft.com/office/drawing/2014/main" id="{CC356B21-2355-47FF-B8CE-3864F29018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6215" y="1667617"/>
            <a:ext cx="2654895" cy="1748223"/>
          </a:xfrm>
          <a:prstGeom prst="rect">
            <a:avLst/>
          </a:prstGeom>
        </p:spPr>
      </p:pic>
    </p:spTree>
    <p:extLst>
      <p:ext uri="{BB962C8B-B14F-4D97-AF65-F5344CB8AC3E}">
        <p14:creationId xmlns:p14="http://schemas.microsoft.com/office/powerpoint/2010/main" val="232618204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94FFE1-A6EA-40FA-934A-4070E7A1C479}"/>
              </a:ext>
            </a:extLst>
          </p:cNvPr>
          <p:cNvSpPr/>
          <p:nvPr/>
        </p:nvSpPr>
        <p:spPr>
          <a:xfrm>
            <a:off x="4012706" y="124290"/>
            <a:ext cx="3373515" cy="6036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200" b="1" dirty="0">
                <a:latin typeface="Times New Roman" panose="02020603050405020304" pitchFamily="18" charset="0"/>
                <a:cs typeface="Times New Roman" panose="02020603050405020304" pitchFamily="18" charset="0"/>
              </a:rPr>
              <a:t>Screen Shots</a:t>
            </a:r>
          </a:p>
        </p:txBody>
      </p:sp>
      <p:pic>
        <p:nvPicPr>
          <p:cNvPr id="4" name="Picture 3">
            <a:extLst>
              <a:ext uri="{FF2B5EF4-FFF2-40B4-BE49-F238E27FC236}">
                <a16:creationId xmlns:a16="http://schemas.microsoft.com/office/drawing/2014/main" id="{486EFD7E-F2CD-4271-AFE1-A864DFF9E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14526"/>
            <a:ext cx="12192001" cy="5228947"/>
          </a:xfrm>
          <a:prstGeom prst="rect">
            <a:avLst/>
          </a:prstGeom>
        </p:spPr>
      </p:pic>
      <p:sp>
        <p:nvSpPr>
          <p:cNvPr id="7" name="Flowchart: Terminator 6">
            <a:extLst>
              <a:ext uri="{FF2B5EF4-FFF2-40B4-BE49-F238E27FC236}">
                <a16:creationId xmlns:a16="http://schemas.microsoft.com/office/drawing/2014/main" id="{3FEE1E7D-152C-44DD-88AE-7A7ABC24F9BA}"/>
              </a:ext>
            </a:extLst>
          </p:cNvPr>
          <p:cNvSpPr/>
          <p:nvPr/>
        </p:nvSpPr>
        <p:spPr>
          <a:xfrm>
            <a:off x="4057094" y="6125588"/>
            <a:ext cx="3284737" cy="64807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1.GitHub Repository</a:t>
            </a:r>
          </a:p>
        </p:txBody>
      </p:sp>
    </p:spTree>
    <p:extLst>
      <p:ext uri="{BB962C8B-B14F-4D97-AF65-F5344CB8AC3E}">
        <p14:creationId xmlns:p14="http://schemas.microsoft.com/office/powerpoint/2010/main" val="1896753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91B86D-E28B-4DD1-83F3-FDDE25875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75350"/>
          </a:xfrm>
          <a:prstGeom prst="rect">
            <a:avLst/>
          </a:prstGeom>
        </p:spPr>
      </p:pic>
      <p:sp>
        <p:nvSpPr>
          <p:cNvPr id="4" name="Flowchart: Terminator 3">
            <a:extLst>
              <a:ext uri="{FF2B5EF4-FFF2-40B4-BE49-F238E27FC236}">
                <a16:creationId xmlns:a16="http://schemas.microsoft.com/office/drawing/2014/main" id="{4CECDA35-A32F-4D93-8B63-4736C67C3422}"/>
              </a:ext>
            </a:extLst>
          </p:cNvPr>
          <p:cNvSpPr/>
          <p:nvPr/>
        </p:nvSpPr>
        <p:spPr>
          <a:xfrm>
            <a:off x="4205056" y="6116713"/>
            <a:ext cx="3781888" cy="656947"/>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2. AWS Instances View </a:t>
            </a:r>
          </a:p>
        </p:txBody>
      </p:sp>
    </p:spTree>
    <p:extLst>
      <p:ext uri="{BB962C8B-B14F-4D97-AF65-F5344CB8AC3E}">
        <p14:creationId xmlns:p14="http://schemas.microsoft.com/office/powerpoint/2010/main" val="93391333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C382F8-280C-4C71-96AA-4F70A734A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92428"/>
          </a:xfrm>
          <a:prstGeom prst="rect">
            <a:avLst/>
          </a:prstGeom>
        </p:spPr>
      </p:pic>
      <p:sp>
        <p:nvSpPr>
          <p:cNvPr id="4" name="Flowchart: Terminator 3">
            <a:extLst>
              <a:ext uri="{FF2B5EF4-FFF2-40B4-BE49-F238E27FC236}">
                <a16:creationId xmlns:a16="http://schemas.microsoft.com/office/drawing/2014/main" id="{B3C49E89-B7F2-4EF3-989A-D7C82B39ECFF}"/>
              </a:ext>
            </a:extLst>
          </p:cNvPr>
          <p:cNvSpPr/>
          <p:nvPr/>
        </p:nvSpPr>
        <p:spPr>
          <a:xfrm>
            <a:off x="4320466" y="6081204"/>
            <a:ext cx="3551068" cy="696897"/>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3.Jenkins Nodes View</a:t>
            </a:r>
          </a:p>
        </p:txBody>
      </p:sp>
    </p:spTree>
    <p:extLst>
      <p:ext uri="{BB962C8B-B14F-4D97-AF65-F5344CB8AC3E}">
        <p14:creationId xmlns:p14="http://schemas.microsoft.com/office/powerpoint/2010/main" val="39576632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1684E9-5869-4E0A-B4B1-3610D9BA0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27759" cy="6858000"/>
          </a:xfrm>
          <a:prstGeom prst="rect">
            <a:avLst/>
          </a:prstGeom>
        </p:spPr>
      </p:pic>
      <p:sp>
        <p:nvSpPr>
          <p:cNvPr id="4" name="Flowchart: Terminator 3">
            <a:extLst>
              <a:ext uri="{FF2B5EF4-FFF2-40B4-BE49-F238E27FC236}">
                <a16:creationId xmlns:a16="http://schemas.microsoft.com/office/drawing/2014/main" id="{98062535-B629-4404-A3CC-4DE22C709353}"/>
              </a:ext>
            </a:extLst>
          </p:cNvPr>
          <p:cNvSpPr/>
          <p:nvPr/>
        </p:nvSpPr>
        <p:spPr>
          <a:xfrm>
            <a:off x="8273988" y="2707691"/>
            <a:ext cx="3178205" cy="82562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4.Git Bash Terminal</a:t>
            </a:r>
          </a:p>
        </p:txBody>
      </p:sp>
    </p:spTree>
    <p:extLst>
      <p:ext uri="{BB962C8B-B14F-4D97-AF65-F5344CB8AC3E}">
        <p14:creationId xmlns:p14="http://schemas.microsoft.com/office/powerpoint/2010/main" val="115614542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1DEDC3-7A42-4EE4-8B38-05705A804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83550"/>
          </a:xfrm>
          <a:prstGeom prst="rect">
            <a:avLst/>
          </a:prstGeom>
        </p:spPr>
      </p:pic>
      <p:sp>
        <p:nvSpPr>
          <p:cNvPr id="4" name="Flowchart: Terminator 3">
            <a:extLst>
              <a:ext uri="{FF2B5EF4-FFF2-40B4-BE49-F238E27FC236}">
                <a16:creationId xmlns:a16="http://schemas.microsoft.com/office/drawing/2014/main" id="{97595FC7-1501-4D2E-830F-41686978EB3E}"/>
              </a:ext>
            </a:extLst>
          </p:cNvPr>
          <p:cNvSpPr/>
          <p:nvPr/>
        </p:nvSpPr>
        <p:spPr>
          <a:xfrm>
            <a:off x="4222811" y="6054571"/>
            <a:ext cx="3746377" cy="696897"/>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5. Jenkins Pipeline View</a:t>
            </a:r>
          </a:p>
        </p:txBody>
      </p:sp>
    </p:spTree>
    <p:extLst>
      <p:ext uri="{BB962C8B-B14F-4D97-AF65-F5344CB8AC3E}">
        <p14:creationId xmlns:p14="http://schemas.microsoft.com/office/powerpoint/2010/main" val="310395089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7B6E1-653F-4432-B91D-8A799ACD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83550"/>
          </a:xfrm>
          <a:prstGeom prst="rect">
            <a:avLst/>
          </a:prstGeom>
        </p:spPr>
      </p:pic>
      <p:sp>
        <p:nvSpPr>
          <p:cNvPr id="4" name="Flowchart: Terminator 3">
            <a:extLst>
              <a:ext uri="{FF2B5EF4-FFF2-40B4-BE49-F238E27FC236}">
                <a16:creationId xmlns:a16="http://schemas.microsoft.com/office/drawing/2014/main" id="{19DE4D53-C147-4F5A-A80B-8C68F5FA75E3}"/>
              </a:ext>
            </a:extLst>
          </p:cNvPr>
          <p:cNvSpPr/>
          <p:nvPr/>
        </p:nvSpPr>
        <p:spPr>
          <a:xfrm>
            <a:off x="4429956" y="6081204"/>
            <a:ext cx="3542191" cy="696897"/>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6.Nodes Triggered By Jenkins job</a:t>
            </a:r>
          </a:p>
        </p:txBody>
      </p:sp>
    </p:spTree>
    <p:extLst>
      <p:ext uri="{BB962C8B-B14F-4D97-AF65-F5344CB8AC3E}">
        <p14:creationId xmlns:p14="http://schemas.microsoft.com/office/powerpoint/2010/main" val="3909724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C01D9-BC8F-41C2-81EF-C5AB9601B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30900"/>
          </a:xfrm>
          <a:prstGeom prst="rect">
            <a:avLst/>
          </a:prstGeom>
        </p:spPr>
      </p:pic>
      <p:sp>
        <p:nvSpPr>
          <p:cNvPr id="4" name="Flowchart: Terminator 3">
            <a:extLst>
              <a:ext uri="{FF2B5EF4-FFF2-40B4-BE49-F238E27FC236}">
                <a16:creationId xmlns:a16="http://schemas.microsoft.com/office/drawing/2014/main" id="{436853B6-F197-4D13-A7E2-91F32E2F6F22}"/>
              </a:ext>
            </a:extLst>
          </p:cNvPr>
          <p:cNvSpPr/>
          <p:nvPr/>
        </p:nvSpPr>
        <p:spPr>
          <a:xfrm>
            <a:off x="4043778" y="6072326"/>
            <a:ext cx="4104444" cy="696897"/>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7. AWS Nodes View after nodes triggered by Jenkins</a:t>
            </a:r>
          </a:p>
        </p:txBody>
      </p:sp>
    </p:spTree>
    <p:extLst>
      <p:ext uri="{BB962C8B-B14F-4D97-AF65-F5344CB8AC3E}">
        <p14:creationId xmlns:p14="http://schemas.microsoft.com/office/powerpoint/2010/main" val="879516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9C725-7EE0-43A8-AC05-8767334BB893}"/>
              </a:ext>
            </a:extLst>
          </p:cNvPr>
          <p:cNvSpPr/>
          <p:nvPr/>
        </p:nvSpPr>
        <p:spPr>
          <a:xfrm>
            <a:off x="4074852" y="122890"/>
            <a:ext cx="3151573" cy="656948"/>
          </a:xfrm>
          <a:prstGeom prst="rect">
            <a:avLst/>
          </a:prstGeom>
          <a:effectLst>
            <a:reflection blurRad="6350" stA="50000" endA="300" endPos="55500" dist="101600" dir="5400000" sy="-100000" algn="bl" rotWithShape="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200" b="1" dirty="0">
                <a:latin typeface="Times New Roman" panose="02020603050405020304" pitchFamily="18" charset="0"/>
                <a:cs typeface="Times New Roman" panose="02020603050405020304" pitchFamily="18" charset="0"/>
              </a:rPr>
              <a:t>CONTENTS</a:t>
            </a:r>
          </a:p>
        </p:txBody>
      </p:sp>
      <p:sp>
        <p:nvSpPr>
          <p:cNvPr id="9" name="Oval 8">
            <a:extLst>
              <a:ext uri="{FF2B5EF4-FFF2-40B4-BE49-F238E27FC236}">
                <a16:creationId xmlns:a16="http://schemas.microsoft.com/office/drawing/2014/main" id="{5E61E529-973C-4A3D-A35D-4BC4BF086085}"/>
              </a:ext>
            </a:extLst>
          </p:cNvPr>
          <p:cNvSpPr/>
          <p:nvPr/>
        </p:nvSpPr>
        <p:spPr>
          <a:xfrm>
            <a:off x="266330" y="1313894"/>
            <a:ext cx="577049" cy="818456"/>
          </a:xfrm>
          <a:prstGeom prst="ellipse">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1.</a:t>
            </a:r>
          </a:p>
        </p:txBody>
      </p:sp>
      <p:sp>
        <p:nvSpPr>
          <p:cNvPr id="10" name="Oval 9">
            <a:extLst>
              <a:ext uri="{FF2B5EF4-FFF2-40B4-BE49-F238E27FC236}">
                <a16:creationId xmlns:a16="http://schemas.microsoft.com/office/drawing/2014/main" id="{C6BF1D5B-8662-4A2E-B159-BE3771D96FB9}"/>
              </a:ext>
            </a:extLst>
          </p:cNvPr>
          <p:cNvSpPr/>
          <p:nvPr/>
        </p:nvSpPr>
        <p:spPr>
          <a:xfrm>
            <a:off x="266330" y="2688088"/>
            <a:ext cx="577049" cy="818456"/>
          </a:xfrm>
          <a:prstGeom prst="ellipse">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2.</a:t>
            </a:r>
          </a:p>
        </p:txBody>
      </p:sp>
      <p:sp>
        <p:nvSpPr>
          <p:cNvPr id="11" name="Oval 10">
            <a:extLst>
              <a:ext uri="{FF2B5EF4-FFF2-40B4-BE49-F238E27FC236}">
                <a16:creationId xmlns:a16="http://schemas.microsoft.com/office/drawing/2014/main" id="{0F6F29D4-B138-4EA6-9EE7-41EE51120339}"/>
              </a:ext>
            </a:extLst>
          </p:cNvPr>
          <p:cNvSpPr/>
          <p:nvPr/>
        </p:nvSpPr>
        <p:spPr>
          <a:xfrm>
            <a:off x="266329" y="4062282"/>
            <a:ext cx="577049" cy="818456"/>
          </a:xfrm>
          <a:prstGeom prst="ellipse">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3.</a:t>
            </a:r>
          </a:p>
        </p:txBody>
      </p:sp>
      <p:sp>
        <p:nvSpPr>
          <p:cNvPr id="12" name="Oval 11">
            <a:extLst>
              <a:ext uri="{FF2B5EF4-FFF2-40B4-BE49-F238E27FC236}">
                <a16:creationId xmlns:a16="http://schemas.microsoft.com/office/drawing/2014/main" id="{EDDBB9DB-70D5-40AB-99C1-C1A6FB205815}"/>
              </a:ext>
            </a:extLst>
          </p:cNvPr>
          <p:cNvSpPr/>
          <p:nvPr/>
        </p:nvSpPr>
        <p:spPr>
          <a:xfrm>
            <a:off x="266328" y="5408969"/>
            <a:ext cx="577049" cy="818456"/>
          </a:xfrm>
          <a:prstGeom prst="ellipse">
            <a:avLst/>
          </a:prstGeom>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4.</a:t>
            </a:r>
          </a:p>
        </p:txBody>
      </p:sp>
      <p:sp>
        <p:nvSpPr>
          <p:cNvPr id="19" name="Oval 18">
            <a:extLst>
              <a:ext uri="{FF2B5EF4-FFF2-40B4-BE49-F238E27FC236}">
                <a16:creationId xmlns:a16="http://schemas.microsoft.com/office/drawing/2014/main" id="{967700D2-92AD-4EEA-ADD8-C4E6B48C9FC9}"/>
              </a:ext>
            </a:extLst>
          </p:cNvPr>
          <p:cNvSpPr/>
          <p:nvPr/>
        </p:nvSpPr>
        <p:spPr>
          <a:xfrm>
            <a:off x="3956478" y="1313894"/>
            <a:ext cx="577049" cy="818456"/>
          </a:xfrm>
          <a:prstGeom prst="ellipse">
            <a:avLst/>
          </a:prstGeom>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5.</a:t>
            </a:r>
          </a:p>
        </p:txBody>
      </p:sp>
      <p:sp>
        <p:nvSpPr>
          <p:cNvPr id="20" name="Oval 19">
            <a:extLst>
              <a:ext uri="{FF2B5EF4-FFF2-40B4-BE49-F238E27FC236}">
                <a16:creationId xmlns:a16="http://schemas.microsoft.com/office/drawing/2014/main" id="{4AB25CA2-C359-4DAD-A68E-3D5B0160D039}"/>
              </a:ext>
            </a:extLst>
          </p:cNvPr>
          <p:cNvSpPr/>
          <p:nvPr/>
        </p:nvSpPr>
        <p:spPr>
          <a:xfrm>
            <a:off x="3956476" y="4062282"/>
            <a:ext cx="577049" cy="818456"/>
          </a:xfrm>
          <a:prstGeom prst="ellipse">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7.</a:t>
            </a:r>
          </a:p>
        </p:txBody>
      </p:sp>
      <p:sp>
        <p:nvSpPr>
          <p:cNvPr id="21" name="Oval 20">
            <a:extLst>
              <a:ext uri="{FF2B5EF4-FFF2-40B4-BE49-F238E27FC236}">
                <a16:creationId xmlns:a16="http://schemas.microsoft.com/office/drawing/2014/main" id="{AB8FB0D2-1B49-4BF6-A92B-66A947E17AA1}"/>
              </a:ext>
            </a:extLst>
          </p:cNvPr>
          <p:cNvSpPr/>
          <p:nvPr/>
        </p:nvSpPr>
        <p:spPr>
          <a:xfrm>
            <a:off x="3956477" y="2688088"/>
            <a:ext cx="577049" cy="818456"/>
          </a:xfrm>
          <a:prstGeom prst="ellipse">
            <a:avLst/>
          </a:prstGeom>
          <a:effectLst>
            <a:glow rad="635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6.</a:t>
            </a:r>
          </a:p>
        </p:txBody>
      </p:sp>
      <p:sp>
        <p:nvSpPr>
          <p:cNvPr id="22" name="Oval 21">
            <a:extLst>
              <a:ext uri="{FF2B5EF4-FFF2-40B4-BE49-F238E27FC236}">
                <a16:creationId xmlns:a16="http://schemas.microsoft.com/office/drawing/2014/main" id="{C6D4035C-3E24-4AFA-8DED-E648459B1DB9}"/>
              </a:ext>
            </a:extLst>
          </p:cNvPr>
          <p:cNvSpPr/>
          <p:nvPr/>
        </p:nvSpPr>
        <p:spPr>
          <a:xfrm>
            <a:off x="3956475" y="5408969"/>
            <a:ext cx="577049" cy="818456"/>
          </a:xfrm>
          <a:prstGeom prst="ellipse">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8.</a:t>
            </a:r>
          </a:p>
        </p:txBody>
      </p:sp>
      <p:sp>
        <p:nvSpPr>
          <p:cNvPr id="24" name="Rectangle 23">
            <a:extLst>
              <a:ext uri="{FF2B5EF4-FFF2-40B4-BE49-F238E27FC236}">
                <a16:creationId xmlns:a16="http://schemas.microsoft.com/office/drawing/2014/main" id="{C66CDFFF-05A6-42D9-AC0E-D00303DD5ACE}"/>
              </a:ext>
            </a:extLst>
          </p:cNvPr>
          <p:cNvSpPr/>
          <p:nvPr/>
        </p:nvSpPr>
        <p:spPr>
          <a:xfrm>
            <a:off x="1099333" y="1313894"/>
            <a:ext cx="2576022" cy="818456"/>
          </a:xfrm>
          <a:prstGeom prst="rect">
            <a:avLst/>
          </a:prstGeom>
          <a:noFill/>
          <a:ln w="9525" cap="flat" cmpd="sng" algn="ctr">
            <a:solidFill>
              <a:schemeClr val="accent2"/>
            </a:solidFill>
            <a:prstDash val="solid"/>
            <a:round/>
            <a:headEnd type="none" w="med" len="med"/>
            <a:tailEnd type="none" w="med" len="med"/>
          </a:ln>
          <a:effectLst>
            <a:glow rad="1397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r>
              <a:rPr lang="en-IN" sz="2400" b="1" dirty="0">
                <a:latin typeface="Times New Roman" panose="02020603050405020304" pitchFamily="18" charset="0"/>
                <a:cs typeface="Times New Roman" panose="02020603050405020304" pitchFamily="18" charset="0"/>
              </a:rPr>
              <a:t>Introduction</a:t>
            </a:r>
          </a:p>
        </p:txBody>
      </p:sp>
      <p:sp>
        <p:nvSpPr>
          <p:cNvPr id="25" name="Rectangle 24">
            <a:extLst>
              <a:ext uri="{FF2B5EF4-FFF2-40B4-BE49-F238E27FC236}">
                <a16:creationId xmlns:a16="http://schemas.microsoft.com/office/drawing/2014/main" id="{8F532C94-54EE-4715-AFF5-ED58BDD28C52}"/>
              </a:ext>
            </a:extLst>
          </p:cNvPr>
          <p:cNvSpPr/>
          <p:nvPr/>
        </p:nvSpPr>
        <p:spPr>
          <a:xfrm>
            <a:off x="1099333" y="5408969"/>
            <a:ext cx="2576022" cy="818456"/>
          </a:xfrm>
          <a:prstGeom prst="rect">
            <a:avLst/>
          </a:prstGeom>
          <a:noFill/>
          <a:ln w="9525" cap="flat" cmpd="sng" algn="ctr">
            <a:solidFill>
              <a:schemeClr val="accent6"/>
            </a:solidFill>
            <a:prstDash val="solid"/>
            <a:round/>
            <a:headEnd type="none" w="med" len="med"/>
            <a:tailEnd type="none" w="med" len="med"/>
          </a:ln>
          <a:effectLst>
            <a:glow rad="1397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IN" sz="2400" b="1" dirty="0">
                <a:latin typeface="Times New Roman" panose="02020603050405020304" pitchFamily="18" charset="0"/>
                <a:cs typeface="Times New Roman" panose="02020603050405020304" pitchFamily="18" charset="0"/>
              </a:rPr>
              <a:t>Methodology</a:t>
            </a:r>
          </a:p>
        </p:txBody>
      </p:sp>
      <p:sp>
        <p:nvSpPr>
          <p:cNvPr id="26" name="Rectangle 25">
            <a:extLst>
              <a:ext uri="{FF2B5EF4-FFF2-40B4-BE49-F238E27FC236}">
                <a16:creationId xmlns:a16="http://schemas.microsoft.com/office/drawing/2014/main" id="{8077FA94-3EF4-4CE3-A21D-C943E77B06A0}"/>
              </a:ext>
            </a:extLst>
          </p:cNvPr>
          <p:cNvSpPr/>
          <p:nvPr/>
        </p:nvSpPr>
        <p:spPr>
          <a:xfrm>
            <a:off x="1099333" y="4062282"/>
            <a:ext cx="2576022" cy="818456"/>
          </a:xfrm>
          <a:prstGeom prst="rect">
            <a:avLst/>
          </a:prstGeom>
          <a:noFill/>
          <a:ln w="9525" cap="flat" cmpd="sng" algn="ctr">
            <a:solidFill>
              <a:schemeClr val="dk1"/>
            </a:solidFill>
            <a:prstDash val="solid"/>
            <a:round/>
            <a:headEnd type="none" w="med" len="med"/>
            <a:tailEnd type="none" w="med" len="med"/>
          </a:ln>
          <a:effectLst>
            <a:glow rad="139700">
              <a:schemeClr val="accent3">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Software Used</a:t>
            </a:r>
          </a:p>
        </p:txBody>
      </p:sp>
      <p:sp>
        <p:nvSpPr>
          <p:cNvPr id="27" name="Rectangle 26">
            <a:extLst>
              <a:ext uri="{FF2B5EF4-FFF2-40B4-BE49-F238E27FC236}">
                <a16:creationId xmlns:a16="http://schemas.microsoft.com/office/drawing/2014/main" id="{553F915F-9CAC-41CF-B52E-8AF9173695E1}"/>
              </a:ext>
            </a:extLst>
          </p:cNvPr>
          <p:cNvSpPr/>
          <p:nvPr/>
        </p:nvSpPr>
        <p:spPr>
          <a:xfrm>
            <a:off x="1099333" y="2682263"/>
            <a:ext cx="2576022" cy="818456"/>
          </a:xfrm>
          <a:prstGeom prst="rect">
            <a:avLst/>
          </a:prstGeom>
          <a:noFill/>
          <a:ln w="9525" cap="flat" cmpd="sng" algn="ctr">
            <a:solidFill>
              <a:schemeClr val="accent1"/>
            </a:solidFill>
            <a:prstDash val="solid"/>
            <a:round/>
            <a:headEnd type="none" w="med" len="med"/>
            <a:tailEnd type="none" w="med" len="med"/>
          </a:ln>
          <a:effectLst>
            <a:glow rad="1397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en-IN" sz="2400" b="1" dirty="0">
                <a:latin typeface="Times New Roman" panose="02020603050405020304" pitchFamily="18" charset="0"/>
                <a:cs typeface="Times New Roman" panose="02020603050405020304" pitchFamily="18" charset="0"/>
              </a:rPr>
              <a:t>Literature Survey</a:t>
            </a:r>
          </a:p>
        </p:txBody>
      </p:sp>
      <p:sp>
        <p:nvSpPr>
          <p:cNvPr id="28" name="Rectangle 27">
            <a:extLst>
              <a:ext uri="{FF2B5EF4-FFF2-40B4-BE49-F238E27FC236}">
                <a16:creationId xmlns:a16="http://schemas.microsoft.com/office/drawing/2014/main" id="{5F024626-33CC-434B-A263-CF0769EBA933}"/>
              </a:ext>
            </a:extLst>
          </p:cNvPr>
          <p:cNvSpPr/>
          <p:nvPr/>
        </p:nvSpPr>
        <p:spPr>
          <a:xfrm>
            <a:off x="4947816" y="5408969"/>
            <a:ext cx="2533095" cy="818456"/>
          </a:xfrm>
          <a:prstGeom prst="rect">
            <a:avLst/>
          </a:prstGeom>
          <a:noFill/>
          <a:ln w="9525" cap="flat" cmpd="sng" algn="ctr">
            <a:solidFill>
              <a:schemeClr val="accent2"/>
            </a:solidFill>
            <a:prstDash val="solid"/>
            <a:round/>
            <a:headEnd type="none" w="med" len="med"/>
            <a:tailEnd type="none" w="med" len="med"/>
          </a:ln>
          <a:effectLst>
            <a:glow rad="2286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r>
              <a:rPr lang="en-IN" sz="2400" b="1" dirty="0">
                <a:latin typeface="Times New Roman" panose="02020603050405020304" pitchFamily="18" charset="0"/>
                <a:cs typeface="Times New Roman" panose="02020603050405020304" pitchFamily="18" charset="0"/>
              </a:rPr>
              <a:t>Conclusion</a:t>
            </a:r>
          </a:p>
        </p:txBody>
      </p:sp>
      <p:sp>
        <p:nvSpPr>
          <p:cNvPr id="29" name="Rectangle 28">
            <a:extLst>
              <a:ext uri="{FF2B5EF4-FFF2-40B4-BE49-F238E27FC236}">
                <a16:creationId xmlns:a16="http://schemas.microsoft.com/office/drawing/2014/main" id="{351F1D1F-4029-4B03-AF71-E47BB484695E}"/>
              </a:ext>
            </a:extLst>
          </p:cNvPr>
          <p:cNvSpPr/>
          <p:nvPr/>
        </p:nvSpPr>
        <p:spPr>
          <a:xfrm>
            <a:off x="4947816" y="4062282"/>
            <a:ext cx="2533095" cy="818456"/>
          </a:xfrm>
          <a:prstGeom prst="rect">
            <a:avLst/>
          </a:prstGeom>
          <a:noFill/>
          <a:ln w="9525" cap="flat" cmpd="sng" algn="ctr">
            <a:solidFill>
              <a:schemeClr val="accent6"/>
            </a:solidFill>
            <a:prstDash val="solid"/>
            <a:round/>
            <a:headEnd type="none" w="med" len="med"/>
            <a:tailEnd type="none" w="med" len="med"/>
          </a:ln>
          <a:effectLst>
            <a:glow rad="1397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IN" sz="2400" b="1" dirty="0">
                <a:latin typeface="Times New Roman" panose="02020603050405020304" pitchFamily="18" charset="0"/>
                <a:cs typeface="Times New Roman" panose="02020603050405020304" pitchFamily="18" charset="0"/>
              </a:rPr>
              <a:t>Advantages</a:t>
            </a:r>
          </a:p>
        </p:txBody>
      </p:sp>
      <p:sp>
        <p:nvSpPr>
          <p:cNvPr id="30" name="Rectangle 29">
            <a:extLst>
              <a:ext uri="{FF2B5EF4-FFF2-40B4-BE49-F238E27FC236}">
                <a16:creationId xmlns:a16="http://schemas.microsoft.com/office/drawing/2014/main" id="{0EE598D4-7814-4FD3-B216-64C7D362149B}"/>
              </a:ext>
            </a:extLst>
          </p:cNvPr>
          <p:cNvSpPr/>
          <p:nvPr/>
        </p:nvSpPr>
        <p:spPr>
          <a:xfrm>
            <a:off x="4947816" y="2682263"/>
            <a:ext cx="2533095" cy="818456"/>
          </a:xfrm>
          <a:prstGeom prst="rect">
            <a:avLst/>
          </a:prstGeom>
          <a:noFill/>
          <a:ln w="9525" cap="flat" cmpd="sng" algn="ctr">
            <a:solidFill>
              <a:schemeClr val="accent5"/>
            </a:solidFill>
            <a:prstDash val="solid"/>
            <a:round/>
            <a:headEnd type="none" w="med" len="med"/>
            <a:tailEnd type="none" w="med" len="med"/>
          </a:ln>
          <a:effectLst>
            <a:glow rad="139700">
              <a:schemeClr val="accent5">
                <a:satMod val="175000"/>
                <a:alpha val="40000"/>
              </a:schemeClr>
            </a:glow>
          </a:effectLst>
        </p:spPr>
        <p:style>
          <a:lnRef idx="0">
            <a:scrgbClr r="0" g="0" b="0"/>
          </a:lnRef>
          <a:fillRef idx="0">
            <a:scrgbClr r="0" g="0" b="0"/>
          </a:fillRef>
          <a:effectRef idx="0">
            <a:scrgbClr r="0" g="0" b="0"/>
          </a:effectRef>
          <a:fontRef idx="minor">
            <a:schemeClr val="accent5"/>
          </a:fontRef>
        </p:style>
        <p:txBody>
          <a:bodyPr rtlCol="0" anchor="ctr"/>
          <a:lstStyle/>
          <a:p>
            <a:pPr algn="ctr"/>
            <a:r>
              <a:rPr lang="en-IN" sz="2400" b="1" dirty="0">
                <a:latin typeface="Times New Roman" panose="02020603050405020304" pitchFamily="18" charset="0"/>
                <a:cs typeface="Times New Roman" panose="02020603050405020304" pitchFamily="18" charset="0"/>
              </a:rPr>
              <a:t>Screenshots</a:t>
            </a:r>
          </a:p>
        </p:txBody>
      </p:sp>
      <p:sp>
        <p:nvSpPr>
          <p:cNvPr id="31" name="Rectangle 30">
            <a:extLst>
              <a:ext uri="{FF2B5EF4-FFF2-40B4-BE49-F238E27FC236}">
                <a16:creationId xmlns:a16="http://schemas.microsoft.com/office/drawing/2014/main" id="{E67514DC-7003-4E0E-8764-53857357B931}"/>
              </a:ext>
            </a:extLst>
          </p:cNvPr>
          <p:cNvSpPr/>
          <p:nvPr/>
        </p:nvSpPr>
        <p:spPr>
          <a:xfrm>
            <a:off x="4950780" y="1313265"/>
            <a:ext cx="2533095" cy="818456"/>
          </a:xfrm>
          <a:prstGeom prst="rect">
            <a:avLst/>
          </a:prstGeom>
          <a:noFill/>
          <a:ln w="9525" cap="flat" cmpd="sng" algn="ctr">
            <a:solidFill>
              <a:schemeClr val="accent4"/>
            </a:solidFill>
            <a:prstDash val="solid"/>
            <a:round/>
            <a:headEnd type="none" w="med" len="med"/>
            <a:tailEnd type="none" w="med" len="med"/>
          </a:ln>
          <a:effectLst>
            <a:glow rad="139700">
              <a:schemeClr val="accent4">
                <a:satMod val="175000"/>
                <a:alpha val="40000"/>
              </a:schemeClr>
            </a:glow>
          </a:effectLst>
        </p:spPr>
        <p:style>
          <a:lnRef idx="0">
            <a:scrgbClr r="0" g="0" b="0"/>
          </a:lnRef>
          <a:fillRef idx="0">
            <a:scrgbClr r="0" g="0" b="0"/>
          </a:fillRef>
          <a:effectRef idx="0">
            <a:scrgbClr r="0" g="0" b="0"/>
          </a:effectRef>
          <a:fontRef idx="minor">
            <a:schemeClr val="accent4"/>
          </a:fontRef>
        </p:style>
        <p:txBody>
          <a:bodyPr rtlCol="0" anchor="ct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32" name="Rectangle 31">
            <a:extLst>
              <a:ext uri="{FF2B5EF4-FFF2-40B4-BE49-F238E27FC236}">
                <a16:creationId xmlns:a16="http://schemas.microsoft.com/office/drawing/2014/main" id="{13DC319C-1791-4EFB-97D5-A2B917C8377E}"/>
              </a:ext>
            </a:extLst>
          </p:cNvPr>
          <p:cNvSpPr/>
          <p:nvPr/>
        </p:nvSpPr>
        <p:spPr>
          <a:xfrm>
            <a:off x="8855470" y="2635667"/>
            <a:ext cx="3120487" cy="818456"/>
          </a:xfrm>
          <a:prstGeom prst="rect">
            <a:avLst/>
          </a:prstGeom>
          <a:noFill/>
          <a:ln w="9525" cap="flat" cmpd="sng" algn="ctr">
            <a:solidFill>
              <a:schemeClr val="accent4"/>
            </a:solidFill>
            <a:prstDash val="solid"/>
            <a:round/>
            <a:headEnd type="none" w="med" len="med"/>
            <a:tailEnd type="none" w="med" len="med"/>
          </a:ln>
          <a:effectLst>
            <a:glow rad="139700">
              <a:schemeClr val="accent4">
                <a:satMod val="175000"/>
                <a:alpha val="40000"/>
              </a:schemeClr>
            </a:glow>
          </a:effectLst>
        </p:spPr>
        <p:style>
          <a:lnRef idx="0">
            <a:scrgbClr r="0" g="0" b="0"/>
          </a:lnRef>
          <a:fillRef idx="0">
            <a:scrgbClr r="0" g="0" b="0"/>
          </a:fillRef>
          <a:effectRef idx="0">
            <a:scrgbClr r="0" g="0" b="0"/>
          </a:effectRef>
          <a:fontRef idx="minor">
            <a:schemeClr val="accent4"/>
          </a:fontRef>
        </p:style>
        <p:txBody>
          <a:bodyPr rtlCol="0" anchor="ctr"/>
          <a:lstStyle/>
          <a:p>
            <a:pPr algn="ctr"/>
            <a:r>
              <a:rPr lang="en-IN" sz="2400" b="1" dirty="0">
                <a:latin typeface="Times New Roman" panose="02020603050405020304" pitchFamily="18" charset="0"/>
                <a:cs typeface="Times New Roman" panose="02020603050405020304" pitchFamily="18" charset="0"/>
              </a:rPr>
              <a:t>References</a:t>
            </a:r>
          </a:p>
        </p:txBody>
      </p:sp>
      <p:sp>
        <p:nvSpPr>
          <p:cNvPr id="33" name="Rectangle 32">
            <a:extLst>
              <a:ext uri="{FF2B5EF4-FFF2-40B4-BE49-F238E27FC236}">
                <a16:creationId xmlns:a16="http://schemas.microsoft.com/office/drawing/2014/main" id="{EFE4D007-988D-45AC-BA7F-74D68D755B06}"/>
              </a:ext>
            </a:extLst>
          </p:cNvPr>
          <p:cNvSpPr/>
          <p:nvPr/>
        </p:nvSpPr>
        <p:spPr>
          <a:xfrm>
            <a:off x="8855470" y="1313265"/>
            <a:ext cx="3120487" cy="818456"/>
          </a:xfrm>
          <a:prstGeom prst="rect">
            <a:avLst/>
          </a:prstGeom>
          <a:noFill/>
          <a:ln w="9525" cap="flat" cmpd="sng" algn="ctr">
            <a:solidFill>
              <a:schemeClr val="dk1"/>
            </a:solidFill>
            <a:prstDash val="solid"/>
            <a:round/>
            <a:headEnd type="none" w="med" len="med"/>
            <a:tailEnd type="none" w="med" len="med"/>
          </a:ln>
          <a:effectLst>
            <a:glow rad="139700">
              <a:schemeClr val="accent3">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Future Enhancements</a:t>
            </a:r>
          </a:p>
        </p:txBody>
      </p:sp>
      <p:sp>
        <p:nvSpPr>
          <p:cNvPr id="34" name="Oval 33">
            <a:extLst>
              <a:ext uri="{FF2B5EF4-FFF2-40B4-BE49-F238E27FC236}">
                <a16:creationId xmlns:a16="http://schemas.microsoft.com/office/drawing/2014/main" id="{93E874BD-D779-4416-BB8D-1510FD9E5C4D}"/>
              </a:ext>
            </a:extLst>
          </p:cNvPr>
          <p:cNvSpPr/>
          <p:nvPr/>
        </p:nvSpPr>
        <p:spPr>
          <a:xfrm>
            <a:off x="8063879" y="1313265"/>
            <a:ext cx="577049" cy="818456"/>
          </a:xfrm>
          <a:prstGeom prst="ellipse">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9.</a:t>
            </a:r>
          </a:p>
        </p:txBody>
      </p:sp>
      <p:sp>
        <p:nvSpPr>
          <p:cNvPr id="35" name="Oval 34">
            <a:extLst>
              <a:ext uri="{FF2B5EF4-FFF2-40B4-BE49-F238E27FC236}">
                <a16:creationId xmlns:a16="http://schemas.microsoft.com/office/drawing/2014/main" id="{A01B394B-651B-4016-A19F-D3206DA57189}"/>
              </a:ext>
            </a:extLst>
          </p:cNvPr>
          <p:cNvSpPr/>
          <p:nvPr/>
        </p:nvSpPr>
        <p:spPr>
          <a:xfrm>
            <a:off x="8063879" y="2682263"/>
            <a:ext cx="577049" cy="818456"/>
          </a:xfrm>
          <a:prstGeom prst="ellipse">
            <a:avLst/>
          </a:prstGeom>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1400" b="1" dirty="0">
                <a:latin typeface="Times New Roman" panose="02020603050405020304" pitchFamily="18" charset="0"/>
                <a:cs typeface="Times New Roman" panose="02020603050405020304" pitchFamily="18" charset="0"/>
              </a:rPr>
              <a:t>10.</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7249A4-5A2A-4824-942D-D534D5430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81204"/>
          </a:xfrm>
          <a:prstGeom prst="rect">
            <a:avLst/>
          </a:prstGeom>
        </p:spPr>
      </p:pic>
      <p:sp>
        <p:nvSpPr>
          <p:cNvPr id="4" name="Flowchart: Terminator 3">
            <a:extLst>
              <a:ext uri="{FF2B5EF4-FFF2-40B4-BE49-F238E27FC236}">
                <a16:creationId xmlns:a16="http://schemas.microsoft.com/office/drawing/2014/main" id="{AE709586-3AD3-4083-93B9-32186AD975C8}"/>
              </a:ext>
            </a:extLst>
          </p:cNvPr>
          <p:cNvSpPr/>
          <p:nvPr/>
        </p:nvSpPr>
        <p:spPr>
          <a:xfrm>
            <a:off x="4429956" y="6081204"/>
            <a:ext cx="3755255" cy="696897"/>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8.Jenkins Console View </a:t>
            </a:r>
          </a:p>
        </p:txBody>
      </p:sp>
    </p:spTree>
    <p:extLst>
      <p:ext uri="{BB962C8B-B14F-4D97-AF65-F5344CB8AC3E}">
        <p14:creationId xmlns:p14="http://schemas.microsoft.com/office/powerpoint/2010/main" val="4084100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F21400-5660-42C5-ABCC-7B4F3A718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65794"/>
          </a:xfrm>
          <a:prstGeom prst="rect">
            <a:avLst/>
          </a:prstGeom>
        </p:spPr>
      </p:pic>
      <p:sp>
        <p:nvSpPr>
          <p:cNvPr id="4" name="Flowchart: Terminator 3">
            <a:extLst>
              <a:ext uri="{FF2B5EF4-FFF2-40B4-BE49-F238E27FC236}">
                <a16:creationId xmlns:a16="http://schemas.microsoft.com/office/drawing/2014/main" id="{E4854F2B-6098-4670-AD8A-A7B0109CBC75}"/>
              </a:ext>
            </a:extLst>
          </p:cNvPr>
          <p:cNvSpPr/>
          <p:nvPr/>
        </p:nvSpPr>
        <p:spPr>
          <a:xfrm>
            <a:off x="4332302" y="6072326"/>
            <a:ext cx="3133818" cy="696897"/>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9.Package Registry</a:t>
            </a:r>
          </a:p>
        </p:txBody>
      </p:sp>
    </p:spTree>
    <p:extLst>
      <p:ext uri="{BB962C8B-B14F-4D97-AF65-F5344CB8AC3E}">
        <p14:creationId xmlns:p14="http://schemas.microsoft.com/office/powerpoint/2010/main" val="33930671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3">
            <a:extLst>
              <a:ext uri="{FF2B5EF4-FFF2-40B4-BE49-F238E27FC236}">
                <a16:creationId xmlns:a16="http://schemas.microsoft.com/office/drawing/2014/main" id="{259BE70D-4003-48A3-9E87-52CEE433F225}"/>
              </a:ext>
            </a:extLst>
          </p:cNvPr>
          <p:cNvSpPr/>
          <p:nvPr/>
        </p:nvSpPr>
        <p:spPr>
          <a:xfrm>
            <a:off x="4935983" y="171547"/>
            <a:ext cx="2515342" cy="702834"/>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3200" b="1" dirty="0">
              <a:solidFill>
                <a:schemeClr val="tx1"/>
              </a:solidFill>
              <a:latin typeface="Times New Roman" panose="02020603050405020304" pitchFamily="18" charset="0"/>
              <a:cs typeface="Times New Roman" panose="02020603050405020304" pitchFamily="18" charset="0"/>
            </a:endParaRPr>
          </a:p>
          <a:p>
            <a:pPr algn="ctr"/>
            <a:r>
              <a:rPr lang="en-IN" sz="3200" b="1" dirty="0">
                <a:solidFill>
                  <a:schemeClr val="tx1"/>
                </a:solidFill>
                <a:latin typeface="Times New Roman" panose="02020603050405020304" pitchFamily="18" charset="0"/>
                <a:cs typeface="Times New Roman" panose="02020603050405020304" pitchFamily="18" charset="0"/>
              </a:rPr>
              <a:t>Advantages </a:t>
            </a:r>
            <a:endParaRPr lang="en-US" sz="3200" b="1"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AC9575-F13B-448F-9EF6-2EE6E1A4198B}"/>
              </a:ext>
            </a:extLst>
          </p:cNvPr>
          <p:cNvSpPr/>
          <p:nvPr/>
        </p:nvSpPr>
        <p:spPr>
          <a:xfrm>
            <a:off x="473034" y="1167717"/>
            <a:ext cx="10948204" cy="5948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In abstract view the CI-CD pipeline setup with DevOps tools brings in below into the development practices.</a:t>
            </a:r>
          </a:p>
          <a:p>
            <a:pPr algn="ctr"/>
            <a:endParaRPr lang="en-IN" dirty="0"/>
          </a:p>
        </p:txBody>
      </p:sp>
      <p:sp>
        <p:nvSpPr>
          <p:cNvPr id="8" name="Rectangle 7">
            <a:extLst>
              <a:ext uri="{FF2B5EF4-FFF2-40B4-BE49-F238E27FC236}">
                <a16:creationId xmlns:a16="http://schemas.microsoft.com/office/drawing/2014/main" id="{6E86C6D5-683C-4816-BCED-2638601BCA48}"/>
              </a:ext>
            </a:extLst>
          </p:cNvPr>
          <p:cNvSpPr/>
          <p:nvPr/>
        </p:nvSpPr>
        <p:spPr>
          <a:xfrm>
            <a:off x="473034" y="1979809"/>
            <a:ext cx="3491172" cy="48215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2000" b="1" dirty="0">
                <a:latin typeface="Times New Roman" panose="02020603050405020304" pitchFamily="18" charset="0"/>
                <a:cs typeface="Times New Roman" panose="02020603050405020304" pitchFamily="18" charset="0"/>
              </a:rPr>
              <a:t>Infrastructure as a code</a:t>
            </a:r>
            <a:endParaRPr lang="en-IN" sz="20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67B9266-7D71-402C-B354-8376C94DC9DC}"/>
              </a:ext>
            </a:extLst>
          </p:cNvPr>
          <p:cNvSpPr/>
          <p:nvPr/>
        </p:nvSpPr>
        <p:spPr>
          <a:xfrm>
            <a:off x="4551038" y="4723784"/>
            <a:ext cx="3373515" cy="48215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2000" b="1" dirty="0">
                <a:latin typeface="Times New Roman" panose="02020603050405020304" pitchFamily="18" charset="0"/>
                <a:cs typeface="Times New Roman" panose="02020603050405020304" pitchFamily="18" charset="0"/>
              </a:rPr>
              <a:t>Monitoring and Visibility</a:t>
            </a:r>
            <a:endParaRPr lang="en-IN" sz="20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12114F5-F03B-41B8-A92F-40C387FBB5E9}"/>
              </a:ext>
            </a:extLst>
          </p:cNvPr>
          <p:cNvSpPr/>
          <p:nvPr/>
        </p:nvSpPr>
        <p:spPr>
          <a:xfrm>
            <a:off x="8481931" y="1988687"/>
            <a:ext cx="2939307" cy="46155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2000" b="1" dirty="0">
                <a:latin typeface="Times New Roman" panose="02020603050405020304" pitchFamily="18" charset="0"/>
                <a:cs typeface="Times New Roman" panose="02020603050405020304" pitchFamily="18" charset="0"/>
              </a:rPr>
              <a:t>Automation</a:t>
            </a:r>
            <a:endParaRPr lang="en-IN" sz="20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BBC06A1-A939-4A39-930B-4A27FAC4EECE}"/>
              </a:ext>
            </a:extLst>
          </p:cNvPr>
          <p:cNvSpPr/>
          <p:nvPr/>
        </p:nvSpPr>
        <p:spPr>
          <a:xfrm>
            <a:off x="4551038" y="2003596"/>
            <a:ext cx="3285232" cy="482153"/>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en-US" sz="2000" b="1" dirty="0">
                <a:latin typeface="Times New Roman" panose="02020603050405020304" pitchFamily="18" charset="0"/>
                <a:cs typeface="Times New Roman" panose="02020603050405020304" pitchFamily="18" charset="0"/>
              </a:rPr>
              <a:t>Continuous deployment</a:t>
            </a:r>
            <a:endParaRPr lang="en-IN" sz="20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BAE0284-66F4-4EA2-9105-99B0F2064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34" y="2564382"/>
            <a:ext cx="3491173" cy="2027065"/>
          </a:xfrm>
          <a:prstGeom prst="rect">
            <a:avLst/>
          </a:prstGeom>
        </p:spPr>
      </p:pic>
      <p:pic>
        <p:nvPicPr>
          <p:cNvPr id="15" name="Picture 14">
            <a:extLst>
              <a:ext uri="{FF2B5EF4-FFF2-40B4-BE49-F238E27FC236}">
                <a16:creationId xmlns:a16="http://schemas.microsoft.com/office/drawing/2014/main" id="{64E144A6-1FAE-4670-B506-8BAC77C50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152" y="2655288"/>
            <a:ext cx="2730805" cy="1898957"/>
          </a:xfrm>
          <a:prstGeom prst="rect">
            <a:avLst/>
          </a:prstGeom>
        </p:spPr>
      </p:pic>
      <p:pic>
        <p:nvPicPr>
          <p:cNvPr id="17" name="Picture 16">
            <a:extLst>
              <a:ext uri="{FF2B5EF4-FFF2-40B4-BE49-F238E27FC236}">
                <a16:creationId xmlns:a16="http://schemas.microsoft.com/office/drawing/2014/main" id="{C4E0A0CE-311A-432A-97CB-159B51816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1932" y="2601585"/>
            <a:ext cx="2939307" cy="1952660"/>
          </a:xfrm>
          <a:prstGeom prst="rect">
            <a:avLst/>
          </a:prstGeom>
        </p:spPr>
      </p:pic>
      <p:pic>
        <p:nvPicPr>
          <p:cNvPr id="21" name="Picture 20">
            <a:extLst>
              <a:ext uri="{FF2B5EF4-FFF2-40B4-BE49-F238E27FC236}">
                <a16:creationId xmlns:a16="http://schemas.microsoft.com/office/drawing/2014/main" id="{0A77BA2B-E8B0-4E54-989B-1B0443B83B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7826" y="5291091"/>
            <a:ext cx="1828622" cy="1501189"/>
          </a:xfrm>
          <a:prstGeom prst="rect">
            <a:avLst/>
          </a:prstGeom>
        </p:spPr>
      </p:pic>
    </p:spTree>
    <p:extLst>
      <p:ext uri="{BB962C8B-B14F-4D97-AF65-F5344CB8AC3E}">
        <p14:creationId xmlns:p14="http://schemas.microsoft.com/office/powerpoint/2010/main" val="426006535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croll: Horizontal 49">
            <a:extLst>
              <a:ext uri="{FF2B5EF4-FFF2-40B4-BE49-F238E27FC236}">
                <a16:creationId xmlns:a16="http://schemas.microsoft.com/office/drawing/2014/main" id="{64CB5CF3-1BE5-41D3-8B9F-FB906852FBD9}"/>
              </a:ext>
            </a:extLst>
          </p:cNvPr>
          <p:cNvSpPr/>
          <p:nvPr/>
        </p:nvSpPr>
        <p:spPr>
          <a:xfrm>
            <a:off x="387658" y="1562470"/>
            <a:ext cx="11416683" cy="4758431"/>
          </a:xfrm>
          <a:prstGeom prst="horizontalScroll">
            <a:avLst/>
          </a:prstGeom>
        </p:spPr>
        <p:style>
          <a:lnRef idx="3">
            <a:schemeClr val="lt1"/>
          </a:lnRef>
          <a:fillRef idx="1">
            <a:schemeClr val="accent6"/>
          </a:fillRef>
          <a:effectRef idx="1">
            <a:schemeClr val="accent6"/>
          </a:effectRef>
          <a:fontRef idx="minor">
            <a:schemeClr val="lt1"/>
          </a:fontRef>
        </p:style>
        <p:txBody>
          <a:bodyPr rtlCol="0" anchor="ctr"/>
          <a:lstStyle/>
          <a:p>
            <a:pPr marL="342900" indent="-342900">
              <a:lnSpc>
                <a:spcPct val="107000"/>
              </a:lnSpc>
              <a:spcAft>
                <a:spcPts val="800"/>
              </a:spcAft>
              <a:buFont typeface="Wingdings" panose="05000000000000000000" pitchFamily="2" charset="2"/>
              <a:buChar char="v"/>
            </a:pPr>
            <a:r>
              <a:rPr lang="en-US" sz="2400" dirty="0">
                <a:effectLst/>
                <a:latin typeface="Calibri" panose="020F0502020204030204" pitchFamily="34" charset="0"/>
                <a:ea typeface="Calibri" panose="020F0502020204030204" pitchFamily="34" charset="0"/>
                <a:cs typeface="Times New Roman" panose="02020603050405020304" pitchFamily="18" charset="0"/>
              </a:rPr>
              <a:t>A software industry without DevOps setup is unimaginable. Setting up CI-CD pipeline is bringing in various heterogeneous tools together and getting the best out of it to achieve the high quality product with quickest possible time to the market. Our proposed solution is generic in nature, address the core issues in product development-delivery lifecycle and suits any organization at any scale.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v"/>
            </a:pPr>
            <a:r>
              <a:rPr lang="en-US" sz="2400" dirty="0">
                <a:effectLst/>
                <a:latin typeface="Calibri" panose="020F0502020204030204" pitchFamily="34" charset="0"/>
                <a:ea typeface="Calibri" panose="020F0502020204030204" pitchFamily="34" charset="0"/>
                <a:cs typeface="Times New Roman" panose="02020603050405020304" pitchFamily="18" charset="0"/>
              </a:rPr>
              <a:t>DevOps is the way to make both developers and customers happy.</a:t>
            </a:r>
            <a:endParaRPr lang="en-IN" sz="2400" dirty="0"/>
          </a:p>
        </p:txBody>
      </p:sp>
      <p:sp>
        <p:nvSpPr>
          <p:cNvPr id="51" name="Scroll: Vertical 50">
            <a:extLst>
              <a:ext uri="{FF2B5EF4-FFF2-40B4-BE49-F238E27FC236}">
                <a16:creationId xmlns:a16="http://schemas.microsoft.com/office/drawing/2014/main" id="{83C43DF6-D2F6-4B9D-82A1-DF95F8E92934}"/>
              </a:ext>
            </a:extLst>
          </p:cNvPr>
          <p:cNvSpPr/>
          <p:nvPr/>
        </p:nvSpPr>
        <p:spPr>
          <a:xfrm>
            <a:off x="4323425" y="257452"/>
            <a:ext cx="3178206" cy="1180731"/>
          </a:xfrm>
          <a:prstGeom prst="verticalScroll">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89088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croll: Horizontal 12">
            <a:extLst>
              <a:ext uri="{FF2B5EF4-FFF2-40B4-BE49-F238E27FC236}">
                <a16:creationId xmlns:a16="http://schemas.microsoft.com/office/drawing/2014/main" id="{3AA1E4E6-96AC-4E15-B8E0-1999B9A28079}"/>
              </a:ext>
            </a:extLst>
          </p:cNvPr>
          <p:cNvSpPr/>
          <p:nvPr/>
        </p:nvSpPr>
        <p:spPr>
          <a:xfrm>
            <a:off x="587136" y="2908916"/>
            <a:ext cx="4625266" cy="3593978"/>
          </a:xfrm>
          <a:prstGeom prst="horizont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3" name="Flowchart: Magnetic Disk 2">
            <a:extLst>
              <a:ext uri="{FF2B5EF4-FFF2-40B4-BE49-F238E27FC236}">
                <a16:creationId xmlns:a16="http://schemas.microsoft.com/office/drawing/2014/main" id="{8F9A092E-B947-4157-A88F-07786E32DC8D}"/>
              </a:ext>
            </a:extLst>
          </p:cNvPr>
          <p:cNvSpPr/>
          <p:nvPr/>
        </p:nvSpPr>
        <p:spPr>
          <a:xfrm>
            <a:off x="4098525" y="122061"/>
            <a:ext cx="3994950" cy="118960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3200" b="1" dirty="0">
                <a:solidFill>
                  <a:schemeClr val="tx1"/>
                </a:solidFill>
              </a:rPr>
              <a:t>Future Enhancement</a:t>
            </a:r>
          </a:p>
        </p:txBody>
      </p:sp>
      <p:sp>
        <p:nvSpPr>
          <p:cNvPr id="6" name="Scroll: Horizontal 5">
            <a:extLst>
              <a:ext uri="{FF2B5EF4-FFF2-40B4-BE49-F238E27FC236}">
                <a16:creationId xmlns:a16="http://schemas.microsoft.com/office/drawing/2014/main" id="{D8B3282A-910C-4DB3-A8FC-D476DA9B5905}"/>
              </a:ext>
            </a:extLst>
          </p:cNvPr>
          <p:cNvSpPr/>
          <p:nvPr/>
        </p:nvSpPr>
        <p:spPr>
          <a:xfrm>
            <a:off x="6824775" y="2746156"/>
            <a:ext cx="4625266" cy="3593978"/>
          </a:xfrm>
          <a:prstGeom prst="horizont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30F277A-73C7-41EC-8E80-0FC3902B4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464" y="3429000"/>
            <a:ext cx="2402219" cy="2465331"/>
          </a:xfrm>
          <a:prstGeom prst="rect">
            <a:avLst/>
          </a:prstGeom>
        </p:spPr>
      </p:pic>
      <p:pic>
        <p:nvPicPr>
          <p:cNvPr id="10" name="Picture 9">
            <a:extLst>
              <a:ext uri="{FF2B5EF4-FFF2-40B4-BE49-F238E27FC236}">
                <a16:creationId xmlns:a16="http://schemas.microsoft.com/office/drawing/2014/main" id="{C32D169E-0D54-4CE3-9FC1-47FDB0900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242" y="3502239"/>
            <a:ext cx="3795699" cy="2135081"/>
          </a:xfrm>
          <a:prstGeom prst="rect">
            <a:avLst/>
          </a:prstGeom>
        </p:spPr>
      </p:pic>
      <p:sp>
        <p:nvSpPr>
          <p:cNvPr id="11" name="Scroll: Vertical 10">
            <a:extLst>
              <a:ext uri="{FF2B5EF4-FFF2-40B4-BE49-F238E27FC236}">
                <a16:creationId xmlns:a16="http://schemas.microsoft.com/office/drawing/2014/main" id="{191E64F7-A8BB-48B7-BAA7-27DDFA66EBC0}"/>
              </a:ext>
            </a:extLst>
          </p:cNvPr>
          <p:cNvSpPr/>
          <p:nvPr/>
        </p:nvSpPr>
        <p:spPr>
          <a:xfrm>
            <a:off x="1651247" y="1975280"/>
            <a:ext cx="2281562" cy="807868"/>
          </a:xfrm>
          <a:prstGeom prst="verticalScroll">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Dashboard</a:t>
            </a:r>
          </a:p>
        </p:txBody>
      </p:sp>
      <p:sp>
        <p:nvSpPr>
          <p:cNvPr id="12" name="Scroll: Vertical 11">
            <a:extLst>
              <a:ext uri="{FF2B5EF4-FFF2-40B4-BE49-F238E27FC236}">
                <a16:creationId xmlns:a16="http://schemas.microsoft.com/office/drawing/2014/main" id="{D7ECA92D-A700-4153-B13D-A1447DBADC6B}"/>
              </a:ext>
            </a:extLst>
          </p:cNvPr>
          <p:cNvSpPr/>
          <p:nvPr/>
        </p:nvSpPr>
        <p:spPr>
          <a:xfrm>
            <a:off x="7557182" y="1969358"/>
            <a:ext cx="3300208" cy="807868"/>
          </a:xfrm>
          <a:prstGeom prst="verticalScroll">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Emails via Jenkins</a:t>
            </a:r>
          </a:p>
        </p:txBody>
      </p:sp>
    </p:spTree>
    <p:extLst>
      <p:ext uri="{BB962C8B-B14F-4D97-AF65-F5344CB8AC3E}">
        <p14:creationId xmlns:p14="http://schemas.microsoft.com/office/powerpoint/2010/main" val="2721796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croll: Horizontal 14">
            <a:extLst>
              <a:ext uri="{FF2B5EF4-FFF2-40B4-BE49-F238E27FC236}">
                <a16:creationId xmlns:a16="http://schemas.microsoft.com/office/drawing/2014/main" id="{454A5040-F26A-43FA-9C0B-91164C9D9291}"/>
              </a:ext>
            </a:extLst>
          </p:cNvPr>
          <p:cNvSpPr/>
          <p:nvPr/>
        </p:nvSpPr>
        <p:spPr>
          <a:xfrm>
            <a:off x="6357261" y="2099755"/>
            <a:ext cx="4812326" cy="3629484"/>
          </a:xfrm>
          <a:prstGeom prst="horizont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 name="Scroll: Horizontal 1">
            <a:extLst>
              <a:ext uri="{FF2B5EF4-FFF2-40B4-BE49-F238E27FC236}">
                <a16:creationId xmlns:a16="http://schemas.microsoft.com/office/drawing/2014/main" id="{D63C2291-FECE-4253-B4E0-0D8BD02EE7CF}"/>
              </a:ext>
            </a:extLst>
          </p:cNvPr>
          <p:cNvSpPr/>
          <p:nvPr/>
        </p:nvSpPr>
        <p:spPr>
          <a:xfrm>
            <a:off x="403147" y="2099755"/>
            <a:ext cx="4812326" cy="3629484"/>
          </a:xfrm>
          <a:prstGeom prst="horizont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363B870-9978-4E56-B78A-CC0435DF5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25" y="2656541"/>
            <a:ext cx="3048110" cy="2523797"/>
          </a:xfrm>
          <a:prstGeom prst="rect">
            <a:avLst/>
          </a:prstGeom>
        </p:spPr>
      </p:pic>
      <p:sp>
        <p:nvSpPr>
          <p:cNvPr id="8" name="Scroll: Vertical 7">
            <a:extLst>
              <a:ext uri="{FF2B5EF4-FFF2-40B4-BE49-F238E27FC236}">
                <a16:creationId xmlns:a16="http://schemas.microsoft.com/office/drawing/2014/main" id="{276F45F3-1A49-47DA-8470-68C24139D374}"/>
              </a:ext>
            </a:extLst>
          </p:cNvPr>
          <p:cNvSpPr/>
          <p:nvPr/>
        </p:nvSpPr>
        <p:spPr>
          <a:xfrm>
            <a:off x="1179786" y="804472"/>
            <a:ext cx="3259049" cy="1323398"/>
          </a:xfrm>
          <a:prstGeom prst="verticalScroll">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Use Of Docker Containerization</a:t>
            </a:r>
          </a:p>
        </p:txBody>
      </p:sp>
      <p:pic>
        <p:nvPicPr>
          <p:cNvPr id="11" name="Picture 10">
            <a:extLst>
              <a:ext uri="{FF2B5EF4-FFF2-40B4-BE49-F238E27FC236}">
                <a16:creationId xmlns:a16="http://schemas.microsoft.com/office/drawing/2014/main" id="{1723057D-17CE-48A6-B889-1894506F1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23" y="2807593"/>
            <a:ext cx="3940051" cy="2213808"/>
          </a:xfrm>
          <a:prstGeom prst="rect">
            <a:avLst/>
          </a:prstGeom>
        </p:spPr>
      </p:pic>
      <p:sp>
        <p:nvSpPr>
          <p:cNvPr id="12" name="Scroll: Vertical 11">
            <a:extLst>
              <a:ext uri="{FF2B5EF4-FFF2-40B4-BE49-F238E27FC236}">
                <a16:creationId xmlns:a16="http://schemas.microsoft.com/office/drawing/2014/main" id="{AAAF01E7-6105-4552-B3AC-19DA1C86790B}"/>
              </a:ext>
            </a:extLst>
          </p:cNvPr>
          <p:cNvSpPr/>
          <p:nvPr/>
        </p:nvSpPr>
        <p:spPr>
          <a:xfrm>
            <a:off x="7087726" y="804472"/>
            <a:ext cx="3351395" cy="1323398"/>
          </a:xfrm>
          <a:prstGeom prst="verticalScroll">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Configuration Management</a:t>
            </a:r>
          </a:p>
        </p:txBody>
      </p:sp>
    </p:spTree>
    <p:extLst>
      <p:ext uri="{BB962C8B-B14F-4D97-AF65-F5344CB8AC3E}">
        <p14:creationId xmlns:p14="http://schemas.microsoft.com/office/powerpoint/2010/main" val="21525429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ultidocument 2">
            <a:extLst>
              <a:ext uri="{FF2B5EF4-FFF2-40B4-BE49-F238E27FC236}">
                <a16:creationId xmlns:a16="http://schemas.microsoft.com/office/drawing/2014/main" id="{7D7AD5AC-A6E0-4549-A51D-7E2726B1A2D7}"/>
              </a:ext>
            </a:extLst>
          </p:cNvPr>
          <p:cNvSpPr/>
          <p:nvPr/>
        </p:nvSpPr>
        <p:spPr>
          <a:xfrm>
            <a:off x="4070412" y="204187"/>
            <a:ext cx="3932807" cy="1136341"/>
          </a:xfrm>
          <a:prstGeom prst="flowChartMultidocumen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CC9B81B0-6BC7-45B0-BD9C-B62714474EEC}"/>
              </a:ext>
            </a:extLst>
          </p:cNvPr>
          <p:cNvSpPr txBox="1"/>
          <p:nvPr/>
        </p:nvSpPr>
        <p:spPr>
          <a:xfrm>
            <a:off x="399496" y="2565646"/>
            <a:ext cx="9925234"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https://dzone.com/articles/focus-on-cicd?fromrel=true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https://cloudtweaks.com/2019/05/devops-secure-and-scalable-ci-cd-pipeline-with-aws/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https://signin.aws.amazon.com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https://www.google.com/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https://www.jenkins.io/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https://github.com/features/packages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https://visualstudio.microsoft.com/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851EDF7-29A3-42FB-B02A-D1484AD8DB21}"/>
              </a:ext>
            </a:extLst>
          </p:cNvPr>
          <p:cNvSpPr/>
          <p:nvPr/>
        </p:nvSpPr>
        <p:spPr>
          <a:xfrm>
            <a:off x="399496" y="1713390"/>
            <a:ext cx="11274640" cy="6924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dirty="0"/>
              <a:t>GitHub Repository URL : https://github.com/vishalgr/DEVOPS_test.git</a:t>
            </a:r>
          </a:p>
        </p:txBody>
      </p:sp>
    </p:spTree>
    <p:extLst>
      <p:ext uri="{BB962C8B-B14F-4D97-AF65-F5344CB8AC3E}">
        <p14:creationId xmlns:p14="http://schemas.microsoft.com/office/powerpoint/2010/main" val="205448539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7F657D-E917-45AC-9C95-1C7C68588240}"/>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238A6E7-74FE-4033-A395-DF697A0E4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35" y="372861"/>
            <a:ext cx="11696389" cy="5717221"/>
          </a:xfrm>
          <a:prstGeom prst="rect">
            <a:avLst/>
          </a:prstGeom>
        </p:spPr>
      </p:pic>
      <p:pic>
        <p:nvPicPr>
          <p:cNvPr id="9" name="Picture 8">
            <a:extLst>
              <a:ext uri="{FF2B5EF4-FFF2-40B4-BE49-F238E27FC236}">
                <a16:creationId xmlns:a16="http://schemas.microsoft.com/office/drawing/2014/main" id="{D41AEF65-9D73-4EC3-B069-F8119DF08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327" y="2210540"/>
            <a:ext cx="2543530" cy="1839133"/>
          </a:xfrm>
          <a:prstGeom prst="rect">
            <a:avLst/>
          </a:prstGeom>
        </p:spPr>
      </p:pic>
    </p:spTree>
    <p:extLst>
      <p:ext uri="{BB962C8B-B14F-4D97-AF65-F5344CB8AC3E}">
        <p14:creationId xmlns:p14="http://schemas.microsoft.com/office/powerpoint/2010/main" val="82803458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4433" y="147151"/>
            <a:ext cx="4024347" cy="6211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600" b="1" dirty="0">
                <a:solidFill>
                  <a:schemeClr val="tx1"/>
                </a:solidFill>
                <a:latin typeface="Times New Roman" pitchFamily="18" charset="0"/>
                <a:cs typeface="Times New Roman" pitchFamily="18" charset="0"/>
              </a:rPr>
              <a:t>INTRODUCTION</a:t>
            </a:r>
            <a:endParaRPr lang="en-US" sz="3600" b="1" dirty="0">
              <a:solidFill>
                <a:schemeClr val="tx1"/>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A9C43AB2-4329-4069-BFD9-E15145D99804}"/>
              </a:ext>
            </a:extLst>
          </p:cNvPr>
          <p:cNvSpPr/>
          <p:nvPr/>
        </p:nvSpPr>
        <p:spPr>
          <a:xfrm>
            <a:off x="2701771" y="1660291"/>
            <a:ext cx="8883588" cy="15846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Quality and Time-To-Market (TTM) are crucial factors for the success of any software product. This can be achieved with Continuous integration and Continuous deployment (CI-CD)by using various ‘Development-Operations’ (DevOps) tools. </a:t>
            </a:r>
          </a:p>
          <a:p>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65168A-2BA6-4375-B397-25C9734F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09" y="1356147"/>
            <a:ext cx="2223793" cy="2277586"/>
          </a:xfrm>
          <a:prstGeom prst="rect">
            <a:avLst/>
          </a:prstGeom>
        </p:spPr>
      </p:pic>
      <p:sp>
        <p:nvSpPr>
          <p:cNvPr id="8" name="Rectangle 7">
            <a:extLst>
              <a:ext uri="{FF2B5EF4-FFF2-40B4-BE49-F238E27FC236}">
                <a16:creationId xmlns:a16="http://schemas.microsoft.com/office/drawing/2014/main" id="{D745FE37-1096-4D40-BFBD-09FC7360D994}"/>
              </a:ext>
            </a:extLst>
          </p:cNvPr>
          <p:cNvSpPr/>
          <p:nvPr/>
        </p:nvSpPr>
        <p:spPr>
          <a:xfrm>
            <a:off x="133166" y="4083728"/>
            <a:ext cx="8282865" cy="1882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CI-CD is an emerging field in the industry where many companies lack this implementation. Only renowned organizations like Google, Microsoft and other major players are having full-fledged CI-CD setup at place. Rest of the organizations are still struggling go get there.</a:t>
            </a:r>
            <a:endParaRPr lang="en-IN" sz="2400" dirty="0"/>
          </a:p>
          <a:p>
            <a:endParaRPr lang="en-IN" sz="2400" dirty="0"/>
          </a:p>
        </p:txBody>
      </p:sp>
      <p:pic>
        <p:nvPicPr>
          <p:cNvPr id="10" name="Picture 9">
            <a:extLst>
              <a:ext uri="{FF2B5EF4-FFF2-40B4-BE49-F238E27FC236}">
                <a16:creationId xmlns:a16="http://schemas.microsoft.com/office/drawing/2014/main" id="{CBC936AA-E4AF-4A14-9105-DCE413A1F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46" y="3429000"/>
            <a:ext cx="2864158" cy="2864158"/>
          </a:xfrm>
          <a:prstGeom prst="rect">
            <a:avLst/>
          </a:prstGeom>
        </p:spPr>
      </p:pic>
    </p:spTree>
    <p:extLst>
      <p:ext uri="{BB962C8B-B14F-4D97-AF65-F5344CB8AC3E}">
        <p14:creationId xmlns:p14="http://schemas.microsoft.com/office/powerpoint/2010/main" val="1167797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1FD6A3-600A-4C23-96F0-523D37F60874}"/>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Picture 2" descr="D:\1editing\DevOps\Img\pips1.png">
            <a:extLst>
              <a:ext uri="{FF2B5EF4-FFF2-40B4-BE49-F238E27FC236}">
                <a16:creationId xmlns:a16="http://schemas.microsoft.com/office/drawing/2014/main" id="{B870036E-18A6-459E-807D-D18554A1E0F1}"/>
              </a:ext>
            </a:extLst>
          </p:cNvPr>
          <p:cNvPicPr>
            <a:picLocks noChangeAspect="1" noChangeArrowheads="1"/>
          </p:cNvPicPr>
          <p:nvPr/>
        </p:nvPicPr>
        <p:blipFill>
          <a:blip r:embed="rId2"/>
          <a:srcRect/>
          <a:stretch>
            <a:fillRect/>
          </a:stretch>
        </p:blipFill>
        <p:spPr bwMode="auto">
          <a:xfrm>
            <a:off x="0" y="2845700"/>
            <a:ext cx="12192000" cy="2960295"/>
          </a:xfrm>
          <a:prstGeom prst="rect">
            <a:avLst/>
          </a:prstGeom>
          <a:noFill/>
        </p:spPr>
      </p:pic>
      <p:sp>
        <p:nvSpPr>
          <p:cNvPr id="3" name="Rectangle 2">
            <a:extLst>
              <a:ext uri="{FF2B5EF4-FFF2-40B4-BE49-F238E27FC236}">
                <a16:creationId xmlns:a16="http://schemas.microsoft.com/office/drawing/2014/main" id="{17A37F75-B8A6-4165-A252-320537398777}"/>
              </a:ext>
            </a:extLst>
          </p:cNvPr>
          <p:cNvSpPr/>
          <p:nvPr/>
        </p:nvSpPr>
        <p:spPr>
          <a:xfrm>
            <a:off x="3472648" y="417250"/>
            <a:ext cx="5246703" cy="772357"/>
          </a:xfrm>
          <a:prstGeom prst="rect">
            <a:avLst/>
          </a:prstGeom>
          <a:noFill/>
          <a:ln w="9525" cap="flat" cmpd="sng" algn="ctr">
            <a:solidFill>
              <a:schemeClr val="accent5"/>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5"/>
          </a:fontRef>
        </p:style>
        <p:txBody>
          <a:bodyPr rtlCol="0" anchor="ctr"/>
          <a:lstStyle/>
          <a:p>
            <a:pPr algn="ctr"/>
            <a:r>
              <a:rPr lang="en-IN" sz="3600" dirty="0"/>
              <a:t>What is DevOps Pipeline ?</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AF91AC-7B8D-4218-9F72-2586993BBC80}"/>
              </a:ext>
            </a:extLst>
          </p:cNvPr>
          <p:cNvSpPr/>
          <p:nvPr/>
        </p:nvSpPr>
        <p:spPr>
          <a:xfrm>
            <a:off x="4165107" y="186433"/>
            <a:ext cx="3861786" cy="54153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200" b="1" dirty="0">
                <a:latin typeface="Times New Roman" panose="02020603050405020304" pitchFamily="18" charset="0"/>
                <a:cs typeface="Times New Roman" panose="02020603050405020304" pitchFamily="18" charset="0"/>
              </a:rPr>
              <a:t>Literature Survey</a:t>
            </a:r>
          </a:p>
        </p:txBody>
      </p:sp>
      <p:sp>
        <p:nvSpPr>
          <p:cNvPr id="6" name="Scroll: Vertical 5">
            <a:extLst>
              <a:ext uri="{FF2B5EF4-FFF2-40B4-BE49-F238E27FC236}">
                <a16:creationId xmlns:a16="http://schemas.microsoft.com/office/drawing/2014/main" id="{F29EA4CD-CDCD-4342-8CD2-95AE5CFCA8A2}"/>
              </a:ext>
            </a:extLst>
          </p:cNvPr>
          <p:cNvSpPr/>
          <p:nvPr/>
        </p:nvSpPr>
        <p:spPr>
          <a:xfrm>
            <a:off x="639192" y="994299"/>
            <a:ext cx="10315853" cy="5486400"/>
          </a:xfrm>
          <a:prstGeom prst="verticalScroll">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marL="285750" indent="-285750" algn="just">
              <a:lnSpc>
                <a:spcPct val="150000"/>
              </a:lnSpc>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DevOps was seen not just a change in processes but a major change in culture of software development. Also, it presented how gaps surrounding continuous deployment to integrated software be reduced to minimum.</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According to the 2017 State of Devops Report, high performance companies like Amazon and Netflix deploy thousands of times per day. Configuration management allows the rollback of previous code for the developer. </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However, several factors prevent the organizations from adopting these approaches like lack of fully automated acceptance test, poor rollback methodology, manually driven quality check etc.</a:t>
            </a:r>
            <a:endParaRPr lang="en-IN" dirty="0"/>
          </a:p>
        </p:txBody>
      </p:sp>
    </p:spTree>
    <p:extLst>
      <p:ext uri="{BB962C8B-B14F-4D97-AF65-F5344CB8AC3E}">
        <p14:creationId xmlns:p14="http://schemas.microsoft.com/office/powerpoint/2010/main" val="1075152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5">
            <a:extLst>
              <a:ext uri="{FF2B5EF4-FFF2-40B4-BE49-F238E27FC236}">
                <a16:creationId xmlns:a16="http://schemas.microsoft.com/office/drawing/2014/main" id="{9CF7EF6E-5821-4611-9986-BC96B1968534}"/>
              </a:ext>
            </a:extLst>
          </p:cNvPr>
          <p:cNvSpPr/>
          <p:nvPr/>
        </p:nvSpPr>
        <p:spPr>
          <a:xfrm>
            <a:off x="3984952" y="154230"/>
            <a:ext cx="3429024" cy="785818"/>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3600" dirty="0"/>
              <a:t>Existing System</a:t>
            </a:r>
            <a:endParaRPr lang="en-US" sz="3600" dirty="0"/>
          </a:p>
        </p:txBody>
      </p:sp>
      <p:graphicFrame>
        <p:nvGraphicFramePr>
          <p:cNvPr id="5" name="Table 4">
            <a:extLst>
              <a:ext uri="{FF2B5EF4-FFF2-40B4-BE49-F238E27FC236}">
                <a16:creationId xmlns:a16="http://schemas.microsoft.com/office/drawing/2014/main" id="{BE093AF2-71F2-4B64-9B18-EE3D690933EA}"/>
              </a:ext>
            </a:extLst>
          </p:cNvPr>
          <p:cNvGraphicFramePr>
            <a:graphicFrameLocks noGrp="1"/>
          </p:cNvGraphicFramePr>
          <p:nvPr>
            <p:extLst>
              <p:ext uri="{D42A27DB-BD31-4B8C-83A1-F6EECF244321}">
                <p14:modId xmlns:p14="http://schemas.microsoft.com/office/powerpoint/2010/main" val="2665012480"/>
              </p:ext>
            </p:extLst>
          </p:nvPr>
        </p:nvGraphicFramePr>
        <p:xfrm>
          <a:off x="479394" y="1279817"/>
          <a:ext cx="10724226" cy="4463529"/>
        </p:xfrm>
        <a:graphic>
          <a:graphicData uri="http://schemas.openxmlformats.org/drawingml/2006/table">
            <a:tbl>
              <a:tblPr firstRow="1" bandRow="1">
                <a:tableStyleId>{85BE263C-DBD7-4A20-BB59-AAB30ACAA65A}</a:tableStyleId>
              </a:tblPr>
              <a:tblGrid>
                <a:gridCol w="5362113">
                  <a:extLst>
                    <a:ext uri="{9D8B030D-6E8A-4147-A177-3AD203B41FA5}">
                      <a16:colId xmlns:a16="http://schemas.microsoft.com/office/drawing/2014/main" val="1087632525"/>
                    </a:ext>
                  </a:extLst>
                </a:gridCol>
                <a:gridCol w="5362113">
                  <a:extLst>
                    <a:ext uri="{9D8B030D-6E8A-4147-A177-3AD203B41FA5}">
                      <a16:colId xmlns:a16="http://schemas.microsoft.com/office/drawing/2014/main" val="508324484"/>
                    </a:ext>
                  </a:extLst>
                </a:gridCol>
              </a:tblGrid>
              <a:tr h="418279">
                <a:tc>
                  <a:txBody>
                    <a:bodyPr/>
                    <a:lstStyle/>
                    <a:p>
                      <a:pPr algn="ctr"/>
                      <a:r>
                        <a:rPr lang="en-US" sz="2400" kern="1200" dirty="0">
                          <a:solidFill>
                            <a:schemeClr val="tx1"/>
                          </a:solidFill>
                          <a:latin typeface="Times New Roman" panose="02020603050405020304" pitchFamily="18" charset="0"/>
                          <a:cs typeface="Times New Roman" panose="02020603050405020304" pitchFamily="18" charset="0"/>
                        </a:rPr>
                        <a:t>Task</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b="1" kern="1200" dirty="0">
                          <a:solidFill>
                            <a:schemeClr val="tx1"/>
                          </a:solidFill>
                          <a:latin typeface="Times New Roman" panose="02020603050405020304" pitchFamily="18" charset="0"/>
                          <a:cs typeface="Times New Roman" panose="02020603050405020304" pitchFamily="18" charset="0"/>
                        </a:rPr>
                        <a:t>Time in day(s)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5681307"/>
                  </a:ext>
                </a:extLst>
              </a:tr>
              <a:tr h="566754">
                <a:tc>
                  <a:txBody>
                    <a:bodyPr/>
                    <a:lstStyle/>
                    <a:p>
                      <a:r>
                        <a:rPr lang="en-US" sz="1800" kern="1200" dirty="0">
                          <a:solidFill>
                            <a:schemeClr val="tx1"/>
                          </a:solidFill>
                          <a:latin typeface="Times New Roman" panose="02020603050405020304" pitchFamily="18" charset="0"/>
                          <a:cs typeface="Times New Roman" panose="02020603050405020304" pitchFamily="18" charset="0"/>
                        </a:rPr>
                        <a:t>Installing different software set on 100 different machines.</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2</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8690978"/>
                  </a:ext>
                </a:extLst>
              </a:tr>
              <a:tr h="566754">
                <a:tc>
                  <a:txBody>
                    <a:bodyPr/>
                    <a:lstStyle/>
                    <a:p>
                      <a:r>
                        <a:rPr lang="en-US" sz="1800" kern="1200" dirty="0">
                          <a:solidFill>
                            <a:schemeClr val="tx1"/>
                          </a:solidFill>
                          <a:latin typeface="Times New Roman" panose="02020603050405020304" pitchFamily="18" charset="0"/>
                          <a:cs typeface="Times New Roman" panose="02020603050405020304" pitchFamily="18" charset="0"/>
                        </a:rPr>
                        <a:t>Bringing production server up when it goes down</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1</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2540156"/>
                  </a:ext>
                </a:extLst>
              </a:tr>
              <a:tr h="1044021">
                <a:tc>
                  <a:txBody>
                    <a:bodyPr/>
                    <a:lstStyle/>
                    <a:p>
                      <a:r>
                        <a:rPr lang="en-US" sz="1800" kern="1200" dirty="0">
                          <a:solidFill>
                            <a:schemeClr val="tx1"/>
                          </a:solidFill>
                          <a:latin typeface="Times New Roman" panose="02020603050405020304" pitchFamily="18" charset="0"/>
                          <a:cs typeface="Times New Roman" panose="02020603050405020304" pitchFamily="18" charset="0"/>
                        </a:rPr>
                        <a:t>Checking the quality of the software</a:t>
                      </a: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 Scan the deliverables like docker images via different tools.</a:t>
                      </a: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 Manual verification of the results.</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1</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0325885"/>
                  </a:ext>
                </a:extLst>
              </a:tr>
              <a:tr h="566754">
                <a:tc>
                  <a:txBody>
                    <a:bodyPr/>
                    <a:lstStyle/>
                    <a:p>
                      <a:r>
                        <a:rPr lang="en-US" sz="1800" kern="1200" dirty="0">
                          <a:solidFill>
                            <a:schemeClr val="tx1"/>
                          </a:solidFill>
                          <a:latin typeface="Times New Roman" panose="02020603050405020304" pitchFamily="18" charset="0"/>
                          <a:cs typeface="Times New Roman" panose="02020603050405020304" pitchFamily="18" charset="0"/>
                        </a:rPr>
                        <a:t>Running the tests on 100 machines without auto scale</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2</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6267479"/>
                  </a:ext>
                </a:extLst>
              </a:tr>
              <a:tr h="1044021">
                <a:tc>
                  <a:txBody>
                    <a:bodyPr/>
                    <a:lstStyle/>
                    <a:p>
                      <a:r>
                        <a:rPr lang="en-US" sz="1800" kern="1200" dirty="0">
                          <a:solidFill>
                            <a:schemeClr val="tx1"/>
                          </a:solidFill>
                          <a:latin typeface="Times New Roman" panose="02020603050405020304" pitchFamily="18" charset="0"/>
                          <a:cs typeface="Times New Roman" panose="02020603050405020304" pitchFamily="18" charset="0"/>
                        </a:rPr>
                        <a:t>Get product statistics from various sources, collect all test results and consolidate all this information into one.</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1</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3496248"/>
                  </a:ext>
                </a:extLst>
              </a:tr>
            </a:tbl>
          </a:graphicData>
        </a:graphic>
      </p:graphicFrame>
      <p:sp>
        <p:nvSpPr>
          <p:cNvPr id="7" name="TextBox 6">
            <a:extLst>
              <a:ext uri="{FF2B5EF4-FFF2-40B4-BE49-F238E27FC236}">
                <a16:creationId xmlns:a16="http://schemas.microsoft.com/office/drawing/2014/main" id="{3FB3377E-978F-4F8E-B46C-3019D2085F94}"/>
              </a:ext>
            </a:extLst>
          </p:cNvPr>
          <p:cNvSpPr txBox="1"/>
          <p:nvPr/>
        </p:nvSpPr>
        <p:spPr>
          <a:xfrm>
            <a:off x="479395" y="5922275"/>
            <a:ext cx="1072422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latin typeface="Times New Roman" panose="02020603050405020304" pitchFamily="18" charset="0"/>
                <a:cs typeface="Times New Roman" panose="02020603050405020304" pitchFamily="18" charset="0"/>
              </a:rPr>
              <a:t>In practice, any human error leads to further delay, which is omitted from the above estimation chart.</a:t>
            </a:r>
          </a:p>
        </p:txBody>
      </p:sp>
    </p:spTree>
    <p:extLst>
      <p:ext uri="{BB962C8B-B14F-4D97-AF65-F5344CB8AC3E}">
        <p14:creationId xmlns:p14="http://schemas.microsoft.com/office/powerpoint/2010/main" val="239992106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4">
            <a:extLst>
              <a:ext uri="{FF2B5EF4-FFF2-40B4-BE49-F238E27FC236}">
                <a16:creationId xmlns:a16="http://schemas.microsoft.com/office/drawing/2014/main" id="{22DC5B64-1517-49F8-BF74-6002E569F328}"/>
              </a:ext>
            </a:extLst>
          </p:cNvPr>
          <p:cNvSpPr/>
          <p:nvPr/>
        </p:nvSpPr>
        <p:spPr>
          <a:xfrm>
            <a:off x="2613753" y="177526"/>
            <a:ext cx="6405960" cy="725910"/>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Disadvantages of Existing System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8BFD494-8A89-4393-A0D8-0FFDF0E7159A}"/>
              </a:ext>
            </a:extLst>
          </p:cNvPr>
          <p:cNvSpPr/>
          <p:nvPr/>
        </p:nvSpPr>
        <p:spPr>
          <a:xfrm>
            <a:off x="97654" y="1061623"/>
            <a:ext cx="11875363" cy="5964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Existing systems either did not adapted DevOps or not using DevOps framework to its full potential. Below statistics leads to:</a:t>
            </a:r>
          </a:p>
          <a:p>
            <a:pPr algn="ctr"/>
            <a:endParaRPr lang="en-IN" sz="2000" dirty="0"/>
          </a:p>
        </p:txBody>
      </p:sp>
      <p:sp>
        <p:nvSpPr>
          <p:cNvPr id="8" name="Rectangle 7">
            <a:extLst>
              <a:ext uri="{FF2B5EF4-FFF2-40B4-BE49-F238E27FC236}">
                <a16:creationId xmlns:a16="http://schemas.microsoft.com/office/drawing/2014/main" id="{0AA67619-C8BC-4E6D-B7B2-5725A794B926}"/>
              </a:ext>
            </a:extLst>
          </p:cNvPr>
          <p:cNvSpPr/>
          <p:nvPr/>
        </p:nvSpPr>
        <p:spPr>
          <a:xfrm>
            <a:off x="97654" y="1851756"/>
            <a:ext cx="4465468" cy="59643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Delay in the Time To Market of the product.</a:t>
            </a:r>
          </a:p>
          <a:p>
            <a:pPr algn="ctr"/>
            <a:endParaRPr lang="en-IN"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2D78ABE-E0C8-4046-8F22-1B16AAFA8C6F}"/>
              </a:ext>
            </a:extLst>
          </p:cNvPr>
          <p:cNvSpPr/>
          <p:nvPr/>
        </p:nvSpPr>
        <p:spPr>
          <a:xfrm>
            <a:off x="2604117" y="4661926"/>
            <a:ext cx="2399377" cy="49715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Product security.</a:t>
            </a:r>
          </a:p>
          <a:p>
            <a:pPr algn="ctr"/>
            <a:endParaRPr lang="en-IN"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A1D4D31-0FE6-4BEC-B7D2-CA3CA253E5DE}"/>
              </a:ext>
            </a:extLst>
          </p:cNvPr>
          <p:cNvSpPr/>
          <p:nvPr/>
        </p:nvSpPr>
        <p:spPr>
          <a:xfrm>
            <a:off x="8877670" y="1883690"/>
            <a:ext cx="2894120" cy="51639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Vulnerabilities </a:t>
            </a:r>
          </a:p>
          <a:p>
            <a:pPr algn="ctr"/>
            <a:endParaRPr lang="en-IN"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D4BB741-D5C4-41BC-AB7C-DB4627190D07}"/>
              </a:ext>
            </a:extLst>
          </p:cNvPr>
          <p:cNvSpPr/>
          <p:nvPr/>
        </p:nvSpPr>
        <p:spPr>
          <a:xfrm>
            <a:off x="5160887" y="1880582"/>
            <a:ext cx="2716567" cy="51639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Quality of the product.</a:t>
            </a:r>
          </a:p>
          <a:p>
            <a:pPr algn="ctr"/>
            <a:endParaRPr lang="en-IN"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F4EF3125-0580-43F6-B466-7C1C89BBA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21" y="2501352"/>
            <a:ext cx="2399376" cy="2004292"/>
          </a:xfrm>
          <a:prstGeom prst="rect">
            <a:avLst/>
          </a:prstGeom>
        </p:spPr>
      </p:pic>
      <p:pic>
        <p:nvPicPr>
          <p:cNvPr id="16" name="Picture 15">
            <a:extLst>
              <a:ext uri="{FF2B5EF4-FFF2-40B4-BE49-F238E27FC236}">
                <a16:creationId xmlns:a16="http://schemas.microsoft.com/office/drawing/2014/main" id="{59890406-B47C-48C3-8231-367A55DC7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887" y="2396972"/>
            <a:ext cx="2716567" cy="2112122"/>
          </a:xfrm>
          <a:prstGeom prst="rect">
            <a:avLst/>
          </a:prstGeom>
        </p:spPr>
      </p:pic>
      <p:pic>
        <p:nvPicPr>
          <p:cNvPr id="18" name="Picture 17">
            <a:extLst>
              <a:ext uri="{FF2B5EF4-FFF2-40B4-BE49-F238E27FC236}">
                <a16:creationId xmlns:a16="http://schemas.microsoft.com/office/drawing/2014/main" id="{8A1A0F3C-28E0-4317-919E-FC4DCBC082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7670" y="2448191"/>
            <a:ext cx="2911876" cy="2009730"/>
          </a:xfrm>
          <a:prstGeom prst="rect">
            <a:avLst/>
          </a:prstGeom>
        </p:spPr>
      </p:pic>
      <p:pic>
        <p:nvPicPr>
          <p:cNvPr id="20" name="Picture 19">
            <a:extLst>
              <a:ext uri="{FF2B5EF4-FFF2-40B4-BE49-F238E27FC236}">
                <a16:creationId xmlns:a16="http://schemas.microsoft.com/office/drawing/2014/main" id="{556767C6-6220-49C1-929E-172AB36DAF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118" y="5317660"/>
            <a:ext cx="2399377" cy="1445520"/>
          </a:xfrm>
          <a:prstGeom prst="rect">
            <a:avLst/>
          </a:prstGeom>
        </p:spPr>
      </p:pic>
      <p:pic>
        <p:nvPicPr>
          <p:cNvPr id="22" name="Picture 21">
            <a:extLst>
              <a:ext uri="{FF2B5EF4-FFF2-40B4-BE49-F238E27FC236}">
                <a16:creationId xmlns:a16="http://schemas.microsoft.com/office/drawing/2014/main" id="{CFB21DCB-8487-4C54-A384-4B02821CBA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1060" y="5334895"/>
            <a:ext cx="1440703" cy="1445521"/>
          </a:xfrm>
          <a:prstGeom prst="rect">
            <a:avLst/>
          </a:prstGeom>
        </p:spPr>
      </p:pic>
      <p:sp>
        <p:nvSpPr>
          <p:cNvPr id="24" name="Rectangle 23">
            <a:extLst>
              <a:ext uri="{FF2B5EF4-FFF2-40B4-BE49-F238E27FC236}">
                <a16:creationId xmlns:a16="http://schemas.microsoft.com/office/drawing/2014/main" id="{43496402-D0AE-44DC-B5DF-9B2DDD17F7DC}"/>
              </a:ext>
            </a:extLst>
          </p:cNvPr>
          <p:cNvSpPr/>
          <p:nvPr/>
        </p:nvSpPr>
        <p:spPr>
          <a:xfrm>
            <a:off x="7449659" y="4612283"/>
            <a:ext cx="2556769" cy="59643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Prone to human errors</a:t>
            </a:r>
          </a:p>
          <a:p>
            <a:pPr algn="ct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032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9">
            <a:extLst>
              <a:ext uri="{FF2B5EF4-FFF2-40B4-BE49-F238E27FC236}">
                <a16:creationId xmlns:a16="http://schemas.microsoft.com/office/drawing/2014/main" id="{616A9326-D61E-4A9D-A327-74F7308AC66F}"/>
              </a:ext>
            </a:extLst>
          </p:cNvPr>
          <p:cNvSpPr/>
          <p:nvPr/>
        </p:nvSpPr>
        <p:spPr>
          <a:xfrm>
            <a:off x="3698784" y="108592"/>
            <a:ext cx="4308874" cy="654888"/>
          </a:xfrm>
          <a:prstGeom prst="snip2Same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Proposed solution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2B93C6B-6EFE-43EF-96C9-B436679BE59E}"/>
              </a:ext>
            </a:extLst>
          </p:cNvPr>
          <p:cNvSpPr/>
          <p:nvPr/>
        </p:nvSpPr>
        <p:spPr>
          <a:xfrm>
            <a:off x="0" y="1306743"/>
            <a:ext cx="12192000" cy="7969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endParaRPr lang="en-US" dirty="0">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Bringing 7 days of labor to 1 day is possible with the best use of various DevOps technologies and tools available in the industry under one umbrella. Our ‘Scalable CI-CD using Devops addresses different stages of problem statement is described below:</a:t>
            </a:r>
          </a:p>
          <a:p>
            <a:endParaRPr lang="en-IN"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1F4C95C2-F4D3-4F11-A723-B0D932A0906E}"/>
              </a:ext>
            </a:extLst>
          </p:cNvPr>
          <p:cNvGraphicFramePr>
            <a:graphicFrameLocks noGrp="1"/>
          </p:cNvGraphicFramePr>
          <p:nvPr>
            <p:extLst>
              <p:ext uri="{D42A27DB-BD31-4B8C-83A1-F6EECF244321}">
                <p14:modId xmlns:p14="http://schemas.microsoft.com/office/powerpoint/2010/main" val="1622807598"/>
              </p:ext>
            </p:extLst>
          </p:nvPr>
        </p:nvGraphicFramePr>
        <p:xfrm>
          <a:off x="0" y="2103676"/>
          <a:ext cx="12192000" cy="4745447"/>
        </p:xfrm>
        <a:graphic>
          <a:graphicData uri="http://schemas.openxmlformats.org/drawingml/2006/table">
            <a:tbl>
              <a:tblPr firstRow="1" bandRow="1">
                <a:tableStyleId>{2A488322-F2BA-4B5B-9748-0D474271808F}</a:tableStyleId>
              </a:tblPr>
              <a:tblGrid>
                <a:gridCol w="6096000">
                  <a:extLst>
                    <a:ext uri="{9D8B030D-6E8A-4147-A177-3AD203B41FA5}">
                      <a16:colId xmlns:a16="http://schemas.microsoft.com/office/drawing/2014/main" val="4167042265"/>
                    </a:ext>
                  </a:extLst>
                </a:gridCol>
                <a:gridCol w="6096000">
                  <a:extLst>
                    <a:ext uri="{9D8B030D-6E8A-4147-A177-3AD203B41FA5}">
                      <a16:colId xmlns:a16="http://schemas.microsoft.com/office/drawing/2014/main" val="3551124420"/>
                    </a:ext>
                  </a:extLst>
                </a:gridCol>
              </a:tblGrid>
              <a:tr h="750496">
                <a:tc>
                  <a:txBody>
                    <a:bodyPr/>
                    <a:lstStyle/>
                    <a:p>
                      <a:pPr algn="ctr"/>
                      <a:r>
                        <a:rPr lang="en-US" sz="2400" b="1" kern="1200" dirty="0">
                          <a:solidFill>
                            <a:schemeClr val="tx1"/>
                          </a:solidFill>
                          <a:latin typeface="Times New Roman" panose="02020603050405020304" pitchFamily="18" charset="0"/>
                          <a:cs typeface="Times New Roman" panose="02020603050405020304" pitchFamily="18" charset="0"/>
                        </a:rPr>
                        <a:t>Problem Statement</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en-US" sz="2400" b="1" dirty="0">
                          <a:solidFill>
                            <a:schemeClr val="tx1"/>
                          </a:solidFill>
                          <a:latin typeface="Times New Roman" panose="02020603050405020304" pitchFamily="18" charset="0"/>
                          <a:cs typeface="Times New Roman" panose="02020603050405020304" pitchFamily="18" charset="0"/>
                        </a:rPr>
                        <a:t>Proposed solution</a:t>
                      </a:r>
                      <a:endParaRPr lang="en-US" sz="2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2435781642"/>
                  </a:ext>
                </a:extLst>
              </a:tr>
              <a:tr h="750496">
                <a:tc>
                  <a:txBody>
                    <a:bodyPr/>
                    <a:lstStyle/>
                    <a:p>
                      <a:pPr marL="285750" indent="-285750">
                        <a:buFont typeface="Wingdings" panose="05000000000000000000" pitchFamily="2" charset="2"/>
                        <a:buChar char="v"/>
                      </a:pPr>
                      <a:r>
                        <a:rPr lang="en-US" sz="1800" kern="1200" dirty="0">
                          <a:solidFill>
                            <a:schemeClr val="tx1"/>
                          </a:solidFill>
                          <a:latin typeface="Times New Roman" panose="02020603050405020304" pitchFamily="18" charset="0"/>
                          <a:cs typeface="Times New Roman" panose="02020603050405020304" pitchFamily="18" charset="0"/>
                        </a:rPr>
                        <a:t>Deliver the features developed into source archive, from different teams across the globe.</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lnSpc>
                          <a:spcPct val="115000"/>
                        </a:lnSpc>
                        <a:spcAft>
                          <a:spcPts val="0"/>
                        </a:spcAft>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Use ‘Git’ as source archive, where teams across the globe can deliver the changes at any time.</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341997343"/>
                  </a:ext>
                </a:extLst>
              </a:tr>
              <a:tr h="936757">
                <a:tc>
                  <a:txBody>
                    <a:bodyPr/>
                    <a:lstStyle/>
                    <a:p>
                      <a:pPr marL="285750" indent="-285750">
                        <a:buFont typeface="Wingdings" panose="05000000000000000000" pitchFamily="2" charset="2"/>
                        <a:buChar char="v"/>
                      </a:pPr>
                      <a:r>
                        <a:rPr lang="en-US" sz="1800" kern="1200" dirty="0">
                          <a:solidFill>
                            <a:schemeClr val="tx1"/>
                          </a:solidFill>
                          <a:latin typeface="Times New Roman" panose="02020603050405020304" pitchFamily="18" charset="0"/>
                          <a:cs typeface="Times New Roman" panose="02020603050405020304" pitchFamily="18" charset="0"/>
                        </a:rPr>
                        <a:t>Test the quality of the code via unit tests, integration and automated tests. (Testability, maintainability, scalability and security aspects to be covered).</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lnSpc>
                          <a:spcPct val="115000"/>
                        </a:lnSpc>
                        <a:spcAft>
                          <a:spcPts val="0"/>
                        </a:spcAft>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Use Nunit, Mstest, Jmeter to run unit/automated tests.</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995616923"/>
                  </a:ext>
                </a:extLst>
              </a:tr>
              <a:tr h="1557202">
                <a:tc>
                  <a:txBody>
                    <a:bodyPr/>
                    <a:lstStyle/>
                    <a:p>
                      <a:pPr marL="285750" indent="-285750">
                        <a:buFont typeface="Wingdings" panose="05000000000000000000" pitchFamily="2" charset="2"/>
                        <a:buChar char="v"/>
                      </a:pPr>
                      <a:r>
                        <a:rPr lang="en-US" sz="1800" kern="1200" dirty="0">
                          <a:solidFill>
                            <a:schemeClr val="tx1"/>
                          </a:solidFill>
                          <a:latin typeface="Times New Roman" panose="02020603050405020304" pitchFamily="18" charset="0"/>
                          <a:cs typeface="Times New Roman" panose="02020603050405020304" pitchFamily="18" charset="0"/>
                        </a:rPr>
                        <a:t>Test across different environments (different Operating systems, browsers and software set combination).</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v"/>
                      </a:pPr>
                      <a:r>
                        <a:rPr lang="en-US" sz="1800" kern="1200" dirty="0">
                          <a:solidFill>
                            <a:schemeClr val="tx1"/>
                          </a:solidFill>
                          <a:latin typeface="Times New Roman" panose="02020603050405020304" pitchFamily="18" charset="0"/>
                          <a:cs typeface="Times New Roman" panose="02020603050405020304" pitchFamily="18" charset="0"/>
                        </a:rPr>
                        <a:t>Use Virtual machines (VMs) with AWS-cloud combination to pull various operating systems to host different sets. This technology is new to the industry. This is scalable on need basis, automatically pulls as many VM’s are required to complete activities in stipulated time.</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603890"/>
                  </a:ext>
                </a:extLst>
              </a:tr>
              <a:tr h="750496">
                <a:tc>
                  <a:txBody>
                    <a:bodyPr/>
                    <a:lstStyle/>
                    <a:p>
                      <a:pPr marL="285750" indent="-285750">
                        <a:buFont typeface="Wingdings" panose="05000000000000000000" pitchFamily="2" charset="2"/>
                        <a:buChar char="v"/>
                      </a:pPr>
                      <a:r>
                        <a:rPr lang="en-US" sz="1800" kern="1200" dirty="0">
                          <a:solidFill>
                            <a:schemeClr val="tx1"/>
                          </a:solidFill>
                          <a:latin typeface="Times New Roman" panose="02020603050405020304" pitchFamily="18" charset="0"/>
                          <a:cs typeface="Times New Roman" panose="02020603050405020304" pitchFamily="18" charset="0"/>
                        </a:rPr>
                        <a:t>Promote to the production servers</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v"/>
                      </a:pPr>
                      <a:r>
                        <a:rPr lang="en-US" sz="1800" kern="1200" dirty="0">
                          <a:solidFill>
                            <a:schemeClr val="tx1"/>
                          </a:solidFill>
                          <a:latin typeface="Times New Roman" panose="02020603050405020304" pitchFamily="18" charset="0"/>
                          <a:cs typeface="Times New Roman" panose="02020603050405020304" pitchFamily="18" charset="0"/>
                        </a:rPr>
                        <a:t>Check the quality history of the product and automatically push to the production.</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2230916"/>
                  </a:ext>
                </a:extLst>
              </a:tr>
            </a:tbl>
          </a:graphicData>
        </a:graphic>
      </p:graphicFrame>
    </p:spTree>
    <p:extLst>
      <p:ext uri="{BB962C8B-B14F-4D97-AF65-F5344CB8AC3E}">
        <p14:creationId xmlns:p14="http://schemas.microsoft.com/office/powerpoint/2010/main" val="31334786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9EB7B5-AEAE-438C-AD55-4E71701D50E5}"/>
              </a:ext>
            </a:extLst>
          </p:cNvPr>
          <p:cNvSpPr/>
          <p:nvPr/>
        </p:nvSpPr>
        <p:spPr>
          <a:xfrm>
            <a:off x="3488923" y="124288"/>
            <a:ext cx="4829453" cy="71021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3200" b="1" dirty="0">
                <a:solidFill>
                  <a:schemeClr val="bg1"/>
                </a:solidFill>
                <a:latin typeface="Times New Roman" panose="02020603050405020304" pitchFamily="18" charset="0"/>
                <a:cs typeface="Times New Roman" panose="02020603050405020304" pitchFamily="18" charset="0"/>
              </a:rPr>
              <a:t>Software's Implemented</a:t>
            </a:r>
          </a:p>
        </p:txBody>
      </p:sp>
      <p:sp>
        <p:nvSpPr>
          <p:cNvPr id="14" name="Rectangle 13">
            <a:extLst>
              <a:ext uri="{FF2B5EF4-FFF2-40B4-BE49-F238E27FC236}">
                <a16:creationId xmlns:a16="http://schemas.microsoft.com/office/drawing/2014/main" id="{A9B0B0A0-6B6A-4038-A898-305FA5BFF00D}"/>
              </a:ext>
            </a:extLst>
          </p:cNvPr>
          <p:cNvSpPr/>
          <p:nvPr/>
        </p:nvSpPr>
        <p:spPr>
          <a:xfrm>
            <a:off x="190129" y="1970842"/>
            <a:ext cx="2732102" cy="1908700"/>
          </a:xfrm>
          <a:prstGeom prst="rect">
            <a:avLst/>
          </a:prstGeom>
          <a:noFill/>
          <a:ln w="9525" cap="flat" cmpd="sng" algn="ctr">
            <a:solidFill>
              <a:schemeClr val="accent1"/>
            </a:solidFill>
            <a:prstDash val="solid"/>
            <a:round/>
            <a:headEnd type="none" w="med" len="med"/>
            <a:tailEnd type="none" w="med" len="med"/>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7D3BE499-7D9A-4493-864E-97C9346156EE}"/>
              </a:ext>
            </a:extLst>
          </p:cNvPr>
          <p:cNvSpPr/>
          <p:nvPr/>
        </p:nvSpPr>
        <p:spPr>
          <a:xfrm>
            <a:off x="190128" y="4761761"/>
            <a:ext cx="2732102" cy="1908700"/>
          </a:xfrm>
          <a:prstGeom prst="rect">
            <a:avLst/>
          </a:prstGeom>
          <a:noFill/>
          <a:ln w="9525" cap="flat" cmpd="sng" algn="ctr">
            <a:solidFill>
              <a:schemeClr val="accent4"/>
            </a:solidFill>
            <a:prstDash val="solid"/>
            <a:round/>
            <a:headEnd type="none" w="med" len="med"/>
            <a:tailEnd type="none" w="med" len="med"/>
          </a:ln>
          <a:effectLst>
            <a:glow rad="101600">
              <a:schemeClr val="accent4">
                <a:satMod val="175000"/>
                <a:alpha val="40000"/>
              </a:schemeClr>
            </a:glow>
          </a:effectLst>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5" name="Rectangle 24">
            <a:extLst>
              <a:ext uri="{FF2B5EF4-FFF2-40B4-BE49-F238E27FC236}">
                <a16:creationId xmlns:a16="http://schemas.microsoft.com/office/drawing/2014/main" id="{A35ED785-1BBD-4411-A2DF-B73E944669ED}"/>
              </a:ext>
            </a:extLst>
          </p:cNvPr>
          <p:cNvSpPr/>
          <p:nvPr/>
        </p:nvSpPr>
        <p:spPr>
          <a:xfrm>
            <a:off x="3262912" y="4761761"/>
            <a:ext cx="2732102" cy="1908700"/>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7758781F-F7A0-49CF-903C-DA3615FB2F89}"/>
              </a:ext>
            </a:extLst>
          </p:cNvPr>
          <p:cNvSpPr/>
          <p:nvPr/>
        </p:nvSpPr>
        <p:spPr>
          <a:xfrm>
            <a:off x="3262912" y="1970842"/>
            <a:ext cx="2732102" cy="1908700"/>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3" name="Picture 32">
            <a:extLst>
              <a:ext uri="{FF2B5EF4-FFF2-40B4-BE49-F238E27FC236}">
                <a16:creationId xmlns:a16="http://schemas.microsoft.com/office/drawing/2014/main" id="{00CDB656-EE13-4A00-A6BB-3A6FEF302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57" y="5084686"/>
            <a:ext cx="2420644" cy="1351625"/>
          </a:xfrm>
          <a:prstGeom prst="rect">
            <a:avLst/>
          </a:prstGeom>
        </p:spPr>
      </p:pic>
      <p:pic>
        <p:nvPicPr>
          <p:cNvPr id="35" name="Picture 34">
            <a:extLst>
              <a:ext uri="{FF2B5EF4-FFF2-40B4-BE49-F238E27FC236}">
                <a16:creationId xmlns:a16="http://schemas.microsoft.com/office/drawing/2014/main" id="{65B87AF5-8EC3-414A-898C-976D294BE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641" y="2237728"/>
            <a:ext cx="2420644" cy="1366606"/>
          </a:xfrm>
          <a:prstGeom prst="rect">
            <a:avLst/>
          </a:prstGeom>
        </p:spPr>
      </p:pic>
      <p:pic>
        <p:nvPicPr>
          <p:cNvPr id="37" name="Picture 36">
            <a:extLst>
              <a:ext uri="{FF2B5EF4-FFF2-40B4-BE49-F238E27FC236}">
                <a16:creationId xmlns:a16="http://schemas.microsoft.com/office/drawing/2014/main" id="{ED4A9F03-9850-42C1-B683-4AE2DA68E7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8641" y="5084687"/>
            <a:ext cx="2420644" cy="1351624"/>
          </a:xfrm>
          <a:prstGeom prst="rect">
            <a:avLst/>
          </a:prstGeom>
        </p:spPr>
      </p:pic>
      <p:sp>
        <p:nvSpPr>
          <p:cNvPr id="38" name="Rectangle 37">
            <a:extLst>
              <a:ext uri="{FF2B5EF4-FFF2-40B4-BE49-F238E27FC236}">
                <a16:creationId xmlns:a16="http://schemas.microsoft.com/office/drawing/2014/main" id="{95D2E1E7-A511-4AA3-9660-E00763A8570A}"/>
              </a:ext>
            </a:extLst>
          </p:cNvPr>
          <p:cNvSpPr/>
          <p:nvPr/>
        </p:nvSpPr>
        <p:spPr>
          <a:xfrm>
            <a:off x="6268744" y="1970842"/>
            <a:ext cx="2732102" cy="1908700"/>
          </a:xfrm>
          <a:prstGeom prst="rect">
            <a:avLst/>
          </a:prstGeom>
          <a:noFill/>
          <a:ln w="9525" cap="flat" cmpd="sng" algn="ctr">
            <a:solidFill>
              <a:schemeClr val="accent4"/>
            </a:solidFill>
            <a:prstDash val="solid"/>
            <a:round/>
            <a:headEnd type="none" w="med" len="med"/>
            <a:tailEnd type="none" w="med" len="med"/>
          </a:ln>
          <a:effectLst>
            <a:glow rad="101600">
              <a:schemeClr val="accent4">
                <a:satMod val="175000"/>
                <a:alpha val="40000"/>
              </a:schemeClr>
            </a:glow>
          </a:effectLst>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40" name="Rectangle 39">
            <a:extLst>
              <a:ext uri="{FF2B5EF4-FFF2-40B4-BE49-F238E27FC236}">
                <a16:creationId xmlns:a16="http://schemas.microsoft.com/office/drawing/2014/main" id="{DB9F379C-9D51-4EB1-B486-C09326C4D366}"/>
              </a:ext>
            </a:extLst>
          </p:cNvPr>
          <p:cNvSpPr/>
          <p:nvPr/>
        </p:nvSpPr>
        <p:spPr>
          <a:xfrm>
            <a:off x="6268744" y="4761761"/>
            <a:ext cx="2732102" cy="1908700"/>
          </a:xfrm>
          <a:prstGeom prst="rect">
            <a:avLst/>
          </a:prstGeom>
          <a:noFill/>
          <a:ln w="9525" cap="flat" cmpd="sng" algn="ctr">
            <a:solidFill>
              <a:schemeClr val="accent2"/>
            </a:solidFill>
            <a:prstDash val="solid"/>
            <a:round/>
            <a:headEnd type="none" w="med" len="med"/>
            <a:tailEnd type="none" w="med" len="med"/>
          </a:ln>
          <a:effectLst>
            <a:glow rad="1016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41" name="Rectangle 40">
            <a:extLst>
              <a:ext uri="{FF2B5EF4-FFF2-40B4-BE49-F238E27FC236}">
                <a16:creationId xmlns:a16="http://schemas.microsoft.com/office/drawing/2014/main" id="{E99E80C9-AF79-4FFE-BE89-2D4AFD5DD814}"/>
              </a:ext>
            </a:extLst>
          </p:cNvPr>
          <p:cNvSpPr/>
          <p:nvPr/>
        </p:nvSpPr>
        <p:spPr>
          <a:xfrm>
            <a:off x="9338198" y="4761761"/>
            <a:ext cx="2732102" cy="1908700"/>
          </a:xfrm>
          <a:prstGeom prst="rect">
            <a:avLst/>
          </a:prstGeom>
          <a:effectLst>
            <a:glow rad="1016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42" name="Rectangle 41">
            <a:extLst>
              <a:ext uri="{FF2B5EF4-FFF2-40B4-BE49-F238E27FC236}">
                <a16:creationId xmlns:a16="http://schemas.microsoft.com/office/drawing/2014/main" id="{3640F997-2CA9-4B67-9FC0-6BD6285AEB93}"/>
              </a:ext>
            </a:extLst>
          </p:cNvPr>
          <p:cNvSpPr/>
          <p:nvPr/>
        </p:nvSpPr>
        <p:spPr>
          <a:xfrm>
            <a:off x="9338198" y="1970842"/>
            <a:ext cx="2732102" cy="1908700"/>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44" name="Picture 43">
            <a:extLst>
              <a:ext uri="{FF2B5EF4-FFF2-40B4-BE49-F238E27FC236}">
                <a16:creationId xmlns:a16="http://schemas.microsoft.com/office/drawing/2014/main" id="{AB1358BE-E236-4F6F-87FD-AC0CBEC3E5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4473" y="2237728"/>
            <a:ext cx="2420643" cy="1366606"/>
          </a:xfrm>
          <a:prstGeom prst="rect">
            <a:avLst/>
          </a:prstGeom>
        </p:spPr>
      </p:pic>
      <p:pic>
        <p:nvPicPr>
          <p:cNvPr id="48" name="Picture 47">
            <a:extLst>
              <a:ext uri="{FF2B5EF4-FFF2-40B4-BE49-F238E27FC236}">
                <a16:creationId xmlns:a16="http://schemas.microsoft.com/office/drawing/2014/main" id="{7DC841EC-5346-4442-95D6-E6590D318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4473" y="5084686"/>
            <a:ext cx="2420643" cy="1351625"/>
          </a:xfrm>
          <a:prstGeom prst="rect">
            <a:avLst/>
          </a:prstGeom>
        </p:spPr>
      </p:pic>
      <p:pic>
        <p:nvPicPr>
          <p:cNvPr id="54" name="Picture 53">
            <a:extLst>
              <a:ext uri="{FF2B5EF4-FFF2-40B4-BE49-F238E27FC236}">
                <a16:creationId xmlns:a16="http://schemas.microsoft.com/office/drawing/2014/main" id="{32C92948-5442-4ED3-99DB-8C3989BBD5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98691" y="5557420"/>
            <a:ext cx="1096115" cy="1096115"/>
          </a:xfrm>
          <a:prstGeom prst="rect">
            <a:avLst/>
          </a:prstGeom>
        </p:spPr>
      </p:pic>
      <p:sp>
        <p:nvSpPr>
          <p:cNvPr id="55" name="Rectangle 54">
            <a:extLst>
              <a:ext uri="{FF2B5EF4-FFF2-40B4-BE49-F238E27FC236}">
                <a16:creationId xmlns:a16="http://schemas.microsoft.com/office/drawing/2014/main" id="{6B11E9F7-5924-47C6-ADFF-BC2DF3DA9FDA}"/>
              </a:ext>
            </a:extLst>
          </p:cNvPr>
          <p:cNvSpPr/>
          <p:nvPr/>
        </p:nvSpPr>
        <p:spPr>
          <a:xfrm>
            <a:off x="190128" y="1242874"/>
            <a:ext cx="2732102" cy="621437"/>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en-IN" sz="2000" b="1" dirty="0">
                <a:latin typeface="Times New Roman" panose="02020603050405020304" pitchFamily="18" charset="0"/>
                <a:cs typeface="Times New Roman" panose="02020603050405020304" pitchFamily="18" charset="0"/>
              </a:rPr>
              <a:t>PROGRAMMING LANGUAGE &amp; IDE</a:t>
            </a:r>
          </a:p>
        </p:txBody>
      </p:sp>
      <p:sp>
        <p:nvSpPr>
          <p:cNvPr id="62" name="Rectangle 61">
            <a:extLst>
              <a:ext uri="{FF2B5EF4-FFF2-40B4-BE49-F238E27FC236}">
                <a16:creationId xmlns:a16="http://schemas.microsoft.com/office/drawing/2014/main" id="{BBDC3E8F-34A6-4073-A722-5EA79791F6A2}"/>
              </a:ext>
            </a:extLst>
          </p:cNvPr>
          <p:cNvSpPr/>
          <p:nvPr/>
        </p:nvSpPr>
        <p:spPr>
          <a:xfrm>
            <a:off x="3256252" y="1252307"/>
            <a:ext cx="2732102" cy="621437"/>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IN" sz="2000" b="1" dirty="0">
                <a:latin typeface="Times New Roman" panose="02020603050405020304" pitchFamily="18" charset="0"/>
                <a:cs typeface="Times New Roman" panose="02020603050405020304" pitchFamily="18" charset="0"/>
              </a:rPr>
              <a:t>TESTING FRAMEWORK</a:t>
            </a:r>
          </a:p>
        </p:txBody>
      </p:sp>
      <p:sp>
        <p:nvSpPr>
          <p:cNvPr id="63" name="Rectangle 62">
            <a:extLst>
              <a:ext uri="{FF2B5EF4-FFF2-40B4-BE49-F238E27FC236}">
                <a16:creationId xmlns:a16="http://schemas.microsoft.com/office/drawing/2014/main" id="{833380BB-9A0E-49F6-A683-369DA699BB3E}"/>
              </a:ext>
            </a:extLst>
          </p:cNvPr>
          <p:cNvSpPr/>
          <p:nvPr/>
        </p:nvSpPr>
        <p:spPr>
          <a:xfrm>
            <a:off x="190128" y="4006050"/>
            <a:ext cx="2732102" cy="621437"/>
          </a:xfrm>
          <a:prstGeom prst="rect">
            <a:avLst/>
          </a:prstGeom>
          <a:noFill/>
          <a:ln w="9525" cap="flat" cmpd="sng" algn="ctr">
            <a:solidFill>
              <a:schemeClr val="accent4"/>
            </a:solidFill>
            <a:prstDash val="solid"/>
            <a:round/>
            <a:headEnd type="none" w="med" len="med"/>
            <a:tailEnd type="none" w="med" len="med"/>
          </a:ln>
          <a:effectLst>
            <a:glow rad="63500">
              <a:schemeClr val="accent4">
                <a:satMod val="175000"/>
                <a:alpha val="40000"/>
              </a:schemeClr>
            </a:glow>
          </a:effectLst>
        </p:spPr>
        <p:style>
          <a:lnRef idx="0">
            <a:scrgbClr r="0" g="0" b="0"/>
          </a:lnRef>
          <a:fillRef idx="0">
            <a:scrgbClr r="0" g="0" b="0"/>
          </a:fillRef>
          <a:effectRef idx="0">
            <a:scrgbClr r="0" g="0" b="0"/>
          </a:effectRef>
          <a:fontRef idx="minor">
            <a:schemeClr val="accent4"/>
          </a:fontRef>
        </p:style>
        <p:txBody>
          <a:bodyPr rtlCol="0" anchor="ctr"/>
          <a:lstStyle/>
          <a:p>
            <a:pPr algn="ctr"/>
            <a:r>
              <a:rPr lang="en-IN" sz="2000" b="1" dirty="0">
                <a:latin typeface="Times New Roman" panose="02020603050405020304" pitchFamily="18" charset="0"/>
                <a:cs typeface="Times New Roman" panose="02020603050405020304" pitchFamily="18" charset="0"/>
              </a:rPr>
              <a:t>BUILD TOOL</a:t>
            </a:r>
          </a:p>
        </p:txBody>
      </p:sp>
      <p:sp>
        <p:nvSpPr>
          <p:cNvPr id="64" name="Rectangle 63">
            <a:extLst>
              <a:ext uri="{FF2B5EF4-FFF2-40B4-BE49-F238E27FC236}">
                <a16:creationId xmlns:a16="http://schemas.microsoft.com/office/drawing/2014/main" id="{873F19E5-DF1A-4EA4-A1B8-90226F52269F}"/>
              </a:ext>
            </a:extLst>
          </p:cNvPr>
          <p:cNvSpPr/>
          <p:nvPr/>
        </p:nvSpPr>
        <p:spPr>
          <a:xfrm>
            <a:off x="3256252" y="4006050"/>
            <a:ext cx="2732102" cy="621437"/>
          </a:xfrm>
          <a:prstGeom prst="rect">
            <a:avLst/>
          </a:prstGeom>
          <a:noFill/>
          <a:ln w="9525" cap="flat" cmpd="sng" algn="ctr">
            <a:solidFill>
              <a:schemeClr val="dk1"/>
            </a:solidFill>
            <a:prstDash val="solid"/>
            <a:round/>
            <a:headEnd type="none" w="med" len="med"/>
            <a:tailEnd type="none" w="med" len="med"/>
          </a:ln>
          <a:effectLst>
            <a:glow rad="63500">
              <a:schemeClr val="accent3">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VERSION CONTROL SYSTEM</a:t>
            </a:r>
          </a:p>
        </p:txBody>
      </p:sp>
      <p:sp>
        <p:nvSpPr>
          <p:cNvPr id="65" name="Rectangle 64">
            <a:extLst>
              <a:ext uri="{FF2B5EF4-FFF2-40B4-BE49-F238E27FC236}">
                <a16:creationId xmlns:a16="http://schemas.microsoft.com/office/drawing/2014/main" id="{C5A81D43-F6EE-45EB-9EE8-9751DFE8BF5D}"/>
              </a:ext>
            </a:extLst>
          </p:cNvPr>
          <p:cNvSpPr/>
          <p:nvPr/>
        </p:nvSpPr>
        <p:spPr>
          <a:xfrm>
            <a:off x="6268743" y="4006050"/>
            <a:ext cx="2732102" cy="621437"/>
          </a:xfrm>
          <a:prstGeom prst="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r>
              <a:rPr lang="en-IN" sz="1900" b="1" dirty="0">
                <a:latin typeface="Times New Roman" panose="02020603050405020304" pitchFamily="18" charset="0"/>
                <a:cs typeface="Times New Roman" panose="02020603050405020304" pitchFamily="18" charset="0"/>
              </a:rPr>
              <a:t>CLOUD COMPUTING PLATFORM</a:t>
            </a:r>
          </a:p>
        </p:txBody>
      </p:sp>
      <p:sp>
        <p:nvSpPr>
          <p:cNvPr id="66" name="Rectangle 65">
            <a:extLst>
              <a:ext uri="{FF2B5EF4-FFF2-40B4-BE49-F238E27FC236}">
                <a16:creationId xmlns:a16="http://schemas.microsoft.com/office/drawing/2014/main" id="{79D74643-3BEF-453D-9431-C28BD3863506}"/>
              </a:ext>
            </a:extLst>
          </p:cNvPr>
          <p:cNvSpPr/>
          <p:nvPr/>
        </p:nvSpPr>
        <p:spPr>
          <a:xfrm>
            <a:off x="9338198" y="4041467"/>
            <a:ext cx="2732102" cy="621437"/>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en-IN" sz="2000" b="1" dirty="0">
                <a:latin typeface="Times New Roman" panose="02020603050405020304" pitchFamily="18" charset="0"/>
                <a:cs typeface="Times New Roman" panose="02020603050405020304" pitchFamily="18" charset="0"/>
              </a:rPr>
              <a:t>SCRIPTS USED</a:t>
            </a:r>
          </a:p>
        </p:txBody>
      </p:sp>
      <p:sp>
        <p:nvSpPr>
          <p:cNvPr id="67" name="Rectangle 66">
            <a:extLst>
              <a:ext uri="{FF2B5EF4-FFF2-40B4-BE49-F238E27FC236}">
                <a16:creationId xmlns:a16="http://schemas.microsoft.com/office/drawing/2014/main" id="{6F97FE65-D6AE-472E-8286-1CDDB1132EB7}"/>
              </a:ext>
            </a:extLst>
          </p:cNvPr>
          <p:cNvSpPr/>
          <p:nvPr/>
        </p:nvSpPr>
        <p:spPr>
          <a:xfrm>
            <a:off x="9334867" y="1186371"/>
            <a:ext cx="2732102" cy="621437"/>
          </a:xfrm>
          <a:prstGeom prst="rect">
            <a:avLst/>
          </a:prstGeom>
          <a:noFill/>
          <a:ln w="9525" cap="flat" cmpd="sng" algn="ctr">
            <a:solidFill>
              <a:schemeClr val="accent5"/>
            </a:solidFill>
            <a:prstDash val="solid"/>
            <a:round/>
            <a:headEnd type="none" w="med" len="med"/>
            <a:tailEnd type="none"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accent5"/>
          </a:fontRef>
        </p:style>
        <p:txBody>
          <a:bodyPr rtlCol="0" anchor="ctr"/>
          <a:lstStyle/>
          <a:p>
            <a:pPr algn="ctr"/>
            <a:r>
              <a:rPr lang="en-IN" sz="2000" b="1" dirty="0">
                <a:latin typeface="Times New Roman" panose="02020603050405020304" pitchFamily="18" charset="0"/>
                <a:cs typeface="Times New Roman" panose="02020603050405020304" pitchFamily="18" charset="0"/>
              </a:rPr>
              <a:t>ARTIFACTORY MANAGER</a:t>
            </a:r>
          </a:p>
        </p:txBody>
      </p:sp>
      <p:sp>
        <p:nvSpPr>
          <p:cNvPr id="68" name="Rectangle 67">
            <a:extLst>
              <a:ext uri="{FF2B5EF4-FFF2-40B4-BE49-F238E27FC236}">
                <a16:creationId xmlns:a16="http://schemas.microsoft.com/office/drawing/2014/main" id="{C970FF50-3EF6-4802-A774-FB9A945827FF}"/>
              </a:ext>
            </a:extLst>
          </p:cNvPr>
          <p:cNvSpPr/>
          <p:nvPr/>
        </p:nvSpPr>
        <p:spPr>
          <a:xfrm>
            <a:off x="6268743" y="1236494"/>
            <a:ext cx="2732102" cy="621437"/>
          </a:xfrm>
          <a:prstGeom prst="rect">
            <a:avLst/>
          </a:prstGeom>
          <a:noFill/>
          <a:ln w="9525" cap="flat" cmpd="sng" algn="ctr">
            <a:solidFill>
              <a:schemeClr val="accent4"/>
            </a:solidFill>
            <a:prstDash val="solid"/>
            <a:round/>
            <a:headEnd type="none" w="med" len="med"/>
            <a:tailEnd type="none" w="med" len="med"/>
          </a:ln>
          <a:effectLst>
            <a:glow rad="63500">
              <a:schemeClr val="accent4">
                <a:satMod val="175000"/>
                <a:alpha val="40000"/>
              </a:schemeClr>
            </a:glow>
          </a:effectLst>
        </p:spPr>
        <p:style>
          <a:lnRef idx="0">
            <a:scrgbClr r="0" g="0" b="0"/>
          </a:lnRef>
          <a:fillRef idx="0">
            <a:scrgbClr r="0" g="0" b="0"/>
          </a:fillRef>
          <a:effectRef idx="0">
            <a:scrgbClr r="0" g="0" b="0"/>
          </a:effectRef>
          <a:fontRef idx="minor">
            <a:schemeClr val="accent4"/>
          </a:fontRef>
        </p:style>
        <p:txBody>
          <a:bodyPr rtlCol="0" anchor="ctr"/>
          <a:lstStyle/>
          <a:p>
            <a:pPr algn="ctr"/>
            <a:r>
              <a:rPr lang="en-IN" sz="2000" b="1" dirty="0">
                <a:latin typeface="Times New Roman" panose="02020603050405020304" pitchFamily="18" charset="0"/>
                <a:cs typeface="Times New Roman" panose="02020603050405020304" pitchFamily="18" charset="0"/>
              </a:rPr>
              <a:t>AUTOMATION SERVER</a:t>
            </a:r>
          </a:p>
        </p:txBody>
      </p:sp>
      <p:pic>
        <p:nvPicPr>
          <p:cNvPr id="70" name="Picture 69">
            <a:extLst>
              <a:ext uri="{FF2B5EF4-FFF2-40B4-BE49-F238E27FC236}">
                <a16:creationId xmlns:a16="http://schemas.microsoft.com/office/drawing/2014/main" id="{6895040A-3A05-47DA-8BF4-FD4D667FAB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62609" y="4825917"/>
            <a:ext cx="1779185" cy="845712"/>
          </a:xfrm>
          <a:prstGeom prst="rect">
            <a:avLst/>
          </a:prstGeom>
        </p:spPr>
      </p:pic>
      <p:pic>
        <p:nvPicPr>
          <p:cNvPr id="72" name="Picture 71">
            <a:extLst>
              <a:ext uri="{FF2B5EF4-FFF2-40B4-BE49-F238E27FC236}">
                <a16:creationId xmlns:a16="http://schemas.microsoft.com/office/drawing/2014/main" id="{491AE5D9-F33C-4446-B101-129D4B167E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97802" y="2228712"/>
            <a:ext cx="2412893" cy="1365497"/>
          </a:xfrm>
          <a:prstGeom prst="rect">
            <a:avLst/>
          </a:prstGeom>
        </p:spPr>
      </p:pic>
      <p:pic>
        <p:nvPicPr>
          <p:cNvPr id="3" name="Picture 2">
            <a:extLst>
              <a:ext uri="{FF2B5EF4-FFF2-40B4-BE49-F238E27FC236}">
                <a16:creationId xmlns:a16="http://schemas.microsoft.com/office/drawing/2014/main" id="{EE014560-6F12-4AAC-AEBC-64ACF9CA24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1305" y="2187236"/>
            <a:ext cx="2534016" cy="1358100"/>
          </a:xfrm>
          <a:prstGeom prst="rect">
            <a:avLst/>
          </a:prstGeom>
        </p:spPr>
      </p:pic>
    </p:spTree>
    <p:extLst>
      <p:ext uri="{BB962C8B-B14F-4D97-AF65-F5344CB8AC3E}">
        <p14:creationId xmlns:p14="http://schemas.microsoft.com/office/powerpoint/2010/main" val="337509612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2159</TotalTime>
  <Words>984</Words>
  <Application>Microsoft Office PowerPoint</Application>
  <PresentationFormat>Widescreen</PresentationFormat>
  <Paragraphs>151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Calibri Light</vt:lpstr>
      <vt:lpstr>Times New Roman</vt:lpstr>
      <vt:lpstr>Wingdings</vt:lpstr>
      <vt:lpstr>Office Theme</vt:lpstr>
      <vt:lpstr>           EAST WEST COLLEGE OF ENGINEERING  DEPARTMENT OF COMPUTER SCIENCE AND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WEST COLLEGE OF ENGINEERING  DEPARTMENT OF COMPUTER SCIENCE AND ENGINEERING</dc:title>
  <dc:creator>Vibha</dc:creator>
  <cp:lastModifiedBy>GR VISHAL</cp:lastModifiedBy>
  <cp:revision>171</cp:revision>
  <dcterms:created xsi:type="dcterms:W3CDTF">2020-07-02T15:06:05Z</dcterms:created>
  <dcterms:modified xsi:type="dcterms:W3CDTF">2020-07-11T11:20:40Z</dcterms:modified>
</cp:coreProperties>
</file>