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9" r:id="rId5"/>
  </p:sldMasterIdLst>
  <p:notesMasterIdLst>
    <p:notesMasterId r:id="rId13"/>
  </p:notesMasterIdLst>
  <p:sldIdLst>
    <p:sldId id="2147473307" r:id="rId6"/>
    <p:sldId id="2147473336" r:id="rId7"/>
    <p:sldId id="2147473339" r:id="rId8"/>
    <p:sldId id="2147473343" r:id="rId9"/>
    <p:sldId id="2147473345" r:id="rId10"/>
    <p:sldId id="2147473347" r:id="rId11"/>
    <p:sldId id="214747334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15" autoAdjust="0"/>
    <p:restoredTop sz="94682"/>
  </p:normalViewPr>
  <p:slideViewPr>
    <p:cSldViewPr snapToGrid="0">
      <p:cViewPr>
        <p:scale>
          <a:sx n="74" d="100"/>
          <a:sy n="74" d="100"/>
        </p:scale>
        <p:origin x="136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84683804366353"/>
          <c:y val="3.2490858021462572E-2"/>
          <c:w val="0.79030588412860947"/>
          <c:h val="0.9350182839570748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Noogat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2"/>
                    </a:solidFill>
                    <a:latin typeface="Franklin Gothic Medium" panose="020B06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Automated Formatting</c:v>
                </c:pt>
                <c:pt idx="1">
                  <c:v>Content Generation</c:v>
                </c:pt>
                <c:pt idx="2">
                  <c:v>Chart &amp; Table Creation</c:v>
                </c:pt>
                <c:pt idx="3">
                  <c:v>Layout Optimization</c:v>
                </c:pt>
                <c:pt idx="4">
                  <c:v>Review &amp; QA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12</c:v>
                </c:pt>
                <c:pt idx="2">
                  <c:v>8</c:v>
                </c:pt>
                <c:pt idx="3">
                  <c:v>6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7A-5347-85C8-05058F86A2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Copilot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2"/>
                    </a:solidFill>
                    <a:latin typeface="Franklin Gothic Medium" panose="020B06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Automated Formatting</c:v>
                </c:pt>
                <c:pt idx="1">
                  <c:v>Content Generation</c:v>
                </c:pt>
                <c:pt idx="2">
                  <c:v>Chart &amp; Table Creation</c:v>
                </c:pt>
                <c:pt idx="3">
                  <c:v>Layout Optimization</c:v>
                </c:pt>
                <c:pt idx="4">
                  <c:v>Review &amp; QA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4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7A-5347-85C8-05058F86A2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Gamma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2"/>
                    </a:solidFill>
                    <a:latin typeface="Franklin Gothic Medium" panose="020B06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Sheet1!$A$2:$A$6</c:f>
              <c:strCache>
                <c:ptCount val="5"/>
                <c:pt idx="0">
                  <c:v>Automated Formatting</c:v>
                </c:pt>
                <c:pt idx="1">
                  <c:v>Content Generation</c:v>
                </c:pt>
                <c:pt idx="2">
                  <c:v>Chart &amp; Table Creation</c:v>
                </c:pt>
                <c:pt idx="3">
                  <c:v>Layout Optimization</c:v>
                </c:pt>
                <c:pt idx="4">
                  <c:v>Review &amp; QA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0.5</c:v>
                </c:pt>
                <c:pt idx="3">
                  <c:v>0.5</c:v>
                </c:pt>
                <c:pt idx="4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7A-5347-85C8-05058F86A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axId val="402380168"/>
        <c:axId val="281960872"/>
      </c:barChart>
      <c:catAx>
        <c:axId val="402380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Franklin Gothic Medium" panose="020B0603020102020204" pitchFamily="34" charset="0"/>
                <a:ea typeface="+mn-ea"/>
                <a:cs typeface="+mn-cs"/>
              </a:defRPr>
            </a:pPr>
            <a:endParaRPr lang="en-US"/>
          </a:p>
        </c:txPr>
        <c:crossAx val="281960872"/>
        <c:crosses val="autoZero"/>
        <c:auto val="1"/>
        <c:lblAlgn val="ctr"/>
        <c:lblOffset val="100"/>
        <c:noMultiLvlLbl val="0"/>
      </c:catAx>
      <c:valAx>
        <c:axId val="2819608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02380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2"/>
          </a:solidFill>
          <a:latin typeface="Franklin Gothic Medium" panose="020B06030201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FA8CA-0BF0-4F11-9E98-96B2FA27E4AC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A1ED3-603B-4D95-AB63-42D2BFBB2C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47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157E0A-F321-48DC-AF94-681D4DCF34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209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59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0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4.bin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5.bin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6.bin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3.bin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Cover">
    <p:bg>
      <p:bgPr>
        <a:gradFill>
          <a:gsLst>
            <a:gs pos="0">
              <a:schemeClr val="tx2"/>
            </a:gs>
            <a:gs pos="99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9B4C446-2D8D-1D11-CD92-343462023C1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2653810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99B4C446-2D8D-1D11-CD92-343462023C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4697F97E-5ED0-44CE-8BF2-B61FF13412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78694" y="1520825"/>
            <a:ext cx="4727903" cy="1154074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4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pPr lvl="0"/>
            <a:r>
              <a:rPr lang="en-US"/>
              <a:t>Click to edit master file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B56F6AFB-C491-4255-BEAD-ED366A6A08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83577" y="3165688"/>
            <a:ext cx="4727903" cy="466756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24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30B82A15-2C6E-69D3-B787-949A464553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351929" cy="6858000"/>
          </a:xfrm>
          <a:solidFill>
            <a:schemeClr val="accent1"/>
          </a:solidFill>
        </p:spPr>
        <p:txBody>
          <a:bodyPr anchor="ctr"/>
          <a:lstStyle>
            <a:lvl1pPr algn="ctr">
              <a:defRPr sz="180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r>
              <a:rPr lang="en-US"/>
              <a:t>Image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CF7FCF0-F776-C2C9-4803-DA8D43688946}"/>
              </a:ext>
            </a:extLst>
          </p:cNvPr>
          <p:cNvCxnSpPr>
            <a:cxnSpLocks/>
          </p:cNvCxnSpPr>
          <p:nvPr/>
        </p:nvCxnSpPr>
        <p:spPr>
          <a:xfrm>
            <a:off x="5683577" y="2913529"/>
            <a:ext cx="463158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8AAD7CE-DDD6-732E-B9F5-19087AF0D34E}"/>
              </a:ext>
            </a:extLst>
          </p:cNvPr>
          <p:cNvSpPr/>
          <p:nvPr/>
        </p:nvSpPr>
        <p:spPr>
          <a:xfrm>
            <a:off x="10406597" y="381000"/>
            <a:ext cx="1404402" cy="6247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05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Your logo here</a:t>
            </a:r>
          </a:p>
        </p:txBody>
      </p:sp>
      <p:sp>
        <p:nvSpPr>
          <p:cNvPr id="32" name="Rectangle 104">
            <a:extLst>
              <a:ext uri="{FF2B5EF4-FFF2-40B4-BE49-F238E27FC236}">
                <a16:creationId xmlns:a16="http://schemas.microsoft.com/office/drawing/2014/main" id="{FFE04BA0-A5F1-E5DE-52DC-63A51535E8A2}"/>
              </a:ext>
            </a:extLst>
          </p:cNvPr>
          <p:cNvSpPr/>
          <p:nvPr/>
        </p:nvSpPr>
        <p:spPr>
          <a:xfrm>
            <a:off x="5273072" y="1520826"/>
            <a:ext cx="159540" cy="115407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1" tIns="485937" rtlCol="0" anchor="t"/>
          <a:lstStyle/>
          <a:p>
            <a:pPr defTabSz="914263"/>
            <a:endParaRPr lang="en-GB" sz="1000" b="1" err="1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625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86">
          <p15:clr>
            <a:srgbClr val="FBAE40"/>
          </p15:clr>
        </p15:guide>
        <p15:guide id="2" pos="3568">
          <p15:clr>
            <a:srgbClr val="FBAE40"/>
          </p15:clr>
        </p15:guide>
        <p15:guide id="3" pos="318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O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8919E17-A30C-1C10-86B5-32F0E9F3C7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" y="794"/>
          <a:ext cx="794" cy="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" imgW="317" imgH="318" progId="TCLayout.ActiveDocument.1">
                  <p:embed/>
                </p:oleObj>
              </mc:Choice>
              <mc:Fallback>
                <p:oleObj name="think-cell Slide" r:id="rId2" imgW="317" imgH="31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8919E17-A30C-1C10-86B5-32F0E9F3C7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4" y="794"/>
                        <a:ext cx="794" cy="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D1BC210-4595-4FCE-91B3-FF9F214DD6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762" y="802298"/>
            <a:ext cx="11418888" cy="576263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A6323E3F-9150-4F6F-8C88-F81C3F5A7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174" y="381000"/>
            <a:ext cx="11420475" cy="4857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  <a:spcAft>
                <a:spcPts val="1200"/>
              </a:spcAft>
            </a:pPr>
            <a:r>
              <a:rPr lang="en-US"/>
              <a:t>Template - [type of slide]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BA6997E-A205-56C9-2D6E-F0AEED93B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1475" y="1520825"/>
            <a:ext cx="11449050" cy="4787900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  <a:lvl2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2pPr>
            <a:lvl3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3pPr>
            <a:lvl4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928C5C6-FF4B-B5D0-4EE6-2D88C8813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8941" y="6460383"/>
            <a:ext cx="5847522" cy="2406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Source:_______</a:t>
            </a:r>
          </a:p>
        </p:txBody>
      </p:sp>
      <p:sp>
        <p:nvSpPr>
          <p:cNvPr id="2" name="Rectángulo 3">
            <a:extLst>
              <a:ext uri="{FF2B5EF4-FFF2-40B4-BE49-F238E27FC236}">
                <a16:creationId xmlns:a16="http://schemas.microsoft.com/office/drawing/2014/main" id="{0C81E44E-DB84-EF73-B52E-B607FBE691FA}"/>
              </a:ext>
            </a:extLst>
          </p:cNvPr>
          <p:cNvSpPr/>
          <p:nvPr/>
        </p:nvSpPr>
        <p:spPr>
          <a:xfrm>
            <a:off x="371475" y="6451600"/>
            <a:ext cx="1645584" cy="2494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05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Your logo here</a:t>
            </a:r>
          </a:p>
        </p:txBody>
      </p:sp>
    </p:spTree>
    <p:extLst>
      <p:ext uri="{BB962C8B-B14F-4D97-AF65-F5344CB8AC3E}">
        <p14:creationId xmlns:p14="http://schemas.microsoft.com/office/powerpoint/2010/main" val="18665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OK_content">
    <p:bg>
      <p:bgPr>
        <a:gradFill>
          <a:gsLst>
            <a:gs pos="0">
              <a:schemeClr val="tx2"/>
            </a:gs>
            <a:gs pos="99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8919E17-A30C-1C10-86B5-32F0E9F3C7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" y="794"/>
          <a:ext cx="794" cy="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" imgW="317" imgH="318" progId="TCLayout.ActiveDocument.1">
                  <p:embed/>
                </p:oleObj>
              </mc:Choice>
              <mc:Fallback>
                <p:oleObj name="think-cell Slide" r:id="rId2" imgW="317" imgH="31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8919E17-A30C-1C10-86B5-32F0E9F3C7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4" y="794"/>
                        <a:ext cx="794" cy="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D1BC210-4595-4FCE-91B3-FF9F214DD6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762" y="802298"/>
            <a:ext cx="11418888" cy="576263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A6323E3F-9150-4F6F-8C88-F81C3F5A7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174" y="381000"/>
            <a:ext cx="11420475" cy="4857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r>
              <a:rPr lang="en-US"/>
              <a:t>Template - [type of slide]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BA6997E-A205-56C9-2D6E-F0AEED93B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1475" y="1520825"/>
            <a:ext cx="11449050" cy="47879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  <a:lvl2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2pPr>
            <a:lvl3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3pPr>
            <a:lvl4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4pPr>
            <a:lvl5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Box 25">
            <a:extLst>
              <a:ext uri="{FF2B5EF4-FFF2-40B4-BE49-F238E27FC236}">
                <a16:creationId xmlns:a16="http://schemas.microsoft.com/office/drawing/2014/main" id="{2993AF93-5C4D-06E3-95C9-81B423340839}"/>
              </a:ext>
            </a:extLst>
          </p:cNvPr>
          <p:cNvSpPr txBox="1"/>
          <p:nvPr/>
        </p:nvSpPr>
        <p:spPr>
          <a:xfrm>
            <a:off x="11430000" y="6480794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 marL="0" marR="0" lvl="0" indent="0" algn="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3599" noProof="0">
              <a:solidFill>
                <a:schemeClr val="bg1">
                  <a:alpha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933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OK_content">
    <p:bg>
      <p:bgPr>
        <a:gradFill>
          <a:gsLst>
            <a:gs pos="0">
              <a:schemeClr val="tx2"/>
            </a:gs>
            <a:gs pos="99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8919E17-A30C-1C10-86B5-32F0E9F3C7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" y="794"/>
          <a:ext cx="794" cy="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" imgW="317" imgH="318" progId="TCLayout.ActiveDocument.1">
                  <p:embed/>
                </p:oleObj>
              </mc:Choice>
              <mc:Fallback>
                <p:oleObj name="think-cell Slide" r:id="rId2" imgW="317" imgH="31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8919E17-A30C-1C10-86B5-32F0E9F3C7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4" y="794"/>
                        <a:ext cx="794" cy="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2F1D4E8-3401-21C3-350F-261805FCFF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0071" y="0"/>
            <a:ext cx="5351929" cy="6858000"/>
          </a:xfrm>
          <a:solidFill>
            <a:schemeClr val="accent1"/>
          </a:solidFill>
        </p:spPr>
        <p:txBody>
          <a:bodyPr anchor="ctr"/>
          <a:lstStyle>
            <a:lvl1pPr algn="ctr">
              <a:defRPr sz="180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1" name="TextBox 24">
            <a:extLst>
              <a:ext uri="{FF2B5EF4-FFF2-40B4-BE49-F238E27FC236}">
                <a16:creationId xmlns:a16="http://schemas.microsoft.com/office/drawing/2014/main" id="{DAB4AE32-26BB-8321-7EFA-E42B6212234A}"/>
              </a:ext>
            </a:extLst>
          </p:cNvPr>
          <p:cNvSpPr txBox="1"/>
          <p:nvPr/>
        </p:nvSpPr>
        <p:spPr>
          <a:xfrm>
            <a:off x="8317890" y="648208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Copyright © 2022 All rights reserved.</a:t>
            </a:r>
            <a:endParaRPr lang="en-US" sz="3599" noProof="0">
              <a:solidFill>
                <a:schemeClr val="bg1">
                  <a:alpha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D1BECB90-2EFE-871B-2CB3-E5569A79DFCE}"/>
              </a:ext>
            </a:extLst>
          </p:cNvPr>
          <p:cNvSpPr txBox="1"/>
          <p:nvPr/>
        </p:nvSpPr>
        <p:spPr>
          <a:xfrm>
            <a:off x="11430000" y="6480794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 marL="0" marR="0" lvl="0" indent="0" algn="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3599" noProof="0">
              <a:solidFill>
                <a:schemeClr val="bg1">
                  <a:alpha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D1BC210-4595-4FCE-91B3-FF9F214DD6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762" y="802298"/>
            <a:ext cx="11418888" cy="576263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A6323E3F-9150-4F6F-8C88-F81C3F5A7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174" y="381000"/>
            <a:ext cx="11420475" cy="4857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r>
              <a:rPr lang="en-US"/>
              <a:t>Template - [type of slide]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CA443-41D9-A110-FF4D-63F397473777}"/>
              </a:ext>
            </a:extLst>
          </p:cNvPr>
          <p:cNvSpPr txBox="1"/>
          <p:nvPr/>
        </p:nvSpPr>
        <p:spPr>
          <a:xfrm>
            <a:off x="1014153" y="665849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C3487-3CF4-97B3-21C1-3A6AC9585F10}"/>
              </a:ext>
            </a:extLst>
          </p:cNvPr>
          <p:cNvSpPr txBox="1"/>
          <p:nvPr/>
        </p:nvSpPr>
        <p:spPr>
          <a:xfrm>
            <a:off x="1587731" y="648392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76C5F-6561-A67F-DC56-81BA526FB4CB}"/>
              </a:ext>
            </a:extLst>
          </p:cNvPr>
          <p:cNvSpPr txBox="1"/>
          <p:nvPr/>
        </p:nvSpPr>
        <p:spPr>
          <a:xfrm>
            <a:off x="1463040" y="660030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59149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428299"/>
            <a:ext cx="1711234" cy="4436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GB" noProof="0"/>
            </a:lvl1pPr>
          </a:lstStyle>
          <a:p>
            <a:pPr lvl="0">
              <a:lnSpc>
                <a:spcPct val="100000"/>
              </a:lnSpc>
              <a:spcAft>
                <a:spcPts val="1200"/>
              </a:spcAft>
            </a:pPr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37283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01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8919E17-A30C-1C10-86B5-32F0E9F3C71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05037196"/>
              </p:ext>
            </p:extLst>
          </p:nvPr>
        </p:nvGraphicFramePr>
        <p:xfrm>
          <a:off x="794" y="794"/>
          <a:ext cx="794" cy="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17" imgH="318" progId="TCLayout.ActiveDocument.1">
                  <p:embed/>
                </p:oleObj>
              </mc:Choice>
              <mc:Fallback>
                <p:oleObj name="think-cell Slide" r:id="rId3" imgW="317" imgH="31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8919E17-A30C-1C10-86B5-32F0E9F3C7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4" y="794"/>
                        <a:ext cx="794" cy="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D1BC210-4595-4FCE-91B3-FF9F214DD6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762" y="802298"/>
            <a:ext cx="11418888" cy="576263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A6323E3F-9150-4F6F-8C88-F81C3F5A7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174" y="381000"/>
            <a:ext cx="11420475" cy="4857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  <a:spcAft>
                <a:spcPts val="1200"/>
              </a:spcAft>
            </a:pPr>
            <a:r>
              <a:rPr lang="en-US"/>
              <a:t>Template - [type of slide]</a:t>
            </a:r>
          </a:p>
        </p:txBody>
      </p:sp>
    </p:spTree>
    <p:extLst>
      <p:ext uri="{BB962C8B-B14F-4D97-AF65-F5344CB8AC3E}">
        <p14:creationId xmlns:p14="http://schemas.microsoft.com/office/powerpoint/2010/main" val="24357527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85">
          <p15:clr>
            <a:srgbClr val="FBAE40"/>
          </p15:clr>
        </p15:guide>
        <p15:guide id="3" pos="379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O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8919E17-A30C-1C10-86B5-32F0E9F3C71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6528837"/>
              </p:ext>
            </p:extLst>
          </p:nvPr>
        </p:nvGraphicFramePr>
        <p:xfrm>
          <a:off x="794" y="794"/>
          <a:ext cx="794" cy="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17" imgH="318" progId="TCLayout.ActiveDocument.1">
                  <p:embed/>
                </p:oleObj>
              </mc:Choice>
              <mc:Fallback>
                <p:oleObj name="think-cell Slide" r:id="rId3" imgW="317" imgH="31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8919E17-A30C-1C10-86B5-32F0E9F3C7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4" y="794"/>
                        <a:ext cx="794" cy="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D1BC210-4595-4FCE-91B3-FF9F214DD6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762" y="802298"/>
            <a:ext cx="11418888" cy="576263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A6323E3F-9150-4F6F-8C88-F81C3F5A7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174" y="381000"/>
            <a:ext cx="11420475" cy="4857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  <a:spcAft>
                <a:spcPts val="1200"/>
              </a:spcAft>
            </a:pPr>
            <a:r>
              <a:rPr lang="en-US"/>
              <a:t>Template - [type of slide]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BA6997E-A205-56C9-2D6E-F0AEED93B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1475" y="1520825"/>
            <a:ext cx="11449050" cy="4787900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  <a:lvl2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2pPr>
            <a:lvl3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3pPr>
            <a:lvl4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928C5C6-FF4B-B5D0-4EE6-2D88C8813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8941" y="6460383"/>
            <a:ext cx="5847522" cy="2406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Source:_______</a:t>
            </a:r>
          </a:p>
        </p:txBody>
      </p:sp>
      <p:sp>
        <p:nvSpPr>
          <p:cNvPr id="2" name="Rectángulo 3">
            <a:extLst>
              <a:ext uri="{FF2B5EF4-FFF2-40B4-BE49-F238E27FC236}">
                <a16:creationId xmlns:a16="http://schemas.microsoft.com/office/drawing/2014/main" id="{0C81E44E-DB84-EF73-B52E-B607FBE691FA}"/>
              </a:ext>
            </a:extLst>
          </p:cNvPr>
          <p:cNvSpPr/>
          <p:nvPr/>
        </p:nvSpPr>
        <p:spPr>
          <a:xfrm>
            <a:off x="371475" y="6451600"/>
            <a:ext cx="1645584" cy="2494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05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Your logo here</a:t>
            </a:r>
          </a:p>
        </p:txBody>
      </p:sp>
    </p:spTree>
    <p:extLst>
      <p:ext uri="{BB962C8B-B14F-4D97-AF65-F5344CB8AC3E}">
        <p14:creationId xmlns:p14="http://schemas.microsoft.com/office/powerpoint/2010/main" val="186656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85">
          <p15:clr>
            <a:srgbClr val="FBAE40"/>
          </p15:clr>
        </p15:guide>
        <p15:guide id="3" pos="379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OK_content">
    <p:bg>
      <p:bgPr>
        <a:gradFill>
          <a:gsLst>
            <a:gs pos="0">
              <a:schemeClr val="tx2"/>
            </a:gs>
            <a:gs pos="99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8919E17-A30C-1C10-86B5-32F0E9F3C71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08201933"/>
              </p:ext>
            </p:extLst>
          </p:nvPr>
        </p:nvGraphicFramePr>
        <p:xfrm>
          <a:off x="794" y="794"/>
          <a:ext cx="794" cy="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17" imgH="318" progId="TCLayout.ActiveDocument.1">
                  <p:embed/>
                </p:oleObj>
              </mc:Choice>
              <mc:Fallback>
                <p:oleObj name="think-cell Slide" r:id="rId3" imgW="317" imgH="31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8919E17-A30C-1C10-86B5-32F0E9F3C7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4" y="794"/>
                        <a:ext cx="794" cy="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D1BC210-4595-4FCE-91B3-FF9F214DD6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762" y="802298"/>
            <a:ext cx="11418888" cy="576263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A6323E3F-9150-4F6F-8C88-F81C3F5A7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174" y="381000"/>
            <a:ext cx="11420475" cy="4857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r>
              <a:rPr lang="en-US"/>
              <a:t>Template - [type of slide]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BA6997E-A205-56C9-2D6E-F0AEED93B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1475" y="1520825"/>
            <a:ext cx="11449050" cy="47879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  <a:lvl2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2pPr>
            <a:lvl3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3pPr>
            <a:lvl4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4pPr>
            <a:lvl5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Box 25">
            <a:extLst>
              <a:ext uri="{FF2B5EF4-FFF2-40B4-BE49-F238E27FC236}">
                <a16:creationId xmlns:a16="http://schemas.microsoft.com/office/drawing/2014/main" id="{2993AF93-5C4D-06E3-95C9-81B423340839}"/>
              </a:ext>
            </a:extLst>
          </p:cNvPr>
          <p:cNvSpPr txBox="1"/>
          <p:nvPr/>
        </p:nvSpPr>
        <p:spPr>
          <a:xfrm>
            <a:off x="11430000" y="6480794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 marL="0" marR="0" lvl="0" indent="0" algn="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3599" noProof="0">
              <a:solidFill>
                <a:schemeClr val="bg1">
                  <a:alpha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93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85">
          <p15:clr>
            <a:srgbClr val="FBAE40"/>
          </p15:clr>
        </p15:guide>
        <p15:guide id="3" pos="379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OK_content">
    <p:bg>
      <p:bgPr>
        <a:gradFill>
          <a:gsLst>
            <a:gs pos="0">
              <a:schemeClr val="tx2"/>
            </a:gs>
            <a:gs pos="99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8919E17-A30C-1C10-86B5-32F0E9F3C71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27907363"/>
              </p:ext>
            </p:extLst>
          </p:nvPr>
        </p:nvGraphicFramePr>
        <p:xfrm>
          <a:off x="794" y="794"/>
          <a:ext cx="794" cy="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17" imgH="318" progId="TCLayout.ActiveDocument.1">
                  <p:embed/>
                </p:oleObj>
              </mc:Choice>
              <mc:Fallback>
                <p:oleObj name="think-cell Slide" r:id="rId3" imgW="317" imgH="31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8919E17-A30C-1C10-86B5-32F0E9F3C7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4" y="794"/>
                        <a:ext cx="794" cy="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2F1D4E8-3401-21C3-350F-261805FCFF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0071" y="0"/>
            <a:ext cx="5351929" cy="6858000"/>
          </a:xfrm>
          <a:solidFill>
            <a:schemeClr val="accent1"/>
          </a:solidFill>
        </p:spPr>
        <p:txBody>
          <a:bodyPr anchor="ctr"/>
          <a:lstStyle>
            <a:lvl1pPr algn="ctr">
              <a:defRPr sz="180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1" name="TextBox 24">
            <a:extLst>
              <a:ext uri="{FF2B5EF4-FFF2-40B4-BE49-F238E27FC236}">
                <a16:creationId xmlns:a16="http://schemas.microsoft.com/office/drawing/2014/main" id="{DAB4AE32-26BB-8321-7EFA-E42B6212234A}"/>
              </a:ext>
            </a:extLst>
          </p:cNvPr>
          <p:cNvSpPr txBox="1"/>
          <p:nvPr/>
        </p:nvSpPr>
        <p:spPr>
          <a:xfrm>
            <a:off x="8317890" y="648208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Copyright © 2022 All rights reserved.</a:t>
            </a:r>
            <a:endParaRPr lang="en-US" sz="3599" noProof="0">
              <a:solidFill>
                <a:schemeClr val="bg1">
                  <a:alpha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D1BECB90-2EFE-871B-2CB3-E5569A79DFCE}"/>
              </a:ext>
            </a:extLst>
          </p:cNvPr>
          <p:cNvSpPr txBox="1"/>
          <p:nvPr/>
        </p:nvSpPr>
        <p:spPr>
          <a:xfrm>
            <a:off x="11430000" y="6480794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 marL="0" marR="0" lvl="0" indent="0" algn="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3599" noProof="0">
              <a:solidFill>
                <a:schemeClr val="bg1">
                  <a:alpha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D1BC210-4595-4FCE-91B3-FF9F214DD6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762" y="802298"/>
            <a:ext cx="11418888" cy="576263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A6323E3F-9150-4F6F-8C88-F81C3F5A7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174" y="381000"/>
            <a:ext cx="11420475" cy="4857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r>
              <a:rPr lang="en-US"/>
              <a:t>Template - [type of slide]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CA443-41D9-A110-FF4D-63F397473777}"/>
              </a:ext>
            </a:extLst>
          </p:cNvPr>
          <p:cNvSpPr txBox="1"/>
          <p:nvPr/>
        </p:nvSpPr>
        <p:spPr>
          <a:xfrm>
            <a:off x="1014153" y="665849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C3487-3CF4-97B3-21C1-3A6AC9585F10}"/>
              </a:ext>
            </a:extLst>
          </p:cNvPr>
          <p:cNvSpPr txBox="1"/>
          <p:nvPr/>
        </p:nvSpPr>
        <p:spPr>
          <a:xfrm>
            <a:off x="1587731" y="648392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76C5F-6561-A67F-DC56-81BA526FB4CB}"/>
              </a:ext>
            </a:extLst>
          </p:cNvPr>
          <p:cNvSpPr txBox="1"/>
          <p:nvPr/>
        </p:nvSpPr>
        <p:spPr>
          <a:xfrm>
            <a:off x="1463040" y="660030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59149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12">
          <p15:clr>
            <a:srgbClr val="FBAE40"/>
          </p15:clr>
        </p15:guide>
        <p15:guide id="2" pos="449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A1A3-5BFE-4E68-81F1-F5246277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3663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01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Cover">
    <p:bg>
      <p:bgPr>
        <a:gradFill>
          <a:gsLst>
            <a:gs pos="0">
              <a:schemeClr val="tx2"/>
            </a:gs>
            <a:gs pos="99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9B4C446-2D8D-1D11-CD92-343462023C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" imgW="7772400" imgH="10058400" progId="TCLayout.ActiveDocument.1">
                  <p:embed/>
                </p:oleObj>
              </mc:Choice>
              <mc:Fallback>
                <p:oleObj name="think-cell Slide" r:id="rId2" imgW="7772400" imgH="100584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99B4C446-2D8D-1D11-CD92-343462023C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4697F97E-5ED0-44CE-8BF2-B61FF13412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78694" y="1520825"/>
            <a:ext cx="4727903" cy="1154074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4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pPr lvl="0"/>
            <a:r>
              <a:rPr lang="en-US"/>
              <a:t>Click to edit master file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B56F6AFB-C491-4255-BEAD-ED366A6A08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83577" y="3165688"/>
            <a:ext cx="4727903" cy="466756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24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30B82A15-2C6E-69D3-B787-949A464553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351929" cy="6858000"/>
          </a:xfrm>
          <a:solidFill>
            <a:schemeClr val="accent1"/>
          </a:solidFill>
        </p:spPr>
        <p:txBody>
          <a:bodyPr anchor="ctr"/>
          <a:lstStyle>
            <a:lvl1pPr algn="ctr">
              <a:defRPr sz="180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r>
              <a:rPr lang="en-US"/>
              <a:t>Image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CF7FCF0-F776-C2C9-4803-DA8D43688946}"/>
              </a:ext>
            </a:extLst>
          </p:cNvPr>
          <p:cNvCxnSpPr>
            <a:cxnSpLocks/>
          </p:cNvCxnSpPr>
          <p:nvPr/>
        </p:nvCxnSpPr>
        <p:spPr>
          <a:xfrm>
            <a:off x="5683577" y="2913529"/>
            <a:ext cx="463158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8AAD7CE-DDD6-732E-B9F5-19087AF0D34E}"/>
              </a:ext>
            </a:extLst>
          </p:cNvPr>
          <p:cNvSpPr/>
          <p:nvPr/>
        </p:nvSpPr>
        <p:spPr>
          <a:xfrm>
            <a:off x="10406597" y="381000"/>
            <a:ext cx="1404402" cy="6247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05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Your logo here</a:t>
            </a:r>
          </a:p>
        </p:txBody>
      </p:sp>
      <p:sp>
        <p:nvSpPr>
          <p:cNvPr id="32" name="Rectangle 104">
            <a:extLst>
              <a:ext uri="{FF2B5EF4-FFF2-40B4-BE49-F238E27FC236}">
                <a16:creationId xmlns:a16="http://schemas.microsoft.com/office/drawing/2014/main" id="{FFE04BA0-A5F1-E5DE-52DC-63A51535E8A2}"/>
              </a:ext>
            </a:extLst>
          </p:cNvPr>
          <p:cNvSpPr/>
          <p:nvPr/>
        </p:nvSpPr>
        <p:spPr>
          <a:xfrm>
            <a:off x="5273072" y="1520826"/>
            <a:ext cx="159540" cy="115407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1" tIns="485937" rtlCol="0" anchor="t"/>
          <a:lstStyle/>
          <a:p>
            <a:pPr defTabSz="914263"/>
            <a:endParaRPr lang="en-GB" sz="1000" b="1" err="1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62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8919E17-A30C-1C10-86B5-32F0E9F3C7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" y="794"/>
          <a:ext cx="794" cy="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" imgW="317" imgH="318" progId="TCLayout.ActiveDocument.1">
                  <p:embed/>
                </p:oleObj>
              </mc:Choice>
              <mc:Fallback>
                <p:oleObj name="think-cell Slide" r:id="rId2" imgW="317" imgH="31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8919E17-A30C-1C10-86B5-32F0E9F3C7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4" y="794"/>
                        <a:ext cx="794" cy="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D1BC210-4595-4FCE-91B3-FF9F214DD6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762" y="802298"/>
            <a:ext cx="11418888" cy="576263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A6323E3F-9150-4F6F-8C88-F81C3F5A7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174" y="381000"/>
            <a:ext cx="11420475" cy="4857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  <a:spcAft>
                <a:spcPts val="1200"/>
              </a:spcAft>
            </a:pPr>
            <a:r>
              <a:rPr lang="en-US"/>
              <a:t>Template - [type of slide]</a:t>
            </a:r>
          </a:p>
        </p:txBody>
      </p:sp>
    </p:spTree>
    <p:extLst>
      <p:ext uri="{BB962C8B-B14F-4D97-AF65-F5344CB8AC3E}">
        <p14:creationId xmlns:p14="http://schemas.microsoft.com/office/powerpoint/2010/main" val="243575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1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99024E93-9080-0DCF-3BF4-A70CB8A88582}"/>
              </a:ext>
            </a:extLst>
          </p:cNvPr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4058538582"/>
              </p:ext>
            </p:extLst>
          </p:nvPr>
        </p:nvGraphicFramePr>
        <p:xfrm>
          <a:off x="794" y="794"/>
          <a:ext cx="794" cy="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317" imgH="318" progId="TCLayout.ActiveDocument.1">
                  <p:embed/>
                </p:oleObj>
              </mc:Choice>
              <mc:Fallback>
                <p:oleObj name="think-cell Slide" r:id="rId10" imgW="317" imgH="318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99024E93-9080-0DCF-3BF4-A70CB8A885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4" y="794"/>
                        <a:ext cx="794" cy="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/>
        </p:nvSpPr>
        <p:spPr>
          <a:xfrm>
            <a:off x="11430000" y="6480794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Verdana" panose="020B0604030504040204" pitchFamily="34" charset="0"/>
              </a:rPr>
              <a:pPr marL="0" marR="0" lvl="0" indent="0" algn="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3599" noProof="0">
              <a:solidFill>
                <a:schemeClr val="tx1">
                  <a:alpha val="7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Verdana" panose="020B060403050404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0525"/>
            <a:ext cx="1144905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lnSpc>
                <a:spcPct val="100000"/>
              </a:lnSpc>
              <a:spcAft>
                <a:spcPts val="1200"/>
              </a:spcAft>
            </a:pPr>
            <a:r>
              <a:rPr lang="en-US"/>
              <a:t>Template - [type of slide]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5" y="1520825"/>
            <a:ext cx="11449050" cy="47910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(copy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pic>
        <p:nvPicPr>
          <p:cNvPr id="10" name="Picture 9" descr="A logo with text on it&#10;&#10;AI-generated content may be incorrect.">
            <a:extLst>
              <a:ext uri="{FF2B5EF4-FFF2-40B4-BE49-F238E27FC236}">
                <a16:creationId xmlns:a16="http://schemas.microsoft.com/office/drawing/2014/main" id="{0AB6DA2F-6222-B58E-7EB1-CCE9BA022A87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8352" b="28352"/>
          <a:stretch/>
        </p:blipFill>
        <p:spPr>
          <a:xfrm>
            <a:off x="255361" y="6162245"/>
            <a:ext cx="1377184" cy="59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3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</p:sldLayoutIdLst>
  <p:hf sldNum="0" hdr="0" dt="0"/>
  <p:txStyles>
    <p:titleStyle>
      <a:lvl1pPr algn="l" defTabSz="914217" rtl="0" eaLnBrk="1" latinLnBrk="0" hangingPunct="1">
        <a:lnSpc>
          <a:spcPct val="80000"/>
        </a:lnSpc>
        <a:spcBef>
          <a:spcPct val="0"/>
        </a:spcBef>
        <a:buNone/>
        <a:defRPr lang="en-US" sz="3200" b="1" kern="1200" dirty="0">
          <a:solidFill>
            <a:schemeClr val="tx1"/>
          </a:solidFill>
          <a:latin typeface="Arial" panose="020B0604020202020204" pitchFamily="34" charset="0"/>
          <a:ea typeface="Calibri" panose="020F0502020204030204" pitchFamily="34" charset="0"/>
          <a:cs typeface="Arial" panose="020B0604020202020204" pitchFamily="34" charset="0"/>
          <a:sym typeface="Verdana" panose="020B0604030504040204" pitchFamily="34" charset="0"/>
        </a:defRPr>
      </a:lvl1pPr>
    </p:titleStyle>
    <p:bodyStyle>
      <a:lvl1pPr marL="0" indent="0" algn="l" defTabSz="228554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  <a:sym typeface="Verdana" panose="020B0604030504040204" pitchFamily="34" charset="0"/>
        </a:defRPr>
      </a:lvl1pPr>
      <a:lvl2pPr marL="228554" indent="-228554" algn="l" defTabSz="228554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  <a:sym typeface="Verdana" panose="020B0604030504040204" pitchFamily="34" charset="0"/>
        </a:defRPr>
      </a:lvl2pPr>
      <a:lvl3pPr marL="457109" indent="-228554" algn="l" defTabSz="228554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Verdana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  <a:sym typeface="Verdana" panose="020B0604030504040204" pitchFamily="34" charset="0"/>
        </a:defRPr>
      </a:lvl3pPr>
      <a:lvl4pPr marL="685663" indent="-228554" algn="l" defTabSz="228554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  <a:sym typeface="Verdana" panose="020B0604030504040204" pitchFamily="34" charset="0"/>
        </a:defRPr>
      </a:lvl4pPr>
      <a:lvl5pPr marL="914217" indent="-228554" algn="l" defTabSz="228554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Verdana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  <a:sym typeface="Verdana" panose="020B0604030504040204" pitchFamily="34" charset="0"/>
        </a:defRPr>
      </a:lvl5pPr>
      <a:lvl6pPr marL="11111" indent="0" algn="l" defTabSz="228554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400" kern="1200">
          <a:solidFill>
            <a:schemeClr val="tx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  <a:sym typeface="Verdana" panose="020B0604030504040204" pitchFamily="34" charset="0"/>
        </a:defRPr>
      </a:lvl6pPr>
      <a:lvl7pPr marL="0" indent="0" algn="l" defTabSz="228554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100" kern="1200">
          <a:solidFill>
            <a:schemeClr val="tx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  <a:sym typeface="Verdana" panose="020B0604030504040204" pitchFamily="34" charset="0"/>
        </a:defRPr>
      </a:lvl7pPr>
      <a:lvl8pPr marL="0" indent="0" algn="l" defTabSz="228554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900" b="1" kern="1200">
          <a:solidFill>
            <a:schemeClr val="tx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  <a:sym typeface="Verdana" panose="020B0604030504040204" pitchFamily="34" charset="0"/>
        </a:defRPr>
      </a:lvl8pPr>
      <a:lvl9pPr marL="0" indent="0" algn="l" defTabSz="228554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700" kern="1200">
          <a:solidFill>
            <a:schemeClr val="tx2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  <a:sym typeface="Verdana" panose="020B0604030504040204" pitchFamily="34" charset="0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974">
          <p15:clr>
            <a:srgbClr val="5ACBF0"/>
          </p15:clr>
        </p15:guide>
        <p15:guide id="6" orient="horz" pos="7994">
          <p15:clr>
            <a:srgbClr val="5ACBF0"/>
          </p15:clr>
        </p15:guide>
        <p15:guide id="7" orient="horz" pos="8153">
          <p15:clr>
            <a:srgbClr val="5ACBF0"/>
          </p15:clr>
        </p15:guide>
        <p15:guide id="8" pos="14916">
          <p15:clr>
            <a:srgbClr val="5ACBF0"/>
          </p15:clr>
        </p15:guide>
        <p15:guide id="10" orient="horz" pos="867">
          <p15:clr>
            <a:srgbClr val="F26B43"/>
          </p15:clr>
        </p15:guide>
        <p15:guide id="15" pos="7446">
          <p15:clr>
            <a:srgbClr val="F26B43"/>
          </p15:clr>
        </p15:guide>
        <p15:guide id="16" orient="horz" pos="958">
          <p15:clr>
            <a:srgbClr val="F26B43"/>
          </p15:clr>
        </p15:guide>
        <p15:guide id="17" orient="horz" pos="232">
          <p15:clr>
            <a:srgbClr val="F26B43"/>
          </p15:clr>
        </p15:guide>
        <p15:guide id="19" orient="horz" pos="4156">
          <p15:clr>
            <a:srgbClr val="5ACBF0"/>
          </p15:clr>
        </p15:guide>
        <p15:guide id="20" pos="23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99024E93-9080-0DCF-3BF4-A70CB8A885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" y="794"/>
          <a:ext cx="794" cy="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317" imgH="318" progId="TCLayout.ActiveDocument.1">
                  <p:embed/>
                </p:oleObj>
              </mc:Choice>
              <mc:Fallback>
                <p:oleObj name="think-cell Slide" r:id="rId9" imgW="317" imgH="318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99024E93-9080-0DCF-3BF4-A70CB8A885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4" y="794"/>
                        <a:ext cx="794" cy="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/>
        </p:nvSpPr>
        <p:spPr>
          <a:xfrm>
            <a:off x="11430000" y="6480794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Verdana" panose="020B0604030504040204" pitchFamily="34" charset="0"/>
              </a:rPr>
              <a:pPr marL="0" marR="0" lvl="0" indent="0" algn="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3599" noProof="0">
              <a:solidFill>
                <a:schemeClr val="tx1">
                  <a:alpha val="7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Verdana" panose="020B060403050404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0525"/>
            <a:ext cx="1144905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lnSpc>
                <a:spcPct val="100000"/>
              </a:lnSpc>
              <a:spcAft>
                <a:spcPts val="1200"/>
              </a:spcAft>
            </a:pPr>
            <a:r>
              <a:rPr lang="en-US"/>
              <a:t>Template - [type of slide]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5" y="1520825"/>
            <a:ext cx="11449050" cy="47910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(copy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pic>
        <p:nvPicPr>
          <p:cNvPr id="10" name="Picture 9" descr="A logo with text on it&#10;&#10;AI-generated content may be incorrect.">
            <a:extLst>
              <a:ext uri="{FF2B5EF4-FFF2-40B4-BE49-F238E27FC236}">
                <a16:creationId xmlns:a16="http://schemas.microsoft.com/office/drawing/2014/main" id="{0AB6DA2F-6222-B58E-7EB1-CCE9BA022A87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8352" b="28352"/>
          <a:stretch/>
        </p:blipFill>
        <p:spPr>
          <a:xfrm>
            <a:off x="255361" y="6162245"/>
            <a:ext cx="1377184" cy="59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3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7" r:id="rId7"/>
  </p:sldLayoutIdLst>
  <p:hf sldNum="0" hdr="0" dt="0"/>
  <p:txStyles>
    <p:titleStyle>
      <a:lvl1pPr algn="l" defTabSz="914217" rtl="0" eaLnBrk="1" latinLnBrk="0" hangingPunct="1">
        <a:lnSpc>
          <a:spcPct val="80000"/>
        </a:lnSpc>
        <a:spcBef>
          <a:spcPct val="0"/>
        </a:spcBef>
        <a:buNone/>
        <a:defRPr lang="en-US" sz="3200" b="1" kern="1200" dirty="0">
          <a:solidFill>
            <a:schemeClr val="tx1"/>
          </a:solidFill>
          <a:latin typeface="Arial" panose="020B0604020202020204" pitchFamily="34" charset="0"/>
          <a:ea typeface="Calibri" panose="020F0502020204030204" pitchFamily="34" charset="0"/>
          <a:cs typeface="Arial" panose="020B0604020202020204" pitchFamily="34" charset="0"/>
          <a:sym typeface="Verdana" panose="020B0604030504040204" pitchFamily="34" charset="0"/>
        </a:defRPr>
      </a:lvl1pPr>
    </p:titleStyle>
    <p:bodyStyle>
      <a:lvl1pPr marL="0" indent="0" algn="l" defTabSz="228554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  <a:sym typeface="Verdana" panose="020B0604030504040204" pitchFamily="34" charset="0"/>
        </a:defRPr>
      </a:lvl1pPr>
      <a:lvl2pPr marL="228554" indent="-228554" algn="l" defTabSz="228554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  <a:sym typeface="Verdana" panose="020B0604030504040204" pitchFamily="34" charset="0"/>
        </a:defRPr>
      </a:lvl2pPr>
      <a:lvl3pPr marL="457109" indent="-228554" algn="l" defTabSz="228554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Verdana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  <a:sym typeface="Verdana" panose="020B0604030504040204" pitchFamily="34" charset="0"/>
        </a:defRPr>
      </a:lvl3pPr>
      <a:lvl4pPr marL="685663" indent="-228554" algn="l" defTabSz="228554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  <a:sym typeface="Verdana" panose="020B0604030504040204" pitchFamily="34" charset="0"/>
        </a:defRPr>
      </a:lvl4pPr>
      <a:lvl5pPr marL="914217" indent="-228554" algn="l" defTabSz="228554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Verdana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  <a:sym typeface="Verdana" panose="020B0604030504040204" pitchFamily="34" charset="0"/>
        </a:defRPr>
      </a:lvl5pPr>
      <a:lvl6pPr marL="11111" indent="0" algn="l" defTabSz="228554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400" kern="1200">
          <a:solidFill>
            <a:schemeClr val="tx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  <a:sym typeface="Verdana" panose="020B0604030504040204" pitchFamily="34" charset="0"/>
        </a:defRPr>
      </a:lvl6pPr>
      <a:lvl7pPr marL="0" indent="0" algn="l" defTabSz="228554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100" kern="1200">
          <a:solidFill>
            <a:schemeClr val="tx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  <a:sym typeface="Verdana" panose="020B0604030504040204" pitchFamily="34" charset="0"/>
        </a:defRPr>
      </a:lvl7pPr>
      <a:lvl8pPr marL="0" indent="0" algn="l" defTabSz="228554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900" b="1" kern="1200">
          <a:solidFill>
            <a:schemeClr val="tx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  <a:sym typeface="Verdana" panose="020B0604030504040204" pitchFamily="34" charset="0"/>
        </a:defRPr>
      </a:lvl8pPr>
      <a:lvl9pPr marL="0" indent="0" algn="l" defTabSz="228554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700" kern="1200">
          <a:solidFill>
            <a:schemeClr val="tx2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  <a:sym typeface="Verdana" panose="020B0604030504040204" pitchFamily="34" charset="0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27CAEC3-3616-4B78-D88B-D390CC1138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04036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27CAEC3-3616-4B78-D88B-D390CC1138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ítulo 2">
            <a:extLst>
              <a:ext uri="{FF2B5EF4-FFF2-40B4-BE49-F238E27FC236}">
                <a16:creationId xmlns:a16="http://schemas.microsoft.com/office/drawing/2014/main" id="{A5B13DA5-69C9-8E17-8546-E71D8FD6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>
                <a:solidFill>
                  <a:srgbClr val="629DD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Case Study – </a:t>
            </a:r>
            <a:r>
              <a:rPr lang="en-US" dirty="0" err="1">
                <a:solidFill>
                  <a:srgbClr val="629DD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Noogat</a:t>
            </a:r>
            <a:r>
              <a:rPr lang="en-US" dirty="0">
                <a:solidFill>
                  <a:srgbClr val="629DD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 helps consultants make decks 2x faster using AI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BF4E7-49D4-6FB8-33C7-BF50B1BC3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61125"/>
            <a:ext cx="5846763" cy="239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Source:_______</a:t>
            </a:r>
          </a:p>
        </p:txBody>
      </p:sp>
      <p:sp>
        <p:nvSpPr>
          <p:cNvPr id="10" name="Rectangle 89">
            <a:extLst>
              <a:ext uri="{FF2B5EF4-FFF2-40B4-BE49-F238E27FC236}">
                <a16:creationId xmlns:a16="http://schemas.microsoft.com/office/drawing/2014/main" id="{B44A1B74-3A8B-C280-2DFB-BA1379570CB1}"/>
              </a:ext>
            </a:extLst>
          </p:cNvPr>
          <p:cNvSpPr/>
          <p:nvPr/>
        </p:nvSpPr>
        <p:spPr>
          <a:xfrm>
            <a:off x="8692587" y="1183642"/>
            <a:ext cx="3127942" cy="5069838"/>
          </a:xfrm>
          <a:prstGeom prst="rect">
            <a:avLst/>
          </a:prstGeom>
          <a:gradFill>
            <a:gsLst>
              <a:gs pos="0">
                <a:schemeClr val="tx2"/>
              </a:gs>
              <a:gs pos="99000">
                <a:schemeClr val="accent1"/>
              </a:gs>
            </a:gsLst>
            <a:lin ang="27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45714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A1A49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1" name="TextBox 24">
            <a:extLst>
              <a:ext uri="{FF2B5EF4-FFF2-40B4-BE49-F238E27FC236}">
                <a16:creationId xmlns:a16="http://schemas.microsoft.com/office/drawing/2014/main" id="{064BEA66-1C41-2E5F-F2FE-31AB96946EAF}"/>
              </a:ext>
            </a:extLst>
          </p:cNvPr>
          <p:cNvSpPr txBox="1"/>
          <p:nvPr/>
        </p:nvSpPr>
        <p:spPr>
          <a:xfrm>
            <a:off x="8869339" y="1535975"/>
            <a:ext cx="2679489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Impact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C1B5DAF9-9C81-61DB-6491-6062949EE4FD}"/>
              </a:ext>
            </a:extLst>
          </p:cNvPr>
          <p:cNvSpPr txBox="1"/>
          <p:nvPr/>
        </p:nvSpPr>
        <p:spPr>
          <a:xfrm>
            <a:off x="8869338" y="2180157"/>
            <a:ext cx="267949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629CD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$2M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5BCAFFA-3904-0551-C044-78F6E55A2567}"/>
              </a:ext>
            </a:extLst>
          </p:cNvPr>
          <p:cNvCxnSpPr>
            <a:cxnSpLocks/>
          </p:cNvCxnSpPr>
          <p:nvPr/>
        </p:nvCxnSpPr>
        <p:spPr>
          <a:xfrm>
            <a:off x="8859506" y="1867694"/>
            <a:ext cx="133974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4">
            <a:extLst>
              <a:ext uri="{FF2B5EF4-FFF2-40B4-BE49-F238E27FC236}">
                <a16:creationId xmlns:a16="http://schemas.microsoft.com/office/drawing/2014/main" id="{F0A911D9-BF26-61F4-1724-37721F991C72}"/>
              </a:ext>
            </a:extLst>
          </p:cNvPr>
          <p:cNvSpPr txBox="1"/>
          <p:nvPr/>
        </p:nvSpPr>
        <p:spPr>
          <a:xfrm>
            <a:off x="384174" y="1535975"/>
            <a:ext cx="3877946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Context</a:t>
            </a:r>
          </a:p>
        </p:txBody>
      </p:sp>
      <p:cxnSp>
        <p:nvCxnSpPr>
          <p:cNvPr id="15" name="Conector recto 9">
            <a:extLst>
              <a:ext uri="{FF2B5EF4-FFF2-40B4-BE49-F238E27FC236}">
                <a16:creationId xmlns:a16="http://schemas.microsoft.com/office/drawing/2014/main" id="{293E9B99-1649-4D6F-DB5A-34695F41F3C6}"/>
              </a:ext>
            </a:extLst>
          </p:cNvPr>
          <p:cNvCxnSpPr>
            <a:cxnSpLocks/>
          </p:cNvCxnSpPr>
          <p:nvPr/>
        </p:nvCxnSpPr>
        <p:spPr>
          <a:xfrm>
            <a:off x="384174" y="1878422"/>
            <a:ext cx="3877946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322740A6-AE69-B21B-B96A-1051A0768041}"/>
              </a:ext>
            </a:extLst>
          </p:cNvPr>
          <p:cNvSpPr txBox="1"/>
          <p:nvPr/>
        </p:nvSpPr>
        <p:spPr>
          <a:xfrm>
            <a:off x="384173" y="2180157"/>
            <a:ext cx="3877947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Consultants often face challenges in creating decks efficiently due to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repetitive tasks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 and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manual data processing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This can lead to significant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time wastage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 and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decreased productivity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.</a:t>
            </a:r>
          </a:p>
        </p:txBody>
      </p:sp>
      <p:sp>
        <p:nvSpPr>
          <p:cNvPr id="18" name="TextBox 24">
            <a:extLst>
              <a:ext uri="{FF2B5EF4-FFF2-40B4-BE49-F238E27FC236}">
                <a16:creationId xmlns:a16="http://schemas.microsoft.com/office/drawing/2014/main" id="{9959A7B9-5E25-4C31-D5ED-496AC4AB48D9}"/>
              </a:ext>
            </a:extLst>
          </p:cNvPr>
          <p:cNvSpPr txBox="1"/>
          <p:nvPr/>
        </p:nvSpPr>
        <p:spPr>
          <a:xfrm>
            <a:off x="4542940" y="1535975"/>
            <a:ext cx="3877946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Our Approach</a:t>
            </a:r>
          </a:p>
        </p:txBody>
      </p:sp>
      <p:cxnSp>
        <p:nvCxnSpPr>
          <p:cNvPr id="19" name="Conector recto 9">
            <a:extLst>
              <a:ext uri="{FF2B5EF4-FFF2-40B4-BE49-F238E27FC236}">
                <a16:creationId xmlns:a16="http://schemas.microsoft.com/office/drawing/2014/main" id="{ABFCD32C-DCDD-07D0-F9B2-6036764A702B}"/>
              </a:ext>
            </a:extLst>
          </p:cNvPr>
          <p:cNvCxnSpPr>
            <a:cxnSpLocks/>
          </p:cNvCxnSpPr>
          <p:nvPr/>
        </p:nvCxnSpPr>
        <p:spPr>
          <a:xfrm>
            <a:off x="4542940" y="1878422"/>
            <a:ext cx="3877946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B60A8178-2E78-68E5-27C6-B58FFF3AA908}"/>
              </a:ext>
            </a:extLst>
          </p:cNvPr>
          <p:cNvSpPr txBox="1"/>
          <p:nvPr/>
        </p:nvSpPr>
        <p:spPr>
          <a:xfrm>
            <a:off x="4542939" y="2180157"/>
            <a:ext cx="3877947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Noogat's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AI-powered solution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 streamlines the deck creation process by automating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data analysis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,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content generation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, and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slide design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This enables consultants to focus on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high-value tasks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 and deliver results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faster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.</a:t>
            </a:r>
          </a:p>
        </p:txBody>
      </p:sp>
      <p:sp>
        <p:nvSpPr>
          <p:cNvPr id="23" name="TextBox 25">
            <a:extLst>
              <a:ext uri="{FF2B5EF4-FFF2-40B4-BE49-F238E27FC236}">
                <a16:creationId xmlns:a16="http://schemas.microsoft.com/office/drawing/2014/main" id="{0F3A7C94-4836-A9BD-B305-A75CD55DB7E7}"/>
              </a:ext>
            </a:extLst>
          </p:cNvPr>
          <p:cNvSpPr txBox="1"/>
          <p:nvPr/>
        </p:nvSpPr>
        <p:spPr>
          <a:xfrm>
            <a:off x="8869338" y="3780932"/>
            <a:ext cx="267949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629CD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15 mins</a:t>
            </a:r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id="{77C19EE8-4E94-6DD4-635F-765777D1D271}"/>
              </a:ext>
            </a:extLst>
          </p:cNvPr>
          <p:cNvSpPr txBox="1"/>
          <p:nvPr/>
        </p:nvSpPr>
        <p:spPr>
          <a:xfrm>
            <a:off x="8869339" y="2704129"/>
            <a:ext cx="267949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Saved in lost productivity hours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9000E84E-3C6C-0338-28B3-4D92D67912CF}"/>
              </a:ext>
            </a:extLst>
          </p:cNvPr>
          <p:cNvSpPr txBox="1"/>
          <p:nvPr/>
        </p:nvSpPr>
        <p:spPr>
          <a:xfrm>
            <a:off x="8869339" y="4273037"/>
            <a:ext cx="26794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Saved per slide created</a:t>
            </a:r>
          </a:p>
        </p:txBody>
      </p:sp>
    </p:spTree>
    <p:extLst>
      <p:ext uri="{BB962C8B-B14F-4D97-AF65-F5344CB8AC3E}">
        <p14:creationId xmlns:p14="http://schemas.microsoft.com/office/powerpoint/2010/main" val="183203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>
            <a:extLst>
              <a:ext uri="{FF2B5EF4-FFF2-40B4-BE49-F238E27FC236}">
                <a16:creationId xmlns:a16="http://schemas.microsoft.com/office/drawing/2014/main" id="{4447D9FD-9E27-0760-AA31-2AD148C9D2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" imgW="317" imgH="318" progId="TCLayout.ActiveDocument.1">
                  <p:embed/>
                </p:oleObj>
              </mc:Choice>
              <mc:Fallback>
                <p:oleObj name="think-cell Slide" r:id="rId2" imgW="317" imgH="318" progId="TCLayout.ActiveDocument.1">
                  <p:embed/>
                  <p:pic>
                    <p:nvPicPr>
                      <p:cNvPr id="2" name="Objeto 1" hidden="1">
                        <a:extLst>
                          <a:ext uri="{FF2B5EF4-FFF2-40B4-BE49-F238E27FC236}">
                            <a16:creationId xmlns:a16="http://schemas.microsoft.com/office/drawing/2014/main" id="{4447D9FD-9E27-0760-AA31-2AD148C9D2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5A2D94C-F34F-5CDE-FD6D-69C13AF7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b="1" i="0"/>
              <a:t>Noogat Helps Consultants Make Decks Faster Using AI</a:t>
            </a:r>
          </a:p>
        </p:txBody>
      </p:sp>
      <p:sp>
        <p:nvSpPr>
          <p:cNvPr id="14" name="Marcador de texto 12">
            <a:extLst>
              <a:ext uri="{FF2B5EF4-FFF2-40B4-BE49-F238E27FC236}">
                <a16:creationId xmlns:a16="http://schemas.microsoft.com/office/drawing/2014/main" id="{387CCEF9-898F-AA2F-3940-B8D37EE5F589}"/>
              </a:ext>
            </a:extLst>
          </p:cNvPr>
          <p:cNvSpPr txBox="1">
            <a:spLocks/>
          </p:cNvSpPr>
          <p:nvPr/>
        </p:nvSpPr>
        <p:spPr>
          <a:xfrm>
            <a:off x="371476" y="2075307"/>
            <a:ext cx="2746225" cy="837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72000" tIns="72000" rIns="36000" bIns="36000" rtlCol="0" anchor="t">
            <a:noAutofit/>
          </a:bodyPr>
          <a:lstStyle>
            <a:lvl1pPr marL="0" indent="0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  <a:lvl2pPr marL="228554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2pPr>
            <a:lvl3pPr marL="457109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3pPr>
            <a:lvl4pPr marL="685663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4pPr>
            <a:lvl5pPr marL="914217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5pPr>
            <a:lvl6pPr marL="11111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6pPr>
            <a:lvl7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7pPr>
            <a:lvl8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8pPr>
            <a:lvl9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sz="1400" b="0" i="0" u="none">
                <a:solidFill>
                  <a:srgbClr val="000000"/>
                </a:solidFill>
                <a:latin typeface="Arial"/>
              </a:rPr>
              <a:t>Consultants face challenges in creating decks efficiently due to repetitive tasks.</a:t>
            </a:r>
          </a:p>
        </p:txBody>
      </p:sp>
      <p:sp>
        <p:nvSpPr>
          <p:cNvPr id="21" name="Marcador de texto 12">
            <a:extLst>
              <a:ext uri="{FF2B5EF4-FFF2-40B4-BE49-F238E27FC236}">
                <a16:creationId xmlns:a16="http://schemas.microsoft.com/office/drawing/2014/main" id="{6245EBDF-D79F-E4AB-9E94-A98B3EB741A4}"/>
              </a:ext>
            </a:extLst>
          </p:cNvPr>
          <p:cNvSpPr txBox="1">
            <a:spLocks/>
          </p:cNvSpPr>
          <p:nvPr/>
        </p:nvSpPr>
        <p:spPr>
          <a:xfrm>
            <a:off x="371476" y="1443927"/>
            <a:ext cx="2746225" cy="539941"/>
          </a:xfrm>
          <a:prstGeom prst="rect">
            <a:avLst/>
          </a:prstGeom>
          <a:gradFill>
            <a:gsLst>
              <a:gs pos="0">
                <a:schemeClr val="tx2"/>
              </a:gs>
              <a:gs pos="99000">
                <a:schemeClr val="accent1"/>
              </a:gs>
            </a:gsLst>
            <a:lin ang="2700000" scaled="0"/>
          </a:gradFill>
          <a:effectLst/>
        </p:spPr>
        <p:txBody>
          <a:bodyPr lIns="72000" tIns="0" rIns="216000" bIns="0" anchor="ctr"/>
          <a:lstStyle>
            <a:defPPr>
              <a:defRPr lang="en-US"/>
            </a:defPPr>
            <a:lvl1pPr marR="0" lvl="0" indent="0" defTabSz="22855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228554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457109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685663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914217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1111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b="1" i="0"/>
              <a:t>Context</a:t>
            </a:r>
          </a:p>
        </p:txBody>
      </p:sp>
      <p:sp>
        <p:nvSpPr>
          <p:cNvPr id="22" name="Marcador de texto 12">
            <a:extLst>
              <a:ext uri="{FF2B5EF4-FFF2-40B4-BE49-F238E27FC236}">
                <a16:creationId xmlns:a16="http://schemas.microsoft.com/office/drawing/2014/main" id="{FB8234F9-4187-2233-BD97-41BF294D68FB}"/>
              </a:ext>
            </a:extLst>
          </p:cNvPr>
          <p:cNvSpPr txBox="1">
            <a:spLocks/>
          </p:cNvSpPr>
          <p:nvPr/>
        </p:nvSpPr>
        <p:spPr>
          <a:xfrm>
            <a:off x="6178178" y="1443927"/>
            <a:ext cx="2746225" cy="539942"/>
          </a:xfrm>
          <a:prstGeom prst="rect">
            <a:avLst/>
          </a:prstGeom>
          <a:gradFill>
            <a:gsLst>
              <a:gs pos="0">
                <a:schemeClr val="tx2"/>
              </a:gs>
              <a:gs pos="99000">
                <a:schemeClr val="accent1"/>
              </a:gs>
            </a:gsLst>
            <a:lin ang="2700000" scaled="0"/>
          </a:gradFill>
          <a:effectLst/>
        </p:spPr>
        <p:txBody>
          <a:bodyPr lIns="72000" tIns="0" rIns="216000" bIns="0" anchor="ctr"/>
          <a:lstStyle>
            <a:defPPr>
              <a:defRPr lang="en-US"/>
            </a:defPPr>
            <a:lvl1pPr marR="0" lvl="0" indent="0" defTabSz="22855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228554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457109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685663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914217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1111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b="1" i="0"/>
              <a:t>Impact</a:t>
            </a:r>
          </a:p>
        </p:txBody>
      </p:sp>
      <p:sp>
        <p:nvSpPr>
          <p:cNvPr id="23" name="Marcador de texto 12">
            <a:extLst>
              <a:ext uri="{FF2B5EF4-FFF2-40B4-BE49-F238E27FC236}">
                <a16:creationId xmlns:a16="http://schemas.microsoft.com/office/drawing/2014/main" id="{277D77DE-7CFD-5C9C-1D1E-3FCB31C01B8C}"/>
              </a:ext>
            </a:extLst>
          </p:cNvPr>
          <p:cNvSpPr txBox="1">
            <a:spLocks/>
          </p:cNvSpPr>
          <p:nvPr/>
        </p:nvSpPr>
        <p:spPr>
          <a:xfrm>
            <a:off x="3267598" y="1443927"/>
            <a:ext cx="2746225" cy="539941"/>
          </a:xfrm>
          <a:prstGeom prst="rect">
            <a:avLst/>
          </a:prstGeom>
          <a:gradFill>
            <a:gsLst>
              <a:gs pos="0">
                <a:schemeClr val="tx2"/>
              </a:gs>
              <a:gs pos="99000">
                <a:schemeClr val="accent1"/>
              </a:gs>
            </a:gsLst>
            <a:lin ang="2700000" scaled="0"/>
          </a:gradFill>
          <a:effectLst/>
        </p:spPr>
        <p:txBody>
          <a:bodyPr lIns="72000" tIns="0" rIns="216000" bIns="0" anchor="ctr"/>
          <a:lstStyle>
            <a:defPPr>
              <a:defRPr lang="en-US"/>
            </a:defPPr>
            <a:lvl1pPr marR="0" lvl="0" indent="0" defTabSz="22855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228554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457109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685663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914217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1111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b="1" i="0"/>
              <a:t>Our Approach</a:t>
            </a:r>
          </a:p>
        </p:txBody>
      </p:sp>
      <p:sp>
        <p:nvSpPr>
          <p:cNvPr id="24" name="Marcador de texto 12">
            <a:extLst>
              <a:ext uri="{FF2B5EF4-FFF2-40B4-BE49-F238E27FC236}">
                <a16:creationId xmlns:a16="http://schemas.microsoft.com/office/drawing/2014/main" id="{069A557C-83AA-68B9-048E-43B91D3B35A5}"/>
              </a:ext>
            </a:extLst>
          </p:cNvPr>
          <p:cNvSpPr txBox="1">
            <a:spLocks/>
          </p:cNvSpPr>
          <p:nvPr/>
        </p:nvSpPr>
        <p:spPr>
          <a:xfrm>
            <a:off x="9074300" y="1443927"/>
            <a:ext cx="2746225" cy="539942"/>
          </a:xfrm>
          <a:prstGeom prst="rect">
            <a:avLst/>
          </a:prstGeom>
          <a:gradFill>
            <a:gsLst>
              <a:gs pos="0">
                <a:schemeClr val="tx2"/>
              </a:gs>
              <a:gs pos="99000">
                <a:schemeClr val="accent1"/>
              </a:gs>
            </a:gsLst>
            <a:lin ang="2700000" scaled="0"/>
          </a:gradFill>
          <a:effectLst/>
        </p:spPr>
        <p:txBody>
          <a:bodyPr lIns="72000" tIns="0" rIns="216000" bIns="0" anchor="ctr"/>
          <a:lstStyle>
            <a:defPPr>
              <a:defRPr lang="en-US"/>
            </a:defPPr>
            <a:lvl1pPr marR="0" lvl="0" indent="0" defTabSz="22855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228554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457109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685663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914217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1111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b="1" i="0"/>
              <a:t>Key Outcomes</a:t>
            </a:r>
          </a:p>
        </p:txBody>
      </p:sp>
      <p:sp>
        <p:nvSpPr>
          <p:cNvPr id="4" name="Marcador de texto 12">
            <a:extLst>
              <a:ext uri="{FF2B5EF4-FFF2-40B4-BE49-F238E27FC236}">
                <a16:creationId xmlns:a16="http://schemas.microsoft.com/office/drawing/2014/main" id="{ABB622EF-AFC2-18E1-384A-52F28122C031}"/>
              </a:ext>
            </a:extLst>
          </p:cNvPr>
          <p:cNvSpPr txBox="1">
            <a:spLocks/>
          </p:cNvSpPr>
          <p:nvPr/>
        </p:nvSpPr>
        <p:spPr>
          <a:xfrm>
            <a:off x="3267597" y="2075307"/>
            <a:ext cx="2746225" cy="837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72000" tIns="72000" rIns="36000" bIns="36000" rtlCol="0" anchor="t">
            <a:noAutofit/>
          </a:bodyPr>
          <a:lstStyle>
            <a:lvl1pPr marL="0" indent="0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  <a:lvl2pPr marL="228554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2pPr>
            <a:lvl3pPr marL="457109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3pPr>
            <a:lvl4pPr marL="685663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4pPr>
            <a:lvl5pPr marL="914217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5pPr>
            <a:lvl6pPr marL="11111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6pPr>
            <a:lvl7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7pPr>
            <a:lvl8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8pPr>
            <a:lvl9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sz="1400" b="0" i="0" u="none">
                <a:solidFill>
                  <a:srgbClr val="000000"/>
                </a:solidFill>
                <a:latin typeface="Arial"/>
              </a:rPr>
              <a:t>Noogat's AI-powered solution streamlines deck creation.</a:t>
            </a:r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F1E32408-9E1D-CD82-448A-6196FE7F416F}"/>
              </a:ext>
            </a:extLst>
          </p:cNvPr>
          <p:cNvSpPr txBox="1">
            <a:spLocks/>
          </p:cNvSpPr>
          <p:nvPr/>
        </p:nvSpPr>
        <p:spPr>
          <a:xfrm>
            <a:off x="6178178" y="2075307"/>
            <a:ext cx="2746225" cy="837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72000" tIns="72000" rIns="36000" bIns="36000" rtlCol="0" anchor="t">
            <a:noAutofit/>
          </a:bodyPr>
          <a:lstStyle>
            <a:lvl1pPr marL="0" indent="0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  <a:lvl2pPr marL="228554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2pPr>
            <a:lvl3pPr marL="457109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3pPr>
            <a:lvl4pPr marL="685663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4pPr>
            <a:lvl5pPr marL="914217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5pPr>
            <a:lvl6pPr marL="11111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6pPr>
            <a:lvl7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7pPr>
            <a:lvl8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8pPr>
            <a:lvl9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sz="1400" b="0" i="0" u="none">
                <a:solidFill>
                  <a:srgbClr val="000000"/>
                </a:solidFill>
                <a:latin typeface="Arial"/>
              </a:rPr>
              <a:t>$3M saved in lost productivity hours annually</a:t>
            </a:r>
          </a:p>
        </p:txBody>
      </p:sp>
      <p:sp>
        <p:nvSpPr>
          <p:cNvPr id="7" name="Marcador de texto 12">
            <a:extLst>
              <a:ext uri="{FF2B5EF4-FFF2-40B4-BE49-F238E27FC236}">
                <a16:creationId xmlns:a16="http://schemas.microsoft.com/office/drawing/2014/main" id="{DB203FBE-C8D8-7892-BE3D-1F8BF1467031}"/>
              </a:ext>
            </a:extLst>
          </p:cNvPr>
          <p:cNvSpPr txBox="1">
            <a:spLocks/>
          </p:cNvSpPr>
          <p:nvPr/>
        </p:nvSpPr>
        <p:spPr>
          <a:xfrm>
            <a:off x="9058424" y="2075307"/>
            <a:ext cx="2746225" cy="837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72000" tIns="72000" rIns="36000" bIns="36000" rtlCol="0" anchor="t">
            <a:noAutofit/>
          </a:bodyPr>
          <a:lstStyle>
            <a:lvl1pPr marL="0" indent="0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  <a:lvl2pPr marL="228554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2pPr>
            <a:lvl3pPr marL="457109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3pPr>
            <a:lvl4pPr marL="685663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4pPr>
            <a:lvl5pPr marL="914217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5pPr>
            <a:lvl6pPr marL="11111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6pPr>
            <a:lvl7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7pPr>
            <a:lvl8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8pPr>
            <a:lvl9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sz="1400" b="0" i="0" u="none">
                <a:solidFill>
                  <a:srgbClr val="000000"/>
                </a:solidFill>
                <a:latin typeface="Arial"/>
              </a:rPr>
              <a:t>Improved overall team efficiency &amp; reduced manual effort</a:t>
            </a:r>
          </a:p>
        </p:txBody>
      </p:sp>
      <p:sp>
        <p:nvSpPr>
          <p:cNvPr id="8" name="Marcador de texto 12">
            <a:extLst>
              <a:ext uri="{FF2B5EF4-FFF2-40B4-BE49-F238E27FC236}">
                <a16:creationId xmlns:a16="http://schemas.microsoft.com/office/drawing/2014/main" id="{E1A184A8-E74E-4D49-456A-9AC3E7B06032}"/>
              </a:ext>
            </a:extLst>
          </p:cNvPr>
          <p:cNvSpPr txBox="1">
            <a:spLocks/>
          </p:cNvSpPr>
          <p:nvPr/>
        </p:nvSpPr>
        <p:spPr>
          <a:xfrm>
            <a:off x="371476" y="3123448"/>
            <a:ext cx="2746225" cy="837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72000" tIns="72000" rIns="36000" bIns="36000" rtlCol="0" anchor="t">
            <a:noAutofit/>
          </a:bodyPr>
          <a:lstStyle>
            <a:lvl1pPr marL="0" indent="0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  <a:lvl2pPr marL="228554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2pPr>
            <a:lvl3pPr marL="457109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3pPr>
            <a:lvl4pPr marL="685663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4pPr>
            <a:lvl5pPr marL="914217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5pPr>
            <a:lvl6pPr marL="11111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6pPr>
            <a:lvl7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7pPr>
            <a:lvl8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8pPr>
            <a:lvl9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sz="1400" b="0" i="0" u="none">
                <a:solidFill>
                  <a:srgbClr val="000000"/>
                </a:solidFill>
                <a:latin typeface="Arial"/>
              </a:rPr>
              <a:t>This leads to significant time wastage &amp; decreased productivity.</a:t>
            </a:r>
          </a:p>
        </p:txBody>
      </p:sp>
      <p:sp>
        <p:nvSpPr>
          <p:cNvPr id="9" name="Marcador de texto 12">
            <a:extLst>
              <a:ext uri="{FF2B5EF4-FFF2-40B4-BE49-F238E27FC236}">
                <a16:creationId xmlns:a16="http://schemas.microsoft.com/office/drawing/2014/main" id="{36D3FA22-1A58-2EC2-7771-A8F9D89E0D06}"/>
              </a:ext>
            </a:extLst>
          </p:cNvPr>
          <p:cNvSpPr txBox="1">
            <a:spLocks/>
          </p:cNvSpPr>
          <p:nvPr/>
        </p:nvSpPr>
        <p:spPr>
          <a:xfrm>
            <a:off x="3267597" y="3123448"/>
            <a:ext cx="2746225" cy="837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72000" tIns="72000" rIns="36000" bIns="36000" rtlCol="0" anchor="t">
            <a:noAutofit/>
          </a:bodyPr>
          <a:lstStyle>
            <a:lvl1pPr marL="0" indent="0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  <a:lvl2pPr marL="228554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2pPr>
            <a:lvl3pPr marL="457109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3pPr>
            <a:lvl4pPr marL="685663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4pPr>
            <a:lvl5pPr marL="914217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5pPr>
            <a:lvl6pPr marL="11111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6pPr>
            <a:lvl7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7pPr>
            <a:lvl8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8pPr>
            <a:lvl9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sz="1400" b="0" i="0" u="none">
                <a:solidFill>
                  <a:srgbClr val="000000"/>
                </a:solidFill>
                <a:latin typeface="Arial"/>
              </a:rPr>
              <a:t>Automates data analysis, content generation, and slide design.</a:t>
            </a:r>
          </a:p>
        </p:txBody>
      </p:sp>
      <p:sp>
        <p:nvSpPr>
          <p:cNvPr id="10" name="Marcador de texto 12">
            <a:extLst>
              <a:ext uri="{FF2B5EF4-FFF2-40B4-BE49-F238E27FC236}">
                <a16:creationId xmlns:a16="http://schemas.microsoft.com/office/drawing/2014/main" id="{0B0348EE-F270-61BC-C217-8B71C577EEFC}"/>
              </a:ext>
            </a:extLst>
          </p:cNvPr>
          <p:cNvSpPr txBox="1">
            <a:spLocks/>
          </p:cNvSpPr>
          <p:nvPr/>
        </p:nvSpPr>
        <p:spPr>
          <a:xfrm>
            <a:off x="6178178" y="3123448"/>
            <a:ext cx="2746225" cy="837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72000" tIns="72000" rIns="36000" bIns="36000" rtlCol="0" anchor="t">
            <a:noAutofit/>
          </a:bodyPr>
          <a:lstStyle>
            <a:lvl1pPr marL="0" indent="0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  <a:lvl2pPr marL="228554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2pPr>
            <a:lvl3pPr marL="457109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3pPr>
            <a:lvl4pPr marL="685663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4pPr>
            <a:lvl5pPr marL="914217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5pPr>
            <a:lvl6pPr marL="11111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6pPr>
            <a:lvl7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7pPr>
            <a:lvl8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8pPr>
            <a:lvl9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sz="1400" b="0" i="0" u="none">
                <a:solidFill>
                  <a:srgbClr val="000000"/>
                </a:solidFill>
                <a:latin typeface="Arial"/>
              </a:rPr>
              <a:t>20 mins saved per slide created</a:t>
            </a:r>
          </a:p>
        </p:txBody>
      </p:sp>
      <p:sp>
        <p:nvSpPr>
          <p:cNvPr id="11" name="Marcador de texto 12">
            <a:extLst>
              <a:ext uri="{FF2B5EF4-FFF2-40B4-BE49-F238E27FC236}">
                <a16:creationId xmlns:a16="http://schemas.microsoft.com/office/drawing/2014/main" id="{D8237937-CB37-E9D4-382E-E38A95124E7A}"/>
              </a:ext>
            </a:extLst>
          </p:cNvPr>
          <p:cNvSpPr txBox="1">
            <a:spLocks/>
          </p:cNvSpPr>
          <p:nvPr/>
        </p:nvSpPr>
        <p:spPr>
          <a:xfrm>
            <a:off x="9058424" y="3123448"/>
            <a:ext cx="2746225" cy="837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72000" tIns="72000" rIns="36000" bIns="36000" rtlCol="0" anchor="t">
            <a:noAutofit/>
          </a:bodyPr>
          <a:lstStyle>
            <a:lvl1pPr marL="0" indent="0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  <a:lvl2pPr marL="228554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2pPr>
            <a:lvl3pPr marL="457109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3pPr>
            <a:lvl4pPr marL="685663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4pPr>
            <a:lvl5pPr marL="914217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5pPr>
            <a:lvl6pPr marL="11111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6pPr>
            <a:lvl7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7pPr>
            <a:lvl8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8pPr>
            <a:lvl9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sz="1400" b="0" i="0" u="none">
                <a:solidFill>
                  <a:srgbClr val="000000"/>
                </a:solidFill>
                <a:latin typeface="Arial"/>
              </a:rPr>
              <a:t>Enabled focus on high-value tasks and faster delivery</a:t>
            </a:r>
          </a:p>
        </p:txBody>
      </p:sp>
      <p:sp>
        <p:nvSpPr>
          <p:cNvPr id="12" name="Marcador de texto 12">
            <a:extLst>
              <a:ext uri="{FF2B5EF4-FFF2-40B4-BE49-F238E27FC236}">
                <a16:creationId xmlns:a16="http://schemas.microsoft.com/office/drawing/2014/main" id="{2E7FE097-D25B-CE24-1885-869C617E1DC1}"/>
              </a:ext>
            </a:extLst>
          </p:cNvPr>
          <p:cNvSpPr txBox="1">
            <a:spLocks/>
          </p:cNvSpPr>
          <p:nvPr/>
        </p:nvSpPr>
        <p:spPr>
          <a:xfrm>
            <a:off x="371476" y="4115481"/>
            <a:ext cx="2746225" cy="837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72000" tIns="72000" rIns="36000" bIns="36000" rtlCol="0" anchor="t">
            <a:noAutofit/>
          </a:bodyPr>
          <a:lstStyle>
            <a:lvl1pPr marL="0" indent="0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  <a:lvl2pPr marL="228554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2pPr>
            <a:lvl3pPr marL="457109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3pPr>
            <a:lvl4pPr marL="685663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4pPr>
            <a:lvl5pPr marL="914217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5pPr>
            <a:lvl6pPr marL="11111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6pPr>
            <a:lvl7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7pPr>
            <a:lvl8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8pPr>
            <a:lvl9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sz="1400" b="0" i="0" u="none">
                <a:solidFill>
                  <a:srgbClr val="000000"/>
                </a:solidFill>
                <a:latin typeface="Arial"/>
              </a:rPr>
              <a:t>Manual data processing contributes to inefficiency.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AE4E583D-435D-9092-92AF-5D2D7E8985D8}"/>
              </a:ext>
            </a:extLst>
          </p:cNvPr>
          <p:cNvSpPr txBox="1">
            <a:spLocks/>
          </p:cNvSpPr>
          <p:nvPr/>
        </p:nvSpPr>
        <p:spPr>
          <a:xfrm>
            <a:off x="3267597" y="4115481"/>
            <a:ext cx="2746225" cy="837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72000" tIns="72000" rIns="36000" bIns="36000" rtlCol="0" anchor="t">
            <a:noAutofit/>
          </a:bodyPr>
          <a:lstStyle>
            <a:lvl1pPr marL="0" indent="0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  <a:lvl2pPr marL="228554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2pPr>
            <a:lvl3pPr marL="457109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3pPr>
            <a:lvl4pPr marL="685663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4pPr>
            <a:lvl5pPr marL="914217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5pPr>
            <a:lvl6pPr marL="11111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6pPr>
            <a:lvl7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7pPr>
            <a:lvl8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8pPr>
            <a:lvl9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sz="1400" b="0" i="0" u="none">
                <a:solidFill>
                  <a:srgbClr val="000000"/>
                </a:solidFill>
                <a:latin typeface="Arial"/>
              </a:rPr>
              <a:t>Enables consultants to focus on high-value tasks.</a:t>
            </a:r>
          </a:p>
        </p:txBody>
      </p:sp>
      <p:sp>
        <p:nvSpPr>
          <p:cNvPr id="17" name="Marcador de texto 12">
            <a:extLst>
              <a:ext uri="{FF2B5EF4-FFF2-40B4-BE49-F238E27FC236}">
                <a16:creationId xmlns:a16="http://schemas.microsoft.com/office/drawing/2014/main" id="{0FEE1C33-41A1-9AB9-0CCE-A64C888A6F6E}"/>
              </a:ext>
            </a:extLst>
          </p:cNvPr>
          <p:cNvSpPr txBox="1">
            <a:spLocks/>
          </p:cNvSpPr>
          <p:nvPr/>
        </p:nvSpPr>
        <p:spPr>
          <a:xfrm>
            <a:off x="6178178" y="4115481"/>
            <a:ext cx="2746225" cy="837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72000" tIns="72000" rIns="36000" bIns="36000" rtlCol="0" anchor="t">
            <a:noAutofit/>
          </a:bodyPr>
          <a:lstStyle>
            <a:lvl1pPr marL="0" indent="0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  <a:lvl2pPr marL="228554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2pPr>
            <a:lvl3pPr marL="457109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3pPr>
            <a:lvl4pPr marL="685663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4pPr>
            <a:lvl5pPr marL="914217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5pPr>
            <a:lvl6pPr marL="11111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6pPr>
            <a:lvl7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7pPr>
            <a:lvl8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8pPr>
            <a:lvl9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sz="1400" b="0" i="0" u="none">
                <a:solidFill>
                  <a:srgbClr val="000000"/>
                </a:solidFill>
                <a:latin typeface="Arial"/>
              </a:rPr>
              <a:t>3x faster deck creation speed</a:t>
            </a:r>
          </a:p>
        </p:txBody>
      </p:sp>
      <p:sp>
        <p:nvSpPr>
          <p:cNvPr id="18" name="Marcador de texto 12">
            <a:extLst>
              <a:ext uri="{FF2B5EF4-FFF2-40B4-BE49-F238E27FC236}">
                <a16:creationId xmlns:a16="http://schemas.microsoft.com/office/drawing/2014/main" id="{0FBF1E4E-3912-0566-712B-06E613A08610}"/>
              </a:ext>
            </a:extLst>
          </p:cNvPr>
          <p:cNvSpPr txBox="1">
            <a:spLocks/>
          </p:cNvSpPr>
          <p:nvPr/>
        </p:nvSpPr>
        <p:spPr>
          <a:xfrm>
            <a:off x="9058424" y="4115481"/>
            <a:ext cx="2746225" cy="837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72000" tIns="72000" rIns="36000" bIns="36000" rtlCol="0" anchor="t">
            <a:noAutofit/>
          </a:bodyPr>
          <a:lstStyle>
            <a:lvl1pPr marL="0" indent="0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  <a:lvl2pPr marL="228554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2pPr>
            <a:lvl3pPr marL="457109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3pPr>
            <a:lvl4pPr marL="685663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4pPr>
            <a:lvl5pPr marL="914217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5pPr>
            <a:lvl6pPr marL="11111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6pPr>
            <a:lvl7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7pPr>
            <a:lvl8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8pPr>
            <a:lvl9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sz="1400" b="0" i="0" u="none">
                <a:solidFill>
                  <a:srgbClr val="000000"/>
                </a:solidFill>
                <a:latin typeface="Arial"/>
              </a:rPr>
              <a:t>Enhanced accuracy and consistency in presentations</a:t>
            </a:r>
          </a:p>
        </p:txBody>
      </p:sp>
      <p:sp>
        <p:nvSpPr>
          <p:cNvPr id="20" name="Marcador de texto 12">
            <a:extLst>
              <a:ext uri="{FF2B5EF4-FFF2-40B4-BE49-F238E27FC236}">
                <a16:creationId xmlns:a16="http://schemas.microsoft.com/office/drawing/2014/main" id="{41367DDA-3F98-268F-B3FB-14B92EE7AA91}"/>
              </a:ext>
            </a:extLst>
          </p:cNvPr>
          <p:cNvSpPr txBox="1">
            <a:spLocks/>
          </p:cNvSpPr>
          <p:nvPr/>
        </p:nvSpPr>
        <p:spPr>
          <a:xfrm>
            <a:off x="371476" y="5170271"/>
            <a:ext cx="2746225" cy="837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72000" tIns="72000" rIns="36000" bIns="36000" rtlCol="0" anchor="t">
            <a:noAutofit/>
          </a:bodyPr>
          <a:lstStyle>
            <a:lvl1pPr marL="0" indent="0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  <a:lvl2pPr marL="228554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2pPr>
            <a:lvl3pPr marL="457109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3pPr>
            <a:lvl4pPr marL="685663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4pPr>
            <a:lvl5pPr marL="914217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5pPr>
            <a:lvl6pPr marL="11111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6pPr>
            <a:lvl7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7pPr>
            <a:lvl8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8pPr>
            <a:lvl9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sz="1400" b="0" i="0" u="none">
                <a:solidFill>
                  <a:srgbClr val="000000"/>
                </a:solidFill>
                <a:latin typeface="Arial"/>
              </a:rPr>
              <a:t>High demand for fast and accurate deck creation.</a:t>
            </a:r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CE0C069E-E46F-C932-8B6C-12689BB83D5A}"/>
              </a:ext>
            </a:extLst>
          </p:cNvPr>
          <p:cNvSpPr txBox="1">
            <a:spLocks/>
          </p:cNvSpPr>
          <p:nvPr/>
        </p:nvSpPr>
        <p:spPr>
          <a:xfrm>
            <a:off x="3267597" y="5170271"/>
            <a:ext cx="2746225" cy="837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72000" tIns="72000" rIns="36000" bIns="36000" rtlCol="0" anchor="t">
            <a:noAutofit/>
          </a:bodyPr>
          <a:lstStyle>
            <a:lvl1pPr marL="0" indent="0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  <a:lvl2pPr marL="228554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2pPr>
            <a:lvl3pPr marL="457109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3pPr>
            <a:lvl4pPr marL="685663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4pPr>
            <a:lvl5pPr marL="914217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5pPr>
            <a:lvl6pPr marL="11111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6pPr>
            <a:lvl7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7pPr>
            <a:lvl8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8pPr>
            <a:lvl9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sz="1400" b="0" i="0" u="none">
                <a:solidFill>
                  <a:srgbClr val="000000"/>
                </a:solidFill>
                <a:latin typeface="Arial"/>
              </a:rPr>
              <a:t>Delivers results faster for clients.</a:t>
            </a:r>
          </a:p>
        </p:txBody>
      </p:sp>
      <p:sp>
        <p:nvSpPr>
          <p:cNvPr id="26" name="Marcador de texto 12">
            <a:extLst>
              <a:ext uri="{FF2B5EF4-FFF2-40B4-BE49-F238E27FC236}">
                <a16:creationId xmlns:a16="http://schemas.microsoft.com/office/drawing/2014/main" id="{D44337BB-6800-E725-7907-DA12F268F51A}"/>
              </a:ext>
            </a:extLst>
          </p:cNvPr>
          <p:cNvSpPr txBox="1">
            <a:spLocks/>
          </p:cNvSpPr>
          <p:nvPr/>
        </p:nvSpPr>
        <p:spPr>
          <a:xfrm>
            <a:off x="6178178" y="5170271"/>
            <a:ext cx="2746225" cy="837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72000" tIns="72000" rIns="36000" bIns="36000" rtlCol="0" anchor="t">
            <a:noAutofit/>
          </a:bodyPr>
          <a:lstStyle>
            <a:lvl1pPr marL="0" indent="0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  <a:lvl2pPr marL="228554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2pPr>
            <a:lvl3pPr marL="457109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3pPr>
            <a:lvl4pPr marL="685663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4pPr>
            <a:lvl5pPr marL="914217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5pPr>
            <a:lvl6pPr marL="11111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6pPr>
            <a:lvl7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7pPr>
            <a:lvl8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8pPr>
            <a:lvl9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sz="1400" b="0" i="0" u="none">
                <a:solidFill>
                  <a:srgbClr val="000000"/>
                </a:solidFill>
                <a:latin typeface="Arial"/>
              </a:rPr>
              <a:t>Reduced resource allocation for redundant tasks</a:t>
            </a:r>
          </a:p>
        </p:txBody>
      </p:sp>
      <p:sp>
        <p:nvSpPr>
          <p:cNvPr id="27" name="Marcador de texto 12">
            <a:extLst>
              <a:ext uri="{FF2B5EF4-FFF2-40B4-BE49-F238E27FC236}">
                <a16:creationId xmlns:a16="http://schemas.microsoft.com/office/drawing/2014/main" id="{03990212-2E1E-68E8-737D-C2AB0A3E02AB}"/>
              </a:ext>
            </a:extLst>
          </p:cNvPr>
          <p:cNvSpPr txBox="1">
            <a:spLocks/>
          </p:cNvSpPr>
          <p:nvPr/>
        </p:nvSpPr>
        <p:spPr>
          <a:xfrm>
            <a:off x="9058424" y="5170271"/>
            <a:ext cx="2746225" cy="837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72000" tIns="72000" rIns="36000" bIns="36000" rtlCol="0" anchor="t">
            <a:noAutofit/>
          </a:bodyPr>
          <a:lstStyle>
            <a:lvl1pPr marL="0" indent="0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  <a:lvl2pPr marL="228554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2pPr>
            <a:lvl3pPr marL="457109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3pPr>
            <a:lvl4pPr marL="685663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4pPr>
            <a:lvl5pPr marL="914217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5pPr>
            <a:lvl6pPr marL="11111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6pPr>
            <a:lvl7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7pPr>
            <a:lvl8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8pPr>
            <a:lvl9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sz="1400" b="0" i="0" u="none">
                <a:solidFill>
                  <a:srgbClr val="000000"/>
                </a:solidFill>
                <a:latin typeface="Arial"/>
              </a:rPr>
              <a:t>Scalable solution for growing consulting demands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7BFF72-F774-4119-9C20-332C4BC24DD3}"/>
              </a:ext>
            </a:extLst>
          </p:cNvPr>
          <p:cNvCxnSpPr/>
          <p:nvPr/>
        </p:nvCxnSpPr>
        <p:spPr>
          <a:xfrm>
            <a:off x="371475" y="3018092"/>
            <a:ext cx="11449050" cy="0"/>
          </a:xfrm>
          <a:prstGeom prst="straightConnector1">
            <a:avLst/>
          </a:prstGeom>
          <a:ln w="28575" cap="flat" cmpd="sng" algn="ctr">
            <a:solidFill>
              <a:srgbClr val="D9D9D9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7E2A4A-BC0F-43AB-8D96-0DC75F890F49}"/>
              </a:ext>
            </a:extLst>
          </p:cNvPr>
          <p:cNvCxnSpPr/>
          <p:nvPr/>
        </p:nvCxnSpPr>
        <p:spPr>
          <a:xfrm>
            <a:off x="371475" y="4038537"/>
            <a:ext cx="11449050" cy="0"/>
          </a:xfrm>
          <a:prstGeom prst="straightConnector1">
            <a:avLst/>
          </a:prstGeom>
          <a:ln w="28575" cap="flat" cmpd="sng" algn="ctr">
            <a:solidFill>
              <a:srgbClr val="D9D9D9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4A69-1B33-4293-9CF7-E0AA7867FD02}"/>
              </a:ext>
            </a:extLst>
          </p:cNvPr>
          <p:cNvCxnSpPr/>
          <p:nvPr/>
        </p:nvCxnSpPr>
        <p:spPr>
          <a:xfrm>
            <a:off x="371475" y="5061522"/>
            <a:ext cx="11449050" cy="0"/>
          </a:xfrm>
          <a:prstGeom prst="straightConnector1">
            <a:avLst/>
          </a:prstGeom>
          <a:ln w="28575" cap="flat" cmpd="sng" algn="ctr">
            <a:solidFill>
              <a:srgbClr val="D9D9D9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93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EEA9A65-A84B-8CDC-A00E-C5B2B57E2F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76167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EEA9A65-A84B-8CDC-A00E-C5B2B57E2F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BE58E7CA-9E13-EE0E-B3EB-AF83092E43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b="0" i="0">
                <a:solidFill>
                  <a:schemeClr val="tx1"/>
                </a:solidFill>
              </a:rPr>
              <a:t>Key Time-Saving Areas in Slide Creation and Formatting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6E824DB-66E0-6298-27A8-F059BBF1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b="1" i="0" dirty="0" err="1"/>
              <a:t>Noogat</a:t>
            </a:r>
            <a:r>
              <a:rPr b="1" i="0" dirty="0"/>
              <a:t>: </a:t>
            </a:r>
            <a:r>
              <a:rPr lang="en-US" dirty="0"/>
              <a:t>50</a:t>
            </a:r>
            <a:r>
              <a:rPr b="1" i="0" dirty="0"/>
              <a:t> Hours Saved Per Consultant Monthly</a:t>
            </a:r>
          </a:p>
        </p:txBody>
      </p:sp>
      <p:sp>
        <p:nvSpPr>
          <p:cNvPr id="6" name="TextBox 24">
            <a:extLst>
              <a:ext uri="{FF2B5EF4-FFF2-40B4-BE49-F238E27FC236}">
                <a16:creationId xmlns:a16="http://schemas.microsoft.com/office/drawing/2014/main" id="{A1FCD546-7266-F9CA-CC1A-1EEF3811C21D}"/>
              </a:ext>
            </a:extLst>
          </p:cNvPr>
          <p:cNvSpPr txBox="1"/>
          <p:nvPr/>
        </p:nvSpPr>
        <p:spPr>
          <a:xfrm>
            <a:off x="394651" y="1288073"/>
            <a:ext cx="2855109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b="1" i="0">
                <a:latin typeface="Verdana"/>
              </a:rPr>
              <a:t>Key Area</a:t>
            </a:r>
          </a:p>
        </p:txBody>
      </p:sp>
      <p:sp>
        <p:nvSpPr>
          <p:cNvPr id="9" name="Rectangle 89">
            <a:extLst>
              <a:ext uri="{FF2B5EF4-FFF2-40B4-BE49-F238E27FC236}">
                <a16:creationId xmlns:a16="http://schemas.microsoft.com/office/drawing/2014/main" id="{0ECCBAAC-6E26-65EC-968A-810CBB9ACB1C}"/>
              </a:ext>
            </a:extLst>
          </p:cNvPr>
          <p:cNvSpPr/>
          <p:nvPr/>
        </p:nvSpPr>
        <p:spPr>
          <a:xfrm>
            <a:off x="2454755" y="1788402"/>
            <a:ext cx="9365769" cy="75865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80000" bIns="45714" rtlCol="0" anchor="ctr"/>
          <a:lstStyle/>
          <a:p>
            <a:r>
              <a:rPr sz="1200" b="0" i="0">
                <a:solidFill>
                  <a:schemeClr val="tx1"/>
                </a:solidFill>
                <a:latin typeface="Verdana"/>
              </a:rPr>
              <a:t>Noogat automatically applies consistent formatting (e.g., fonts, colors, alignment) to slides, eliminating manual adjustments. This saves an estimated </a:t>
            </a:r>
            <a:r>
              <a:rPr sz="1200" b="1" i="0">
                <a:solidFill>
                  <a:schemeClr val="tx1"/>
                </a:solidFill>
                <a:latin typeface="Verdana"/>
              </a:rPr>
              <a:t>10 hours</a:t>
            </a:r>
            <a:r>
              <a:rPr sz="1200" b="0" i="0">
                <a:solidFill>
                  <a:schemeClr val="tx1"/>
                </a:solidFill>
                <a:latin typeface="Verdana"/>
              </a:rPr>
              <a:t> per consultant monthly.</a:t>
            </a:r>
          </a:p>
        </p:txBody>
      </p:sp>
      <p:sp>
        <p:nvSpPr>
          <p:cNvPr id="12" name="Rectangle 89">
            <a:extLst>
              <a:ext uri="{FF2B5EF4-FFF2-40B4-BE49-F238E27FC236}">
                <a16:creationId xmlns:a16="http://schemas.microsoft.com/office/drawing/2014/main" id="{BCBF67E6-E5F9-0DB9-2FD3-157A72E7479F}"/>
              </a:ext>
            </a:extLst>
          </p:cNvPr>
          <p:cNvSpPr/>
          <p:nvPr/>
        </p:nvSpPr>
        <p:spPr>
          <a:xfrm>
            <a:off x="2454755" y="2658072"/>
            <a:ext cx="9365769" cy="75865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80000" bIns="45714" rtlCol="0" anchor="ctr"/>
          <a:lstStyle/>
          <a:p>
            <a:r>
              <a:rPr sz="1200" b="0" i="0">
                <a:solidFill>
                  <a:schemeClr val="tx1"/>
                </a:solidFill>
                <a:latin typeface="Verdana"/>
              </a:rPr>
              <a:t>Noogat's AI-powered content generation assists in drafting new slides and populating templates, significantly reducing initial setup time. This saves an estimated </a:t>
            </a:r>
            <a:r>
              <a:rPr sz="1200" b="1" i="0">
                <a:solidFill>
                  <a:schemeClr val="tx1"/>
                </a:solidFill>
                <a:latin typeface="Verdana"/>
              </a:rPr>
              <a:t>12 hours</a:t>
            </a:r>
            <a:r>
              <a:rPr sz="1200" b="0" i="0">
                <a:solidFill>
                  <a:schemeClr val="tx1"/>
                </a:solidFill>
                <a:latin typeface="Verdana"/>
              </a:rPr>
              <a:t> per consultant monthly.</a:t>
            </a:r>
          </a:p>
        </p:txBody>
      </p:sp>
      <p:sp>
        <p:nvSpPr>
          <p:cNvPr id="15" name="Rectangle 89">
            <a:extLst>
              <a:ext uri="{FF2B5EF4-FFF2-40B4-BE49-F238E27FC236}">
                <a16:creationId xmlns:a16="http://schemas.microsoft.com/office/drawing/2014/main" id="{643F7EB3-4069-470F-086D-6E98C31D04EB}"/>
              </a:ext>
            </a:extLst>
          </p:cNvPr>
          <p:cNvSpPr/>
          <p:nvPr/>
        </p:nvSpPr>
        <p:spPr>
          <a:xfrm>
            <a:off x="2454755" y="3527742"/>
            <a:ext cx="9365769" cy="75865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80000" bIns="45714" rtlCol="0" anchor="ctr"/>
          <a:lstStyle/>
          <a:p>
            <a:r>
              <a:rPr sz="1200" b="0" i="0">
                <a:solidFill>
                  <a:schemeClr val="tx1"/>
                </a:solidFill>
                <a:latin typeface="Verdana"/>
              </a:rPr>
              <a:t>Noogat streamlines the creation and population of complex charts and tables from raw data, ensuring accuracy and visual appeal. This saves an estimated </a:t>
            </a:r>
            <a:r>
              <a:rPr sz="1200" b="1" i="0">
                <a:solidFill>
                  <a:schemeClr val="tx1"/>
                </a:solidFill>
                <a:latin typeface="Verdana"/>
              </a:rPr>
              <a:t>8 hours</a:t>
            </a:r>
            <a:r>
              <a:rPr sz="1200" b="0" i="0">
                <a:solidFill>
                  <a:schemeClr val="tx1"/>
                </a:solidFill>
                <a:latin typeface="Verdana"/>
              </a:rPr>
              <a:t> per consultant monthly.</a:t>
            </a:r>
          </a:p>
        </p:txBody>
      </p:sp>
      <p:sp>
        <p:nvSpPr>
          <p:cNvPr id="18" name="Rectangle 89">
            <a:extLst>
              <a:ext uri="{FF2B5EF4-FFF2-40B4-BE49-F238E27FC236}">
                <a16:creationId xmlns:a16="http://schemas.microsoft.com/office/drawing/2014/main" id="{2CFC5DFA-34A9-7DE4-EB59-996283F23FCC}"/>
              </a:ext>
            </a:extLst>
          </p:cNvPr>
          <p:cNvSpPr/>
          <p:nvPr/>
        </p:nvSpPr>
        <p:spPr>
          <a:xfrm>
            <a:off x="2454755" y="4399139"/>
            <a:ext cx="9365769" cy="75865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80000" bIns="45714" rtlCol="0" anchor="ctr"/>
          <a:lstStyle/>
          <a:p>
            <a:r>
              <a:rPr sz="1200" b="0" i="0">
                <a:solidFill>
                  <a:schemeClr val="tx1"/>
                </a:solidFill>
                <a:latin typeface="Verdana"/>
              </a:rPr>
              <a:t>Noogat optimizes slide layouts for clarity and impact, automatically arranging elements and suggesting improvements for visual hierarchy. This saves an estimated </a:t>
            </a:r>
            <a:r>
              <a:rPr sz="1200" b="1" i="0">
                <a:solidFill>
                  <a:schemeClr val="tx1"/>
                </a:solidFill>
                <a:latin typeface="Verdana"/>
              </a:rPr>
              <a:t>6 hours</a:t>
            </a:r>
            <a:r>
              <a:rPr sz="1200" b="0" i="0">
                <a:solidFill>
                  <a:schemeClr val="tx1"/>
                </a:solidFill>
                <a:latin typeface="Verdana"/>
              </a:rPr>
              <a:t> per consultant monthly.</a:t>
            </a:r>
          </a:p>
        </p:txBody>
      </p:sp>
      <p:sp>
        <p:nvSpPr>
          <p:cNvPr id="22" name="Rectangle 89">
            <a:extLst>
              <a:ext uri="{FF2B5EF4-FFF2-40B4-BE49-F238E27FC236}">
                <a16:creationId xmlns:a16="http://schemas.microsoft.com/office/drawing/2014/main" id="{FD58A3F3-EE67-C852-9E00-C4D98D6BBD4B}"/>
              </a:ext>
            </a:extLst>
          </p:cNvPr>
          <p:cNvSpPr/>
          <p:nvPr/>
        </p:nvSpPr>
        <p:spPr>
          <a:xfrm>
            <a:off x="2454755" y="5272263"/>
            <a:ext cx="9365769" cy="75865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80000" bIns="45714" rtlCol="0" anchor="ctr"/>
          <a:lstStyle/>
          <a:p>
            <a:r>
              <a:rPr sz="1200" b="0" i="0">
                <a:solidFill>
                  <a:schemeClr val="tx1"/>
                </a:solidFill>
                <a:latin typeface="Verdana"/>
              </a:rPr>
              <a:t>Noogat's automated review features identify and correct common errors, ensuring high-quality, client-ready deliverables with minimal manual checking. This saves an estimated </a:t>
            </a:r>
            <a:r>
              <a:rPr sz="1200" b="1" i="0">
                <a:solidFill>
                  <a:schemeClr val="tx1"/>
                </a:solidFill>
                <a:latin typeface="Verdana"/>
              </a:rPr>
              <a:t>4 hours</a:t>
            </a:r>
            <a:r>
              <a:rPr sz="1200" b="0" i="0">
                <a:solidFill>
                  <a:schemeClr val="tx1"/>
                </a:solidFill>
                <a:latin typeface="Verdana"/>
              </a:rPr>
              <a:t> per consultant monthly.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CE093A3-A4E7-ED72-B70B-0CB3F3449146}"/>
              </a:ext>
            </a:extLst>
          </p:cNvPr>
          <p:cNvSpPr txBox="1">
            <a:spLocks/>
          </p:cNvSpPr>
          <p:nvPr/>
        </p:nvSpPr>
        <p:spPr>
          <a:xfrm>
            <a:off x="394651" y="1788401"/>
            <a:ext cx="1850848" cy="758659"/>
          </a:xfrm>
          <a:prstGeom prst="rect">
            <a:avLst/>
          </a:prstGeom>
          <a:gradFill>
            <a:gsLst>
              <a:gs pos="0">
                <a:schemeClr val="tx2"/>
              </a:gs>
              <a:gs pos="99000">
                <a:schemeClr val="accent1"/>
              </a:gs>
            </a:gsLst>
            <a:lin ang="2700000" scaled="0"/>
          </a:gradFill>
          <a:effectLst/>
        </p:spPr>
        <p:txBody>
          <a:bodyPr lIns="72000" tIns="0" rIns="216000" bIns="0" anchor="ctr"/>
          <a:lstStyle>
            <a:defPPr>
              <a:defRPr lang="en-US"/>
            </a:defPPr>
            <a:lvl1pPr marR="0" lvl="0" indent="0" defTabSz="22855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228554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457109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685663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914217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1111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b="0" i="0"/>
              <a:t>Automated Formatting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B3E32B-891A-0142-EF79-3CA99F8C85C9}"/>
              </a:ext>
            </a:extLst>
          </p:cNvPr>
          <p:cNvSpPr txBox="1">
            <a:spLocks/>
          </p:cNvSpPr>
          <p:nvPr/>
        </p:nvSpPr>
        <p:spPr>
          <a:xfrm>
            <a:off x="394651" y="2658071"/>
            <a:ext cx="1850848" cy="758659"/>
          </a:xfrm>
          <a:prstGeom prst="rect">
            <a:avLst/>
          </a:prstGeom>
          <a:gradFill>
            <a:gsLst>
              <a:gs pos="0">
                <a:schemeClr val="tx2"/>
              </a:gs>
              <a:gs pos="99000">
                <a:schemeClr val="accent1"/>
              </a:gs>
            </a:gsLst>
            <a:lin ang="2700000" scaled="0"/>
          </a:gradFill>
          <a:effectLst/>
        </p:spPr>
        <p:txBody>
          <a:bodyPr lIns="72000" tIns="0" rIns="216000" bIns="0" anchor="ctr"/>
          <a:lstStyle>
            <a:defPPr>
              <a:defRPr lang="en-US"/>
            </a:defPPr>
            <a:lvl1pPr marR="0" lvl="0" indent="0" defTabSz="22855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228554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457109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685663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914217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1111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b="0" i="0"/>
              <a:t>Content Generation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026142B9-0651-1F4E-5AA6-EB8263B3340B}"/>
              </a:ext>
            </a:extLst>
          </p:cNvPr>
          <p:cNvSpPr txBox="1">
            <a:spLocks/>
          </p:cNvSpPr>
          <p:nvPr/>
        </p:nvSpPr>
        <p:spPr>
          <a:xfrm>
            <a:off x="394651" y="3527741"/>
            <a:ext cx="1850848" cy="758659"/>
          </a:xfrm>
          <a:prstGeom prst="rect">
            <a:avLst/>
          </a:prstGeom>
          <a:gradFill>
            <a:gsLst>
              <a:gs pos="0">
                <a:schemeClr val="tx2"/>
              </a:gs>
              <a:gs pos="99000">
                <a:schemeClr val="accent1"/>
              </a:gs>
            </a:gsLst>
            <a:lin ang="2700000" scaled="0"/>
          </a:gradFill>
          <a:effectLst/>
        </p:spPr>
        <p:txBody>
          <a:bodyPr lIns="72000" tIns="0" rIns="216000" bIns="0" anchor="ctr"/>
          <a:lstStyle>
            <a:defPPr>
              <a:defRPr lang="en-US"/>
            </a:defPPr>
            <a:lvl1pPr marR="0" lvl="0" indent="0" defTabSz="22855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228554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457109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685663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914217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1111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b="0" i="0"/>
              <a:t>Chart &amp; Table Creation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7CAA1E37-205A-F60F-0FC4-AFB05A768C8B}"/>
              </a:ext>
            </a:extLst>
          </p:cNvPr>
          <p:cNvSpPr txBox="1">
            <a:spLocks/>
          </p:cNvSpPr>
          <p:nvPr/>
        </p:nvSpPr>
        <p:spPr>
          <a:xfrm>
            <a:off x="394651" y="4399138"/>
            <a:ext cx="1850848" cy="758659"/>
          </a:xfrm>
          <a:prstGeom prst="rect">
            <a:avLst/>
          </a:prstGeom>
          <a:gradFill>
            <a:gsLst>
              <a:gs pos="0">
                <a:schemeClr val="tx2"/>
              </a:gs>
              <a:gs pos="99000">
                <a:schemeClr val="accent1"/>
              </a:gs>
            </a:gsLst>
            <a:lin ang="2700000" scaled="0"/>
          </a:gradFill>
          <a:effectLst/>
        </p:spPr>
        <p:txBody>
          <a:bodyPr lIns="72000" tIns="0" rIns="216000" bIns="0" anchor="ctr"/>
          <a:lstStyle>
            <a:defPPr>
              <a:defRPr lang="en-US"/>
            </a:defPPr>
            <a:lvl1pPr marR="0" lvl="0" indent="0" defTabSz="22855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228554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457109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685663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914217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1111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b="0" i="0"/>
              <a:t>Layout Optimization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110D87B2-97F9-E41A-08CE-34C8408E7653}"/>
              </a:ext>
            </a:extLst>
          </p:cNvPr>
          <p:cNvSpPr txBox="1">
            <a:spLocks/>
          </p:cNvSpPr>
          <p:nvPr/>
        </p:nvSpPr>
        <p:spPr>
          <a:xfrm>
            <a:off x="394651" y="5272262"/>
            <a:ext cx="1850848" cy="758659"/>
          </a:xfrm>
          <a:prstGeom prst="rect">
            <a:avLst/>
          </a:prstGeom>
          <a:gradFill>
            <a:gsLst>
              <a:gs pos="0">
                <a:schemeClr val="tx2"/>
              </a:gs>
              <a:gs pos="99000">
                <a:schemeClr val="accent1"/>
              </a:gs>
            </a:gsLst>
            <a:lin ang="2700000" scaled="0"/>
          </a:gradFill>
          <a:effectLst/>
        </p:spPr>
        <p:txBody>
          <a:bodyPr lIns="72000" tIns="0" rIns="216000" bIns="0" anchor="ctr"/>
          <a:lstStyle>
            <a:defPPr>
              <a:defRPr lang="en-US"/>
            </a:defPPr>
            <a:lvl1pPr marR="0" lvl="0" indent="0" defTabSz="22855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228554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457109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685663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914217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1111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b="0" i="0"/>
              <a:t>Review &amp; QA</a:t>
            </a:r>
          </a:p>
        </p:txBody>
      </p:sp>
      <p:cxnSp>
        <p:nvCxnSpPr>
          <p:cNvPr id="7" name="Conector recto 9">
            <a:extLst>
              <a:ext uri="{FF2B5EF4-FFF2-40B4-BE49-F238E27FC236}">
                <a16:creationId xmlns:a16="http://schemas.microsoft.com/office/drawing/2014/main" id="{D53D8713-E08F-9566-166A-5A48F109F304}"/>
              </a:ext>
            </a:extLst>
          </p:cNvPr>
          <p:cNvCxnSpPr>
            <a:cxnSpLocks/>
          </p:cNvCxnSpPr>
          <p:nvPr/>
        </p:nvCxnSpPr>
        <p:spPr>
          <a:xfrm>
            <a:off x="384174" y="1670712"/>
            <a:ext cx="186132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4">
            <a:extLst>
              <a:ext uri="{FF2B5EF4-FFF2-40B4-BE49-F238E27FC236}">
                <a16:creationId xmlns:a16="http://schemas.microsoft.com/office/drawing/2014/main" id="{45E25133-FAF6-166D-4106-1C2D8BA3CA2E}"/>
              </a:ext>
            </a:extLst>
          </p:cNvPr>
          <p:cNvSpPr txBox="1"/>
          <p:nvPr/>
        </p:nvSpPr>
        <p:spPr>
          <a:xfrm>
            <a:off x="2454755" y="1296702"/>
            <a:ext cx="2679489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b="1" i="0">
                <a:latin typeface="Verdana"/>
              </a:rPr>
              <a:t>Description</a:t>
            </a:r>
          </a:p>
        </p:txBody>
      </p:sp>
      <p:cxnSp>
        <p:nvCxnSpPr>
          <p:cNvPr id="25" name="Conector recto 9">
            <a:extLst>
              <a:ext uri="{FF2B5EF4-FFF2-40B4-BE49-F238E27FC236}">
                <a16:creationId xmlns:a16="http://schemas.microsoft.com/office/drawing/2014/main" id="{171F11E6-4411-07F9-8D69-48157F8F96FD}"/>
              </a:ext>
            </a:extLst>
          </p:cNvPr>
          <p:cNvCxnSpPr>
            <a:cxnSpLocks/>
          </p:cNvCxnSpPr>
          <p:nvPr/>
        </p:nvCxnSpPr>
        <p:spPr>
          <a:xfrm>
            <a:off x="2444922" y="1679341"/>
            <a:ext cx="93756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81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4E2A7-0072-86AF-F4D4-48C69052C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 hidden="1">
            <a:extLst>
              <a:ext uri="{FF2B5EF4-FFF2-40B4-BE49-F238E27FC236}">
                <a16:creationId xmlns:a16="http://schemas.microsoft.com/office/drawing/2014/main" id="{64290805-FAD8-923A-6AD8-F76F339FA0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" imgW="317" imgH="318" progId="TCLayout.ActiveDocument.1">
                  <p:embed/>
                </p:oleObj>
              </mc:Choice>
              <mc:Fallback>
                <p:oleObj name="think-cell Slide" r:id="rId2" imgW="317" imgH="318" progId="TCLayout.ActiveDocument.1">
                  <p:embed/>
                  <p:pic>
                    <p:nvPicPr>
                      <p:cNvPr id="6" name="Objeto 5" hidden="1">
                        <a:extLst>
                          <a:ext uri="{FF2B5EF4-FFF2-40B4-BE49-F238E27FC236}">
                            <a16:creationId xmlns:a16="http://schemas.microsoft.com/office/drawing/2014/main" id="{64290805-FAD8-923A-6AD8-F76F339FA0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Subtitle 2">
            <a:extLst>
              <a:ext uri="{FF2B5EF4-FFF2-40B4-BE49-F238E27FC236}">
                <a16:creationId xmlns:a16="http://schemas.microsoft.com/office/drawing/2014/main" id="{47D33C41-3E9F-4EC4-DDD7-1F520EAC3EAF}"/>
              </a:ext>
            </a:extLst>
          </p:cNvPr>
          <p:cNvSpPr txBox="1">
            <a:spLocks/>
          </p:cNvSpPr>
          <p:nvPr/>
        </p:nvSpPr>
        <p:spPr>
          <a:xfrm>
            <a:off x="3024555" y="2127739"/>
            <a:ext cx="8795970" cy="9730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180000" tIns="3600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1087636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5271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912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50546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8184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5820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3455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701091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 b="0" i="0" u="none">
                <a:solidFill>
                  <a:srgbClr val="000000"/>
                </a:solidFill>
                <a:latin typeface="Verdana"/>
              </a:rPr>
              <a:t>Noogat delivers significant monthly time savings: </a:t>
            </a:r>
            <a:r>
              <a:rPr sz="1200" b="1" i="0" u="none">
                <a:solidFill>
                  <a:srgbClr val="000000"/>
                </a:solidFill>
                <a:latin typeface="Verdana"/>
              </a:rPr>
              <a:t>10 hours</a:t>
            </a:r>
            <a:r>
              <a:rPr sz="1200" b="0" i="0" u="none">
                <a:solidFill>
                  <a:srgbClr val="000000"/>
                </a:solidFill>
                <a:latin typeface="Verdana"/>
              </a:rPr>
              <a:t> from automated formatting, </a:t>
            </a:r>
            <a:r>
              <a:rPr sz="1200" b="1" i="0" u="none">
                <a:solidFill>
                  <a:srgbClr val="000000"/>
                </a:solidFill>
                <a:latin typeface="Verdana"/>
              </a:rPr>
              <a:t>12 hours</a:t>
            </a:r>
            <a:r>
              <a:rPr sz="1200" b="0" i="0" u="none">
                <a:solidFill>
                  <a:srgbClr val="000000"/>
                </a:solidFill>
                <a:latin typeface="Verdana"/>
              </a:rPr>
              <a:t> from AI-powered content generation, and </a:t>
            </a:r>
            <a:r>
              <a:rPr sz="1200" b="1" i="0" u="none">
                <a:solidFill>
                  <a:srgbClr val="000000"/>
                </a:solidFill>
                <a:latin typeface="Verdana"/>
              </a:rPr>
              <a:t>8 hours</a:t>
            </a:r>
            <a:r>
              <a:rPr sz="1200" b="0" i="0" u="none">
                <a:solidFill>
                  <a:srgbClr val="000000"/>
                </a:solidFill>
                <a:latin typeface="Verdana"/>
              </a:rPr>
              <a:t> from streamlined chart and table creation.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85EC451-F159-E1E2-7396-AFE9DFB6B635}"/>
              </a:ext>
            </a:extLst>
          </p:cNvPr>
          <p:cNvSpPr txBox="1">
            <a:spLocks/>
          </p:cNvSpPr>
          <p:nvPr/>
        </p:nvSpPr>
        <p:spPr>
          <a:xfrm>
            <a:off x="3024556" y="3385038"/>
            <a:ext cx="8795970" cy="9730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180000" tIns="3600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1087636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5271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912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50546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8184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5820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3455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701091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 b="0" i="0" u="none">
                <a:solidFill>
                  <a:srgbClr val="000000"/>
                </a:solidFill>
                <a:latin typeface="Verdana"/>
              </a:rPr>
              <a:t>Copilot offers moderate monthly time savings: </a:t>
            </a:r>
            <a:r>
              <a:rPr sz="1200" b="1" i="0" u="none">
                <a:solidFill>
                  <a:srgbClr val="000000"/>
                </a:solidFill>
                <a:latin typeface="Verdana"/>
              </a:rPr>
              <a:t>2 hours</a:t>
            </a:r>
            <a:r>
              <a:rPr sz="1200" b="0" i="0" u="none">
                <a:solidFill>
                  <a:srgbClr val="000000"/>
                </a:solidFill>
                <a:latin typeface="Verdana"/>
              </a:rPr>
              <a:t> from basic formatting, </a:t>
            </a:r>
            <a:r>
              <a:rPr sz="1200" b="1" i="0" u="none">
                <a:solidFill>
                  <a:srgbClr val="000000"/>
                </a:solidFill>
                <a:latin typeface="Verdana"/>
              </a:rPr>
              <a:t>3 hours</a:t>
            </a:r>
            <a:r>
              <a:rPr sz="1200" b="0" i="0" u="none">
                <a:solidFill>
                  <a:srgbClr val="000000"/>
                </a:solidFill>
                <a:latin typeface="Verdana"/>
              </a:rPr>
              <a:t> from content generation, and </a:t>
            </a:r>
            <a:r>
              <a:rPr sz="1200" b="1" i="0" u="none">
                <a:solidFill>
                  <a:srgbClr val="000000"/>
                </a:solidFill>
                <a:latin typeface="Verdana"/>
              </a:rPr>
              <a:t>1 hour</a:t>
            </a:r>
            <a:r>
              <a:rPr sz="1200" b="0" i="0" u="none">
                <a:solidFill>
                  <a:srgbClr val="000000"/>
                </a:solidFill>
                <a:latin typeface="Verdana"/>
              </a:rPr>
              <a:t> from limited chart/table support.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6B2CAFB-1F70-8793-915B-3D4EFBE7AEBB}"/>
              </a:ext>
            </a:extLst>
          </p:cNvPr>
          <p:cNvSpPr txBox="1">
            <a:spLocks/>
          </p:cNvSpPr>
          <p:nvPr/>
        </p:nvSpPr>
        <p:spPr>
          <a:xfrm>
            <a:off x="3024555" y="4618892"/>
            <a:ext cx="8795970" cy="9730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180000" tIns="3600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1087636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5271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912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50546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8184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5820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3455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701091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 b="0" i="0" u="none">
                <a:solidFill>
                  <a:srgbClr val="000000"/>
                </a:solidFill>
                <a:latin typeface="Verdana"/>
              </a:rPr>
              <a:t>Gamma provides minimal monthly time savings: </a:t>
            </a:r>
            <a:r>
              <a:rPr sz="1200" b="1" i="0" u="none">
                <a:solidFill>
                  <a:srgbClr val="000000"/>
                </a:solidFill>
                <a:latin typeface="Verdana"/>
              </a:rPr>
              <a:t>1 hour</a:t>
            </a:r>
            <a:r>
              <a:rPr sz="1200" b="0" i="0" u="none">
                <a:solidFill>
                  <a:srgbClr val="000000"/>
                </a:solidFill>
                <a:latin typeface="Verdana"/>
              </a:rPr>
              <a:t> from basic formatting, </a:t>
            </a:r>
            <a:r>
              <a:rPr sz="1200" b="1" i="0" u="none">
                <a:solidFill>
                  <a:srgbClr val="000000"/>
                </a:solidFill>
                <a:latin typeface="Verdana"/>
              </a:rPr>
              <a:t>2 hours</a:t>
            </a:r>
            <a:r>
              <a:rPr sz="1200" b="0" i="0" u="none">
                <a:solidFill>
                  <a:srgbClr val="000000"/>
                </a:solidFill>
                <a:latin typeface="Verdana"/>
              </a:rPr>
              <a:t> from content generation, and </a:t>
            </a:r>
            <a:r>
              <a:rPr sz="1200" b="1" i="0" u="none">
                <a:solidFill>
                  <a:srgbClr val="000000"/>
                </a:solidFill>
                <a:latin typeface="Verdana"/>
              </a:rPr>
              <a:t>0.5 hours</a:t>
            </a:r>
            <a:r>
              <a:rPr sz="1200" b="0" i="0" u="none">
                <a:solidFill>
                  <a:srgbClr val="000000"/>
                </a:solidFill>
                <a:latin typeface="Verdana"/>
              </a:rPr>
              <a:t> from very basic chart/table creation.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181634B-D632-BAAE-E862-654FC3F82FDD}"/>
              </a:ext>
            </a:extLst>
          </p:cNvPr>
          <p:cNvSpPr txBox="1">
            <a:spLocks/>
          </p:cNvSpPr>
          <p:nvPr/>
        </p:nvSpPr>
        <p:spPr>
          <a:xfrm>
            <a:off x="379168" y="2127739"/>
            <a:ext cx="2692277" cy="973015"/>
          </a:xfrm>
          <a:prstGeom prst="homePlate">
            <a:avLst>
              <a:gd name="adj" fmla="val 22616"/>
            </a:avLst>
          </a:prstGeom>
          <a:solidFill>
            <a:schemeClr val="tx2"/>
          </a:solidFill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92000" tIns="251999" rIns="0" bIns="0" anchor="t" anchorCtr="0">
            <a:noAutofit/>
          </a:bodyPr>
          <a:lstStyle>
            <a:defPPr>
              <a:defRPr lang="en-US"/>
            </a:defPPr>
            <a:lvl1pPr algn="just">
              <a:buClr>
                <a:srgbClr val="000000"/>
              </a:buClr>
              <a:defRPr sz="1200">
                <a:solidFill>
                  <a:schemeClr val="dk1"/>
                </a:solidFill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i="0" u="none">
                <a:solidFill>
                  <a:srgbClr val="FFFFFF"/>
                </a:solidFill>
                <a:latin typeface="Verdana"/>
              </a:rPr>
              <a:t>Noogat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499E800D-CF09-FB77-7612-0B66D102A8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b="0" i="0"/>
              <a:t>Noogat outperforms competitors by delivering significant monthly time savings per consultant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8D7101F-1B41-25A1-D4BA-0BF1CE36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74" y="381000"/>
            <a:ext cx="11420475" cy="485775"/>
          </a:xfrm>
        </p:spPr>
        <p:txBody>
          <a:bodyPr vert="horz"/>
          <a:lstStyle/>
          <a:p>
            <a:r>
              <a:rPr b="1" i="0"/>
              <a:t>Noogat: Superior Time Savings in Slide Creation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2884026-712A-E55F-227F-348675562DEE}"/>
              </a:ext>
            </a:extLst>
          </p:cNvPr>
          <p:cNvSpPr txBox="1">
            <a:spLocks/>
          </p:cNvSpPr>
          <p:nvPr/>
        </p:nvSpPr>
        <p:spPr>
          <a:xfrm>
            <a:off x="379168" y="3385038"/>
            <a:ext cx="2692277" cy="973015"/>
          </a:xfrm>
          <a:prstGeom prst="homePlate">
            <a:avLst>
              <a:gd name="adj" fmla="val 22616"/>
            </a:avLst>
          </a:prstGeom>
          <a:solidFill>
            <a:schemeClr val="accent1"/>
          </a:solidFill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92000" tIns="251999" rIns="0" bIns="0" anchor="t" anchorCtr="0">
            <a:noAutofit/>
          </a:bodyPr>
          <a:lstStyle>
            <a:defPPr>
              <a:defRPr lang="en-US"/>
            </a:defPPr>
            <a:lvl1pPr algn="just">
              <a:buClr>
                <a:srgbClr val="000000"/>
              </a:buClr>
              <a:defRPr sz="1200">
                <a:solidFill>
                  <a:schemeClr val="dk1"/>
                </a:solidFill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i="0" u="none">
                <a:solidFill>
                  <a:srgbClr val="FFFFFF"/>
                </a:solidFill>
                <a:latin typeface="Verdana"/>
              </a:rPr>
              <a:t>Copilot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2E0631-273C-6DE7-AA19-FC920F7591E3}"/>
              </a:ext>
            </a:extLst>
          </p:cNvPr>
          <p:cNvSpPr txBox="1">
            <a:spLocks/>
          </p:cNvSpPr>
          <p:nvPr/>
        </p:nvSpPr>
        <p:spPr>
          <a:xfrm>
            <a:off x="379168" y="4618892"/>
            <a:ext cx="2692277" cy="973015"/>
          </a:xfrm>
          <a:prstGeom prst="homePlate">
            <a:avLst>
              <a:gd name="adj" fmla="val 22616"/>
            </a:avLst>
          </a:prstGeom>
          <a:solidFill>
            <a:schemeClr val="accent2"/>
          </a:solidFill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92000" tIns="251999" rIns="0" bIns="0" anchor="t" anchorCtr="0">
            <a:noAutofit/>
          </a:bodyPr>
          <a:lstStyle>
            <a:defPPr>
              <a:defRPr lang="en-US"/>
            </a:defPPr>
            <a:lvl1pPr algn="just">
              <a:buClr>
                <a:srgbClr val="000000"/>
              </a:buClr>
              <a:defRPr sz="1200">
                <a:solidFill>
                  <a:schemeClr val="dk1"/>
                </a:solidFill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i="0" u="none">
                <a:solidFill>
                  <a:srgbClr val="FFFFFF"/>
                </a:solidFill>
                <a:latin typeface="Verdana"/>
              </a:rPr>
              <a:t>Gamma</a:t>
            </a:r>
          </a:p>
        </p:txBody>
      </p:sp>
      <p:sp>
        <p:nvSpPr>
          <p:cNvPr id="1040" name="Freeform 984">
            <a:extLst>
              <a:ext uri="{FF2B5EF4-FFF2-40B4-BE49-F238E27FC236}">
                <a16:creationId xmlns:a16="http://schemas.microsoft.com/office/drawing/2014/main" id="{5CF318DE-C3EF-A307-2DD8-5B5E8A085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9952" y="2364886"/>
            <a:ext cx="367160" cy="482400"/>
          </a:xfrm>
          <a:custGeom>
            <a:avLst/>
            <a:gdLst>
              <a:gd name="T0" fmla="*/ 132017 w 217126"/>
              <a:gd name="T1" fmla="*/ 278152 h 285390"/>
              <a:gd name="T2" fmla="*/ 55280 w 217126"/>
              <a:gd name="T3" fmla="*/ 215215 h 285390"/>
              <a:gd name="T4" fmla="*/ 57098 w 217126"/>
              <a:gd name="T5" fmla="*/ 253918 h 285390"/>
              <a:gd name="T6" fmla="*/ 163294 w 217126"/>
              <a:gd name="T7" fmla="*/ 239087 h 285390"/>
              <a:gd name="T8" fmla="*/ 74555 w 217126"/>
              <a:gd name="T9" fmla="*/ 230407 h 285390"/>
              <a:gd name="T10" fmla="*/ 164021 w 217126"/>
              <a:gd name="T11" fmla="*/ 215215 h 285390"/>
              <a:gd name="T12" fmla="*/ 91779 w 217126"/>
              <a:gd name="T13" fmla="*/ 124998 h 285390"/>
              <a:gd name="T14" fmla="*/ 91779 w 217126"/>
              <a:gd name="T15" fmla="*/ 93227 h 285390"/>
              <a:gd name="T16" fmla="*/ 132279 w 217126"/>
              <a:gd name="T17" fmla="*/ 88897 h 285390"/>
              <a:gd name="T18" fmla="*/ 87440 w 217126"/>
              <a:gd name="T19" fmla="*/ 133663 h 285390"/>
              <a:gd name="T20" fmla="*/ 87440 w 217126"/>
              <a:gd name="T21" fmla="*/ 84563 h 285390"/>
              <a:gd name="T22" fmla="*/ 65458 w 217126"/>
              <a:gd name="T23" fmla="*/ 143941 h 285390"/>
              <a:gd name="T24" fmla="*/ 149920 w 217126"/>
              <a:gd name="T25" fmla="*/ 143941 h 285390"/>
              <a:gd name="T26" fmla="*/ 72708 w 217126"/>
              <a:gd name="T27" fmla="*/ 67027 h 285390"/>
              <a:gd name="T28" fmla="*/ 85759 w 217126"/>
              <a:gd name="T29" fmla="*/ 58319 h 285390"/>
              <a:gd name="T30" fmla="*/ 107508 w 217126"/>
              <a:gd name="T31" fmla="*/ 35101 h 285390"/>
              <a:gd name="T32" fmla="*/ 129258 w 217126"/>
              <a:gd name="T33" fmla="*/ 58319 h 285390"/>
              <a:gd name="T34" fmla="*/ 137958 w 217126"/>
              <a:gd name="T35" fmla="*/ 39457 h 285390"/>
              <a:gd name="T36" fmla="*/ 158619 w 217126"/>
              <a:gd name="T37" fmla="*/ 74283 h 285390"/>
              <a:gd name="T38" fmla="*/ 181819 w 217126"/>
              <a:gd name="T39" fmla="*/ 82991 h 285390"/>
              <a:gd name="T40" fmla="*/ 158619 w 217126"/>
              <a:gd name="T41" fmla="*/ 104759 h 285390"/>
              <a:gd name="T42" fmla="*/ 177107 w 217126"/>
              <a:gd name="T43" fmla="*/ 113466 h 285390"/>
              <a:gd name="T44" fmla="*/ 177107 w 217126"/>
              <a:gd name="T45" fmla="*/ 130880 h 285390"/>
              <a:gd name="T46" fmla="*/ 158619 w 217126"/>
              <a:gd name="T47" fmla="*/ 139587 h 285390"/>
              <a:gd name="T48" fmla="*/ 137958 w 217126"/>
              <a:gd name="T49" fmla="*/ 159904 h 285390"/>
              <a:gd name="T50" fmla="*/ 129258 w 217126"/>
              <a:gd name="T51" fmla="*/ 178407 h 285390"/>
              <a:gd name="T52" fmla="*/ 111858 w 217126"/>
              <a:gd name="T53" fmla="*/ 178407 h 285390"/>
              <a:gd name="T54" fmla="*/ 103158 w 217126"/>
              <a:gd name="T55" fmla="*/ 159904 h 285390"/>
              <a:gd name="T56" fmla="*/ 81408 w 217126"/>
              <a:gd name="T57" fmla="*/ 183123 h 285390"/>
              <a:gd name="T58" fmla="*/ 72708 w 217126"/>
              <a:gd name="T59" fmla="*/ 159904 h 285390"/>
              <a:gd name="T60" fmla="*/ 37910 w 217126"/>
              <a:gd name="T61" fmla="*/ 139587 h 285390"/>
              <a:gd name="T62" fmla="*/ 56759 w 217126"/>
              <a:gd name="T63" fmla="*/ 130880 h 285390"/>
              <a:gd name="T64" fmla="*/ 33560 w 217126"/>
              <a:gd name="T65" fmla="*/ 109112 h 285390"/>
              <a:gd name="T66" fmla="*/ 56759 w 217126"/>
              <a:gd name="T67" fmla="*/ 87345 h 285390"/>
              <a:gd name="T68" fmla="*/ 37910 w 217126"/>
              <a:gd name="T69" fmla="*/ 78638 h 285390"/>
              <a:gd name="T70" fmla="*/ 72708 w 217126"/>
              <a:gd name="T71" fmla="*/ 58319 h 285390"/>
              <a:gd name="T72" fmla="*/ 81408 w 217126"/>
              <a:gd name="T73" fmla="*/ 35101 h 285390"/>
              <a:gd name="T74" fmla="*/ 37824 w 217126"/>
              <a:gd name="T75" fmla="*/ 179045 h 285390"/>
              <a:gd name="T76" fmla="*/ 181115 w 217126"/>
              <a:gd name="T77" fmla="*/ 178321 h 285390"/>
              <a:gd name="T78" fmla="*/ 109104 w 217126"/>
              <a:gd name="T79" fmla="*/ 0 h 285390"/>
              <a:gd name="T80" fmla="*/ 172386 w 217126"/>
              <a:gd name="T81" fmla="*/ 221726 h 285390"/>
              <a:gd name="T82" fmla="*/ 160384 w 217126"/>
              <a:gd name="T83" fmla="*/ 262599 h 285390"/>
              <a:gd name="T84" fmla="*/ 58917 w 217126"/>
              <a:gd name="T85" fmla="*/ 262599 h 285390"/>
              <a:gd name="T86" fmla="*/ 46916 w 217126"/>
              <a:gd name="T87" fmla="*/ 222449 h 285390"/>
              <a:gd name="T88" fmla="*/ 109104 w 217126"/>
              <a:gd name="T89" fmla="*/ 0 h 28539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17126" h="285390">
                <a:moveTo>
                  <a:pt x="67197" y="261278"/>
                </a:moveTo>
                <a:cubicBezTo>
                  <a:pt x="69365" y="269915"/>
                  <a:pt x="77313" y="276753"/>
                  <a:pt x="86706" y="276753"/>
                </a:cubicBezTo>
                <a:lnTo>
                  <a:pt x="131143" y="276753"/>
                </a:lnTo>
                <a:cubicBezTo>
                  <a:pt x="140536" y="276753"/>
                  <a:pt x="148484" y="269915"/>
                  <a:pt x="150652" y="261278"/>
                </a:cubicBezTo>
                <a:lnTo>
                  <a:pt x="67197" y="261278"/>
                </a:lnTo>
                <a:close/>
                <a:moveTo>
                  <a:pt x="54914" y="214133"/>
                </a:moveTo>
                <a:cubicBezTo>
                  <a:pt x="55275" y="216292"/>
                  <a:pt x="55275" y="218811"/>
                  <a:pt x="55275" y="221330"/>
                </a:cubicBezTo>
                <a:lnTo>
                  <a:pt x="55275" y="251201"/>
                </a:lnTo>
                <a:cubicBezTo>
                  <a:pt x="55275" y="251921"/>
                  <a:pt x="55998" y="252641"/>
                  <a:pt x="56720" y="252641"/>
                </a:cubicBezTo>
                <a:lnTo>
                  <a:pt x="161128" y="252641"/>
                </a:lnTo>
                <a:cubicBezTo>
                  <a:pt x="161851" y="252641"/>
                  <a:pt x="162212" y="251921"/>
                  <a:pt x="162212" y="251201"/>
                </a:cubicBezTo>
                <a:lnTo>
                  <a:pt x="162212" y="237885"/>
                </a:lnTo>
                <a:lnTo>
                  <a:pt x="74061" y="237885"/>
                </a:lnTo>
                <a:cubicBezTo>
                  <a:pt x="71894" y="237885"/>
                  <a:pt x="69726" y="236086"/>
                  <a:pt x="69726" y="233567"/>
                </a:cubicBezTo>
                <a:cubicBezTo>
                  <a:pt x="69726" y="231047"/>
                  <a:pt x="71894" y="229248"/>
                  <a:pt x="74061" y="229248"/>
                </a:cubicBezTo>
                <a:lnTo>
                  <a:pt x="162212" y="229248"/>
                </a:lnTo>
                <a:lnTo>
                  <a:pt x="162212" y="220611"/>
                </a:lnTo>
                <a:cubicBezTo>
                  <a:pt x="162212" y="218451"/>
                  <a:pt x="162574" y="216292"/>
                  <a:pt x="162935" y="214133"/>
                </a:cubicBezTo>
                <a:lnTo>
                  <a:pt x="54914" y="214133"/>
                </a:lnTo>
                <a:close/>
                <a:moveTo>
                  <a:pt x="91171" y="92759"/>
                </a:moveTo>
                <a:lnTo>
                  <a:pt x="91171" y="124370"/>
                </a:lnTo>
                <a:lnTo>
                  <a:pt x="122782" y="124370"/>
                </a:lnTo>
                <a:lnTo>
                  <a:pt x="122782" y="92759"/>
                </a:lnTo>
                <a:lnTo>
                  <a:pt x="91171" y="92759"/>
                </a:lnTo>
                <a:close/>
                <a:moveTo>
                  <a:pt x="86861" y="84138"/>
                </a:moveTo>
                <a:lnTo>
                  <a:pt x="127092" y="84138"/>
                </a:lnTo>
                <a:cubicBezTo>
                  <a:pt x="129607" y="84138"/>
                  <a:pt x="131403" y="85934"/>
                  <a:pt x="131403" y="88449"/>
                </a:cubicBezTo>
                <a:lnTo>
                  <a:pt x="131403" y="128680"/>
                </a:lnTo>
                <a:cubicBezTo>
                  <a:pt x="131403" y="131195"/>
                  <a:pt x="129607" y="132991"/>
                  <a:pt x="127092" y="132991"/>
                </a:cubicBezTo>
                <a:lnTo>
                  <a:pt x="86861" y="132991"/>
                </a:lnTo>
                <a:cubicBezTo>
                  <a:pt x="84346" y="132991"/>
                  <a:pt x="82550" y="131195"/>
                  <a:pt x="82550" y="128680"/>
                </a:cubicBezTo>
                <a:lnTo>
                  <a:pt x="82550" y="88449"/>
                </a:lnTo>
                <a:cubicBezTo>
                  <a:pt x="82550" y="85934"/>
                  <a:pt x="84346" y="84138"/>
                  <a:pt x="86861" y="84138"/>
                </a:cubicBezTo>
                <a:close/>
                <a:moveTo>
                  <a:pt x="72227" y="66691"/>
                </a:moveTo>
                <a:cubicBezTo>
                  <a:pt x="68266" y="66691"/>
                  <a:pt x="65025" y="69940"/>
                  <a:pt x="65025" y="73910"/>
                </a:cubicBezTo>
                <a:lnTo>
                  <a:pt x="65025" y="143217"/>
                </a:lnTo>
                <a:cubicBezTo>
                  <a:pt x="65025" y="147188"/>
                  <a:pt x="68266" y="150076"/>
                  <a:pt x="72227" y="150076"/>
                </a:cubicBezTo>
                <a:lnTo>
                  <a:pt x="141725" y="150076"/>
                </a:lnTo>
                <a:cubicBezTo>
                  <a:pt x="145326" y="150076"/>
                  <a:pt x="148927" y="147188"/>
                  <a:pt x="148927" y="143217"/>
                </a:cubicBezTo>
                <a:lnTo>
                  <a:pt x="148927" y="73910"/>
                </a:lnTo>
                <a:cubicBezTo>
                  <a:pt x="148927" y="69940"/>
                  <a:pt x="145326" y="66691"/>
                  <a:pt x="141725" y="66691"/>
                </a:cubicBezTo>
                <a:lnTo>
                  <a:pt x="72227" y="66691"/>
                </a:lnTo>
                <a:close/>
                <a:moveTo>
                  <a:pt x="80869" y="34925"/>
                </a:moveTo>
                <a:cubicBezTo>
                  <a:pt x="83030" y="34925"/>
                  <a:pt x="85191" y="36730"/>
                  <a:pt x="85191" y="39257"/>
                </a:cubicBezTo>
                <a:lnTo>
                  <a:pt x="85191" y="58027"/>
                </a:lnTo>
                <a:lnTo>
                  <a:pt x="102475" y="58027"/>
                </a:lnTo>
                <a:lnTo>
                  <a:pt x="102475" y="39257"/>
                </a:lnTo>
                <a:cubicBezTo>
                  <a:pt x="102475" y="36730"/>
                  <a:pt x="104636" y="34925"/>
                  <a:pt x="106796" y="34925"/>
                </a:cubicBezTo>
                <a:cubicBezTo>
                  <a:pt x="109317" y="34925"/>
                  <a:pt x="111117" y="36730"/>
                  <a:pt x="111117" y="39257"/>
                </a:cubicBezTo>
                <a:lnTo>
                  <a:pt x="111117" y="58027"/>
                </a:lnTo>
                <a:lnTo>
                  <a:pt x="128402" y="58027"/>
                </a:lnTo>
                <a:lnTo>
                  <a:pt x="128402" y="39257"/>
                </a:lnTo>
                <a:cubicBezTo>
                  <a:pt x="128402" y="36730"/>
                  <a:pt x="130202" y="34925"/>
                  <a:pt x="133083" y="34925"/>
                </a:cubicBezTo>
                <a:cubicBezTo>
                  <a:pt x="135243" y="34925"/>
                  <a:pt x="137044" y="36730"/>
                  <a:pt x="137044" y="39257"/>
                </a:cubicBezTo>
                <a:lnTo>
                  <a:pt x="137044" y="58027"/>
                </a:lnTo>
                <a:lnTo>
                  <a:pt x="141725" y="58027"/>
                </a:lnTo>
                <a:cubicBezTo>
                  <a:pt x="150367" y="58027"/>
                  <a:pt x="157569" y="65247"/>
                  <a:pt x="157569" y="73910"/>
                </a:cubicBezTo>
                <a:lnTo>
                  <a:pt x="157569" y="78242"/>
                </a:lnTo>
                <a:lnTo>
                  <a:pt x="175934" y="78242"/>
                </a:lnTo>
                <a:cubicBezTo>
                  <a:pt x="178455" y="78242"/>
                  <a:pt x="180615" y="80047"/>
                  <a:pt x="180615" y="82574"/>
                </a:cubicBezTo>
                <a:cubicBezTo>
                  <a:pt x="180615" y="84739"/>
                  <a:pt x="178455" y="86905"/>
                  <a:pt x="175934" y="86905"/>
                </a:cubicBezTo>
                <a:lnTo>
                  <a:pt x="157569" y="86905"/>
                </a:lnTo>
                <a:lnTo>
                  <a:pt x="157569" y="104232"/>
                </a:lnTo>
                <a:lnTo>
                  <a:pt x="175934" y="104232"/>
                </a:lnTo>
                <a:cubicBezTo>
                  <a:pt x="178455" y="104232"/>
                  <a:pt x="180615" y="106398"/>
                  <a:pt x="180615" y="108564"/>
                </a:cubicBezTo>
                <a:cubicBezTo>
                  <a:pt x="180615" y="111090"/>
                  <a:pt x="178455" y="112895"/>
                  <a:pt x="175934" y="112895"/>
                </a:cubicBezTo>
                <a:lnTo>
                  <a:pt x="157569" y="112895"/>
                </a:lnTo>
                <a:lnTo>
                  <a:pt x="157569" y="130222"/>
                </a:lnTo>
                <a:lnTo>
                  <a:pt x="175934" y="130222"/>
                </a:lnTo>
                <a:cubicBezTo>
                  <a:pt x="178455" y="130222"/>
                  <a:pt x="180615" y="132027"/>
                  <a:pt x="180615" y="134554"/>
                </a:cubicBezTo>
                <a:cubicBezTo>
                  <a:pt x="180615" y="137081"/>
                  <a:pt x="178455" y="138885"/>
                  <a:pt x="175934" y="138885"/>
                </a:cubicBezTo>
                <a:lnTo>
                  <a:pt x="157569" y="138885"/>
                </a:lnTo>
                <a:lnTo>
                  <a:pt x="157569" y="143217"/>
                </a:lnTo>
                <a:cubicBezTo>
                  <a:pt x="157569" y="151880"/>
                  <a:pt x="150367" y="159100"/>
                  <a:pt x="141725" y="159100"/>
                </a:cubicBezTo>
                <a:lnTo>
                  <a:pt x="137044" y="159100"/>
                </a:lnTo>
                <a:lnTo>
                  <a:pt x="137044" y="177510"/>
                </a:lnTo>
                <a:cubicBezTo>
                  <a:pt x="137044" y="180036"/>
                  <a:pt x="135243" y="182202"/>
                  <a:pt x="133083" y="182202"/>
                </a:cubicBezTo>
                <a:cubicBezTo>
                  <a:pt x="130202" y="182202"/>
                  <a:pt x="128402" y="180036"/>
                  <a:pt x="128402" y="177510"/>
                </a:cubicBezTo>
                <a:lnTo>
                  <a:pt x="128402" y="159100"/>
                </a:lnTo>
                <a:lnTo>
                  <a:pt x="111117" y="159100"/>
                </a:lnTo>
                <a:lnTo>
                  <a:pt x="111117" y="177510"/>
                </a:lnTo>
                <a:cubicBezTo>
                  <a:pt x="111117" y="180036"/>
                  <a:pt x="109317" y="182202"/>
                  <a:pt x="106796" y="182202"/>
                </a:cubicBezTo>
                <a:cubicBezTo>
                  <a:pt x="104636" y="182202"/>
                  <a:pt x="102475" y="180036"/>
                  <a:pt x="102475" y="177510"/>
                </a:cubicBezTo>
                <a:lnTo>
                  <a:pt x="102475" y="159100"/>
                </a:lnTo>
                <a:lnTo>
                  <a:pt x="85191" y="159100"/>
                </a:lnTo>
                <a:lnTo>
                  <a:pt x="85191" y="177510"/>
                </a:lnTo>
                <a:cubicBezTo>
                  <a:pt x="85191" y="180036"/>
                  <a:pt x="83030" y="182202"/>
                  <a:pt x="80869" y="182202"/>
                </a:cubicBezTo>
                <a:cubicBezTo>
                  <a:pt x="78709" y="182202"/>
                  <a:pt x="76548" y="180036"/>
                  <a:pt x="76548" y="177510"/>
                </a:cubicBezTo>
                <a:lnTo>
                  <a:pt x="76548" y="159100"/>
                </a:lnTo>
                <a:lnTo>
                  <a:pt x="72227" y="159100"/>
                </a:lnTo>
                <a:cubicBezTo>
                  <a:pt x="63585" y="159100"/>
                  <a:pt x="56383" y="151880"/>
                  <a:pt x="56383" y="143217"/>
                </a:cubicBezTo>
                <a:lnTo>
                  <a:pt x="56383" y="138885"/>
                </a:lnTo>
                <a:lnTo>
                  <a:pt x="37658" y="138885"/>
                </a:lnTo>
                <a:cubicBezTo>
                  <a:pt x="35138" y="138885"/>
                  <a:pt x="33337" y="137081"/>
                  <a:pt x="33337" y="134554"/>
                </a:cubicBezTo>
                <a:cubicBezTo>
                  <a:pt x="33337" y="132027"/>
                  <a:pt x="35138" y="130222"/>
                  <a:pt x="37658" y="130222"/>
                </a:cubicBezTo>
                <a:lnTo>
                  <a:pt x="56383" y="130222"/>
                </a:lnTo>
                <a:lnTo>
                  <a:pt x="56383" y="112895"/>
                </a:lnTo>
                <a:lnTo>
                  <a:pt x="37658" y="112895"/>
                </a:lnTo>
                <a:cubicBezTo>
                  <a:pt x="35138" y="112895"/>
                  <a:pt x="33337" y="111090"/>
                  <a:pt x="33337" y="108564"/>
                </a:cubicBezTo>
                <a:cubicBezTo>
                  <a:pt x="33337" y="106398"/>
                  <a:pt x="35138" y="104232"/>
                  <a:pt x="37658" y="104232"/>
                </a:cubicBezTo>
                <a:lnTo>
                  <a:pt x="56383" y="104232"/>
                </a:lnTo>
                <a:lnTo>
                  <a:pt x="56383" y="86905"/>
                </a:lnTo>
                <a:lnTo>
                  <a:pt x="37658" y="86905"/>
                </a:lnTo>
                <a:cubicBezTo>
                  <a:pt x="35138" y="86905"/>
                  <a:pt x="33337" y="84739"/>
                  <a:pt x="33337" y="82574"/>
                </a:cubicBezTo>
                <a:cubicBezTo>
                  <a:pt x="33337" y="80047"/>
                  <a:pt x="35138" y="78242"/>
                  <a:pt x="37658" y="78242"/>
                </a:cubicBezTo>
                <a:lnTo>
                  <a:pt x="56383" y="78242"/>
                </a:lnTo>
                <a:lnTo>
                  <a:pt x="56383" y="73910"/>
                </a:lnTo>
                <a:cubicBezTo>
                  <a:pt x="56383" y="65247"/>
                  <a:pt x="63585" y="58027"/>
                  <a:pt x="72227" y="58027"/>
                </a:cubicBezTo>
                <a:lnTo>
                  <a:pt x="76548" y="58027"/>
                </a:lnTo>
                <a:lnTo>
                  <a:pt x="76548" y="39257"/>
                </a:lnTo>
                <a:cubicBezTo>
                  <a:pt x="76548" y="36730"/>
                  <a:pt x="78709" y="34925"/>
                  <a:pt x="80869" y="34925"/>
                </a:cubicBezTo>
                <a:close/>
                <a:moveTo>
                  <a:pt x="108382" y="8637"/>
                </a:moveTo>
                <a:cubicBezTo>
                  <a:pt x="53469" y="8637"/>
                  <a:pt x="8670" y="53623"/>
                  <a:pt x="8670" y="108326"/>
                </a:cubicBezTo>
                <a:cubicBezTo>
                  <a:pt x="8670" y="134958"/>
                  <a:pt x="18786" y="159070"/>
                  <a:pt x="37573" y="178144"/>
                </a:cubicBezTo>
                <a:cubicBezTo>
                  <a:pt x="45160" y="185702"/>
                  <a:pt x="50579" y="195059"/>
                  <a:pt x="53469" y="205495"/>
                </a:cubicBezTo>
                <a:lnTo>
                  <a:pt x="164380" y="205495"/>
                </a:lnTo>
                <a:cubicBezTo>
                  <a:pt x="166909" y="195059"/>
                  <a:pt x="171967" y="185342"/>
                  <a:pt x="179915" y="177424"/>
                </a:cubicBezTo>
                <a:cubicBezTo>
                  <a:pt x="198340" y="158710"/>
                  <a:pt x="208455" y="134238"/>
                  <a:pt x="208455" y="108326"/>
                </a:cubicBezTo>
                <a:cubicBezTo>
                  <a:pt x="208455" y="53623"/>
                  <a:pt x="163296" y="8637"/>
                  <a:pt x="108382" y="8637"/>
                </a:cubicBezTo>
                <a:close/>
                <a:moveTo>
                  <a:pt x="108382" y="0"/>
                </a:moveTo>
                <a:cubicBezTo>
                  <a:pt x="168354" y="0"/>
                  <a:pt x="217126" y="48585"/>
                  <a:pt x="217126" y="108326"/>
                </a:cubicBezTo>
                <a:cubicBezTo>
                  <a:pt x="217126" y="136757"/>
                  <a:pt x="205926" y="163389"/>
                  <a:pt x="186056" y="183542"/>
                </a:cubicBezTo>
                <a:cubicBezTo>
                  <a:pt x="176302" y="193259"/>
                  <a:pt x="171244" y="206575"/>
                  <a:pt x="171244" y="220611"/>
                </a:cubicBezTo>
                <a:lnTo>
                  <a:pt x="171244" y="251201"/>
                </a:lnTo>
                <a:cubicBezTo>
                  <a:pt x="171244" y="256599"/>
                  <a:pt x="166548" y="261278"/>
                  <a:pt x="161128" y="261278"/>
                </a:cubicBezTo>
                <a:lnTo>
                  <a:pt x="159322" y="261278"/>
                </a:lnTo>
                <a:cubicBezTo>
                  <a:pt x="157154" y="274954"/>
                  <a:pt x="145232" y="285390"/>
                  <a:pt x="131143" y="285390"/>
                </a:cubicBezTo>
                <a:lnTo>
                  <a:pt x="86706" y="285390"/>
                </a:lnTo>
                <a:cubicBezTo>
                  <a:pt x="72616" y="285390"/>
                  <a:pt x="60694" y="274954"/>
                  <a:pt x="58527" y="261278"/>
                </a:cubicBezTo>
                <a:lnTo>
                  <a:pt x="56720" y="261278"/>
                </a:lnTo>
                <a:cubicBezTo>
                  <a:pt x="51301" y="261278"/>
                  <a:pt x="46605" y="256599"/>
                  <a:pt x="46605" y="251201"/>
                </a:cubicBezTo>
                <a:lnTo>
                  <a:pt x="46605" y="221330"/>
                </a:lnTo>
                <a:cubicBezTo>
                  <a:pt x="46605" y="207295"/>
                  <a:pt x="41185" y="193979"/>
                  <a:pt x="31431" y="184262"/>
                </a:cubicBezTo>
                <a:cubicBezTo>
                  <a:pt x="11199" y="163749"/>
                  <a:pt x="0" y="136757"/>
                  <a:pt x="0" y="108326"/>
                </a:cubicBezTo>
                <a:cubicBezTo>
                  <a:pt x="0" y="48585"/>
                  <a:pt x="48772" y="0"/>
                  <a:pt x="1083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6207B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041" name="Freeform 985">
            <a:extLst>
              <a:ext uri="{FF2B5EF4-FFF2-40B4-BE49-F238E27FC236}">
                <a16:creationId xmlns:a16="http://schemas.microsoft.com/office/drawing/2014/main" id="{C2D622B0-61C5-F9B4-38E5-5E8DE2C3B8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2333" y="3642703"/>
            <a:ext cx="482398" cy="482398"/>
          </a:xfrm>
          <a:custGeom>
            <a:avLst/>
            <a:gdLst>
              <a:gd name="T0" fmla="*/ 22527 w 285390"/>
              <a:gd name="T1" fmla="*/ 213078 h 285738"/>
              <a:gd name="T2" fmla="*/ 258620 w 285390"/>
              <a:gd name="T3" fmla="*/ 203571 h 285738"/>
              <a:gd name="T4" fmla="*/ 202556 w 285390"/>
              <a:gd name="T5" fmla="*/ 229895 h 285738"/>
              <a:gd name="T6" fmla="*/ 256088 w 285390"/>
              <a:gd name="T7" fmla="*/ 215109 h 285738"/>
              <a:gd name="T8" fmla="*/ 45214 w 285390"/>
              <a:gd name="T9" fmla="*/ 194554 h 285738"/>
              <a:gd name="T10" fmla="*/ 278152 w 285390"/>
              <a:gd name="T11" fmla="*/ 222680 h 285738"/>
              <a:gd name="T12" fmla="*/ 188449 w 285390"/>
              <a:gd name="T13" fmla="*/ 245759 h 285738"/>
              <a:gd name="T14" fmla="*/ 115384 w 285390"/>
              <a:gd name="T15" fmla="*/ 242153 h 285738"/>
              <a:gd name="T16" fmla="*/ 185917 w 285390"/>
              <a:gd name="T17" fmla="*/ 237827 h 285738"/>
              <a:gd name="T18" fmla="*/ 182300 w 285390"/>
              <a:gd name="T19" fmla="*/ 214748 h 285738"/>
              <a:gd name="T20" fmla="*/ 8681 w 285390"/>
              <a:gd name="T21" fmla="*/ 194554 h 285738"/>
              <a:gd name="T22" fmla="*/ 36533 w 285390"/>
              <a:gd name="T23" fmla="*/ 194554 h 285738"/>
              <a:gd name="T24" fmla="*/ 153387 w 285390"/>
              <a:gd name="T25" fmla="*/ 179093 h 285738"/>
              <a:gd name="T26" fmla="*/ 140731 w 285390"/>
              <a:gd name="T27" fmla="*/ 185904 h 285738"/>
              <a:gd name="T28" fmla="*/ 183457 w 285390"/>
              <a:gd name="T29" fmla="*/ 167551 h 285738"/>
              <a:gd name="T30" fmla="*/ 179280 w 285390"/>
              <a:gd name="T31" fmla="*/ 181015 h 285738"/>
              <a:gd name="T32" fmla="*/ 175102 w 285390"/>
              <a:gd name="T33" fmla="*/ 173763 h 285738"/>
              <a:gd name="T34" fmla="*/ 118688 w 285390"/>
              <a:gd name="T35" fmla="*/ 159176 h 285738"/>
              <a:gd name="T36" fmla="*/ 122269 w 285390"/>
              <a:gd name="T37" fmla="*/ 174991 h 285738"/>
              <a:gd name="T38" fmla="*/ 112956 w 285390"/>
              <a:gd name="T39" fmla="*/ 157739 h 285738"/>
              <a:gd name="T40" fmla="*/ 203589 w 285390"/>
              <a:gd name="T41" fmla="*/ 151151 h 285738"/>
              <a:gd name="T42" fmla="*/ 195027 w 285390"/>
              <a:gd name="T43" fmla="*/ 149016 h 285738"/>
              <a:gd name="T44" fmla="*/ 110782 w 285390"/>
              <a:gd name="T45" fmla="*/ 122109 h 285738"/>
              <a:gd name="T46" fmla="*/ 108176 w 285390"/>
              <a:gd name="T47" fmla="*/ 143226 h 285738"/>
              <a:gd name="T48" fmla="*/ 110782 w 285390"/>
              <a:gd name="T49" fmla="*/ 122109 h 285738"/>
              <a:gd name="T50" fmla="*/ 158111 w 285390"/>
              <a:gd name="T51" fmla="*/ 112325 h 285738"/>
              <a:gd name="T52" fmla="*/ 160994 w 285390"/>
              <a:gd name="T53" fmla="*/ 124911 h 285738"/>
              <a:gd name="T54" fmla="*/ 153789 w 285390"/>
              <a:gd name="T55" fmla="*/ 133545 h 285738"/>
              <a:gd name="T56" fmla="*/ 158111 w 285390"/>
              <a:gd name="T57" fmla="*/ 165913 h 285738"/>
              <a:gd name="T58" fmla="*/ 149465 w 285390"/>
              <a:gd name="T59" fmla="*/ 163396 h 285738"/>
              <a:gd name="T60" fmla="*/ 146582 w 285390"/>
              <a:gd name="T61" fmla="*/ 151166 h 285738"/>
              <a:gd name="T62" fmla="*/ 153789 w 285390"/>
              <a:gd name="T63" fmla="*/ 142176 h 285738"/>
              <a:gd name="T64" fmla="*/ 149465 w 285390"/>
              <a:gd name="T65" fmla="*/ 110168 h 285738"/>
              <a:gd name="T66" fmla="*/ 189934 w 285390"/>
              <a:gd name="T67" fmla="*/ 102523 h 285738"/>
              <a:gd name="T68" fmla="*/ 194322 w 285390"/>
              <a:gd name="T69" fmla="*/ 119420 h 285738"/>
              <a:gd name="T70" fmla="*/ 183352 w 285390"/>
              <a:gd name="T71" fmla="*/ 102523 h 285738"/>
              <a:gd name="T72" fmla="*/ 132428 w 285390"/>
              <a:gd name="T73" fmla="*/ 101706 h 285738"/>
              <a:gd name="T74" fmla="*/ 118246 w 285390"/>
              <a:gd name="T75" fmla="*/ 108769 h 285738"/>
              <a:gd name="T76" fmla="*/ 153847 w 285390"/>
              <a:gd name="T77" fmla="*/ 88026 h 285738"/>
              <a:gd name="T78" fmla="*/ 169666 w 285390"/>
              <a:gd name="T79" fmla="*/ 95064 h 285738"/>
              <a:gd name="T80" fmla="*/ 154199 w 285390"/>
              <a:gd name="T81" fmla="*/ 96916 h 285738"/>
              <a:gd name="T82" fmla="*/ 125513 w 285390"/>
              <a:gd name="T83" fmla="*/ 61135 h 285738"/>
              <a:gd name="T84" fmla="*/ 127682 w 285390"/>
              <a:gd name="T85" fmla="*/ 198159 h 285738"/>
              <a:gd name="T86" fmla="*/ 199300 w 285390"/>
              <a:gd name="T87" fmla="*/ 215109 h 285738"/>
              <a:gd name="T88" fmla="*/ 240535 w 285390"/>
              <a:gd name="T89" fmla="*/ 171475 h 285738"/>
              <a:gd name="T90" fmla="*/ 125513 w 285390"/>
              <a:gd name="T91" fmla="*/ 61135 h 285738"/>
              <a:gd name="T92" fmla="*/ 115023 w 285390"/>
              <a:gd name="T93" fmla="*/ 16420 h 285738"/>
              <a:gd name="T94" fmla="*/ 137810 w 285390"/>
              <a:gd name="T95" fmla="*/ 35528 h 285738"/>
              <a:gd name="T96" fmla="*/ 150108 w 285390"/>
              <a:gd name="T97" fmla="*/ 61495 h 285738"/>
              <a:gd name="T98" fmla="*/ 163491 w 285390"/>
              <a:gd name="T99" fmla="*/ 34447 h 285738"/>
              <a:gd name="T100" fmla="*/ 168917 w 285390"/>
              <a:gd name="T101" fmla="*/ 59692 h 285738"/>
              <a:gd name="T102" fmla="*/ 193513 w 285390"/>
              <a:gd name="T103" fmla="*/ 9926 h 285738"/>
              <a:gd name="T104" fmla="*/ 141065 w 285390"/>
              <a:gd name="T105" fmla="*/ 15699 h 285738"/>
              <a:gd name="T106" fmla="*/ 143597 w 285390"/>
              <a:gd name="T107" fmla="*/ 7763 h 285738"/>
              <a:gd name="T108" fmla="*/ 200024 w 285390"/>
              <a:gd name="T109" fmla="*/ 4157 h 285738"/>
              <a:gd name="T110" fmla="*/ 249216 w 285390"/>
              <a:gd name="T111" fmla="*/ 171475 h 285738"/>
              <a:gd name="T112" fmla="*/ 269834 w 285390"/>
              <a:gd name="T113" fmla="*/ 206816 h 285738"/>
              <a:gd name="T114" fmla="*/ 286832 w 285390"/>
              <a:gd name="T115" fmla="*/ 223041 h 285738"/>
              <a:gd name="T116" fmla="*/ 40150 w 285390"/>
              <a:gd name="T117" fmla="*/ 272442 h 285738"/>
              <a:gd name="T118" fmla="*/ 0 w 285390"/>
              <a:gd name="T119" fmla="*/ 190227 h 285738"/>
              <a:gd name="T120" fmla="*/ 58234 w 285390"/>
              <a:gd name="T121" fmla="*/ 185901 h 285738"/>
              <a:gd name="T122" fmla="*/ 107066 w 285390"/>
              <a:gd name="T123" fmla="*/ 19304 h 2857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85390" h="285738">
                <a:moveTo>
                  <a:pt x="22415" y="203898"/>
                </a:moveTo>
                <a:cubicBezTo>
                  <a:pt x="24701" y="203898"/>
                  <a:pt x="26606" y="206184"/>
                  <a:pt x="26606" y="208470"/>
                </a:cubicBezTo>
                <a:cubicBezTo>
                  <a:pt x="26606" y="211137"/>
                  <a:pt x="24701" y="213042"/>
                  <a:pt x="22415" y="213042"/>
                </a:cubicBezTo>
                <a:cubicBezTo>
                  <a:pt x="19367" y="213042"/>
                  <a:pt x="17462" y="211137"/>
                  <a:pt x="17462" y="208470"/>
                </a:cubicBezTo>
                <a:cubicBezTo>
                  <a:pt x="17462" y="206184"/>
                  <a:pt x="19367" y="203898"/>
                  <a:pt x="22415" y="203898"/>
                </a:cubicBezTo>
                <a:close/>
                <a:moveTo>
                  <a:pt x="257319" y="203535"/>
                </a:moveTo>
                <a:cubicBezTo>
                  <a:pt x="255160" y="202093"/>
                  <a:pt x="244363" y="206780"/>
                  <a:pt x="236446" y="210025"/>
                </a:cubicBezTo>
                <a:cubicBezTo>
                  <a:pt x="226729" y="214352"/>
                  <a:pt x="214853" y="219039"/>
                  <a:pt x="201177" y="223365"/>
                </a:cubicBezTo>
                <a:cubicBezTo>
                  <a:pt x="201537" y="225528"/>
                  <a:pt x="201537" y="227331"/>
                  <a:pt x="201537" y="229855"/>
                </a:cubicBezTo>
                <a:cubicBezTo>
                  <a:pt x="201177" y="230936"/>
                  <a:pt x="201177" y="232739"/>
                  <a:pt x="200817" y="234181"/>
                </a:cubicBezTo>
                <a:cubicBezTo>
                  <a:pt x="223850" y="228413"/>
                  <a:pt x="240405" y="221202"/>
                  <a:pt x="251921" y="216154"/>
                </a:cubicBezTo>
                <a:cubicBezTo>
                  <a:pt x="253001" y="215794"/>
                  <a:pt x="254080" y="215433"/>
                  <a:pt x="254800" y="215073"/>
                </a:cubicBezTo>
                <a:cubicBezTo>
                  <a:pt x="258039" y="212188"/>
                  <a:pt x="259838" y="208944"/>
                  <a:pt x="259838" y="207141"/>
                </a:cubicBezTo>
                <a:cubicBezTo>
                  <a:pt x="259838" y="206420"/>
                  <a:pt x="259838" y="204978"/>
                  <a:pt x="257319" y="203535"/>
                </a:cubicBezTo>
                <a:close/>
                <a:moveTo>
                  <a:pt x="44986" y="194522"/>
                </a:moveTo>
                <a:lnTo>
                  <a:pt x="44986" y="264827"/>
                </a:lnTo>
                <a:cubicBezTo>
                  <a:pt x="64780" y="270956"/>
                  <a:pt x="181383" y="301963"/>
                  <a:pt x="269555" y="231658"/>
                </a:cubicBezTo>
                <a:cubicBezTo>
                  <a:pt x="271355" y="230576"/>
                  <a:pt x="276753" y="226249"/>
                  <a:pt x="276753" y="222644"/>
                </a:cubicBezTo>
                <a:cubicBezTo>
                  <a:pt x="276753" y="221562"/>
                  <a:pt x="276753" y="220120"/>
                  <a:pt x="274594" y="218318"/>
                </a:cubicBezTo>
                <a:cubicBezTo>
                  <a:pt x="272434" y="216875"/>
                  <a:pt x="264157" y="220481"/>
                  <a:pt x="255160" y="224447"/>
                </a:cubicBezTo>
                <a:cubicBezTo>
                  <a:pt x="241124" y="230215"/>
                  <a:pt x="219171" y="239589"/>
                  <a:pt x="187501" y="245719"/>
                </a:cubicBezTo>
                <a:cubicBezTo>
                  <a:pt x="180303" y="248603"/>
                  <a:pt x="169867" y="250045"/>
                  <a:pt x="157271" y="250045"/>
                </a:cubicBezTo>
                <a:cubicBezTo>
                  <a:pt x="146474" y="250045"/>
                  <a:pt x="133518" y="248963"/>
                  <a:pt x="118763" y="247161"/>
                </a:cubicBezTo>
                <a:cubicBezTo>
                  <a:pt x="116244" y="246800"/>
                  <a:pt x="114444" y="244637"/>
                  <a:pt x="114804" y="242113"/>
                </a:cubicBezTo>
                <a:cubicBezTo>
                  <a:pt x="115164" y="239950"/>
                  <a:pt x="117323" y="238147"/>
                  <a:pt x="119843" y="238508"/>
                </a:cubicBezTo>
                <a:cubicBezTo>
                  <a:pt x="158710" y="243555"/>
                  <a:pt x="176705" y="240671"/>
                  <a:pt x="184622" y="237787"/>
                </a:cubicBezTo>
                <a:lnTo>
                  <a:pt x="184982" y="237787"/>
                </a:lnTo>
                <a:cubicBezTo>
                  <a:pt x="192540" y="234542"/>
                  <a:pt x="192899" y="230576"/>
                  <a:pt x="192899" y="229494"/>
                </a:cubicBezTo>
                <a:cubicBezTo>
                  <a:pt x="193259" y="224086"/>
                  <a:pt x="192180" y="220120"/>
                  <a:pt x="189661" y="217957"/>
                </a:cubicBezTo>
                <a:cubicBezTo>
                  <a:pt x="186422" y="214712"/>
                  <a:pt x="181383" y="214712"/>
                  <a:pt x="181383" y="214712"/>
                </a:cubicBezTo>
                <a:cubicBezTo>
                  <a:pt x="139276" y="215433"/>
                  <a:pt x="131359" y="211107"/>
                  <a:pt x="122362" y="205699"/>
                </a:cubicBezTo>
                <a:cubicBezTo>
                  <a:pt x="113724" y="200651"/>
                  <a:pt x="104007" y="194522"/>
                  <a:pt x="44986" y="194522"/>
                </a:cubicBezTo>
                <a:close/>
                <a:moveTo>
                  <a:pt x="8637" y="194522"/>
                </a:moveTo>
                <a:lnTo>
                  <a:pt x="8637" y="263746"/>
                </a:lnTo>
                <a:lnTo>
                  <a:pt x="36349" y="263746"/>
                </a:lnTo>
                <a:lnTo>
                  <a:pt x="36349" y="194522"/>
                </a:lnTo>
                <a:lnTo>
                  <a:pt x="8637" y="194522"/>
                </a:lnTo>
                <a:close/>
                <a:moveTo>
                  <a:pt x="142122" y="177627"/>
                </a:moveTo>
                <a:cubicBezTo>
                  <a:pt x="145620" y="178344"/>
                  <a:pt x="149117" y="179061"/>
                  <a:pt x="152615" y="179061"/>
                </a:cubicBezTo>
                <a:cubicBezTo>
                  <a:pt x="155064" y="179061"/>
                  <a:pt x="156812" y="180853"/>
                  <a:pt x="156812" y="183363"/>
                </a:cubicBezTo>
                <a:cubicBezTo>
                  <a:pt x="156812" y="185513"/>
                  <a:pt x="155064" y="187664"/>
                  <a:pt x="152615" y="187664"/>
                </a:cubicBezTo>
                <a:cubicBezTo>
                  <a:pt x="148418" y="187664"/>
                  <a:pt x="144220" y="186947"/>
                  <a:pt x="140023" y="185872"/>
                </a:cubicBezTo>
                <a:cubicBezTo>
                  <a:pt x="137924" y="185513"/>
                  <a:pt x="136525" y="183004"/>
                  <a:pt x="136875" y="180853"/>
                </a:cubicBezTo>
                <a:cubicBezTo>
                  <a:pt x="137575" y="178344"/>
                  <a:pt x="140023" y="176910"/>
                  <a:pt x="142122" y="177627"/>
                </a:cubicBezTo>
                <a:close/>
                <a:moveTo>
                  <a:pt x="182534" y="167523"/>
                </a:moveTo>
                <a:cubicBezTo>
                  <a:pt x="184266" y="165798"/>
                  <a:pt x="186690" y="165798"/>
                  <a:pt x="188422" y="167523"/>
                </a:cubicBezTo>
                <a:cubicBezTo>
                  <a:pt x="190154" y="169249"/>
                  <a:pt x="190154" y="171665"/>
                  <a:pt x="188422" y="173390"/>
                </a:cubicBezTo>
                <a:cubicBezTo>
                  <a:pt x="185651" y="176151"/>
                  <a:pt x="182188" y="178912"/>
                  <a:pt x="178378" y="180983"/>
                </a:cubicBezTo>
                <a:cubicBezTo>
                  <a:pt x="178031" y="181328"/>
                  <a:pt x="176992" y="181328"/>
                  <a:pt x="176299" y="181328"/>
                </a:cubicBezTo>
                <a:cubicBezTo>
                  <a:pt x="174914" y="181328"/>
                  <a:pt x="173528" y="180983"/>
                  <a:pt x="172836" y="179602"/>
                </a:cubicBezTo>
                <a:cubicBezTo>
                  <a:pt x="171450" y="177532"/>
                  <a:pt x="172489" y="175116"/>
                  <a:pt x="174221" y="173735"/>
                </a:cubicBezTo>
                <a:cubicBezTo>
                  <a:pt x="177338" y="172010"/>
                  <a:pt x="180109" y="169939"/>
                  <a:pt x="182534" y="167523"/>
                </a:cubicBezTo>
                <a:close/>
                <a:moveTo>
                  <a:pt x="112388" y="157711"/>
                </a:moveTo>
                <a:cubicBezTo>
                  <a:pt x="114527" y="156273"/>
                  <a:pt x="117378" y="156992"/>
                  <a:pt x="118091" y="159148"/>
                </a:cubicBezTo>
                <a:cubicBezTo>
                  <a:pt x="120229" y="162383"/>
                  <a:pt x="122367" y="165259"/>
                  <a:pt x="124862" y="167775"/>
                </a:cubicBezTo>
                <a:cubicBezTo>
                  <a:pt x="126644" y="169572"/>
                  <a:pt x="126644" y="172088"/>
                  <a:pt x="124862" y="173885"/>
                </a:cubicBezTo>
                <a:cubicBezTo>
                  <a:pt x="124149" y="174604"/>
                  <a:pt x="123080" y="174963"/>
                  <a:pt x="121654" y="174963"/>
                </a:cubicBezTo>
                <a:cubicBezTo>
                  <a:pt x="120942" y="174963"/>
                  <a:pt x="119872" y="174604"/>
                  <a:pt x="118803" y="173885"/>
                </a:cubicBezTo>
                <a:cubicBezTo>
                  <a:pt x="115596" y="170650"/>
                  <a:pt x="113101" y="167415"/>
                  <a:pt x="110963" y="163462"/>
                </a:cubicBezTo>
                <a:cubicBezTo>
                  <a:pt x="109537" y="161305"/>
                  <a:pt x="110606" y="158789"/>
                  <a:pt x="112388" y="157711"/>
                </a:cubicBezTo>
                <a:close/>
                <a:moveTo>
                  <a:pt x="200342" y="134048"/>
                </a:moveTo>
                <a:cubicBezTo>
                  <a:pt x="202565" y="134048"/>
                  <a:pt x="204417" y="135827"/>
                  <a:pt x="204417" y="138318"/>
                </a:cubicBezTo>
                <a:cubicBezTo>
                  <a:pt x="204417" y="142943"/>
                  <a:pt x="204046" y="147213"/>
                  <a:pt x="202565" y="151127"/>
                </a:cubicBezTo>
                <a:cubicBezTo>
                  <a:pt x="202194" y="152906"/>
                  <a:pt x="200342" y="154329"/>
                  <a:pt x="198490" y="154329"/>
                </a:cubicBezTo>
                <a:cubicBezTo>
                  <a:pt x="198120" y="154329"/>
                  <a:pt x="197750" y="153973"/>
                  <a:pt x="197379" y="153973"/>
                </a:cubicBezTo>
                <a:cubicBezTo>
                  <a:pt x="194786" y="153262"/>
                  <a:pt x="193675" y="151127"/>
                  <a:pt x="194046" y="148992"/>
                </a:cubicBezTo>
                <a:cubicBezTo>
                  <a:pt x="195157" y="145790"/>
                  <a:pt x="195527" y="142232"/>
                  <a:pt x="195527" y="138673"/>
                </a:cubicBezTo>
                <a:cubicBezTo>
                  <a:pt x="195527" y="136183"/>
                  <a:pt x="197379" y="134048"/>
                  <a:pt x="200342" y="134048"/>
                </a:cubicBezTo>
                <a:close/>
                <a:moveTo>
                  <a:pt x="110225" y="122089"/>
                </a:moveTo>
                <a:cubicBezTo>
                  <a:pt x="112448" y="122830"/>
                  <a:pt x="113930" y="125052"/>
                  <a:pt x="113559" y="127645"/>
                </a:cubicBezTo>
                <a:cubicBezTo>
                  <a:pt x="112448" y="131349"/>
                  <a:pt x="112078" y="135053"/>
                  <a:pt x="112078" y="138757"/>
                </a:cubicBezTo>
                <a:cubicBezTo>
                  <a:pt x="112078" y="140980"/>
                  <a:pt x="109855" y="143202"/>
                  <a:pt x="107632" y="143202"/>
                </a:cubicBezTo>
                <a:cubicBezTo>
                  <a:pt x="105410" y="143202"/>
                  <a:pt x="103187" y="141350"/>
                  <a:pt x="103187" y="138757"/>
                </a:cubicBezTo>
                <a:cubicBezTo>
                  <a:pt x="103187" y="133942"/>
                  <a:pt x="103558" y="129867"/>
                  <a:pt x="104669" y="125422"/>
                </a:cubicBezTo>
                <a:cubicBezTo>
                  <a:pt x="105410" y="123200"/>
                  <a:pt x="107632" y="121348"/>
                  <a:pt x="110225" y="122089"/>
                </a:cubicBezTo>
                <a:close/>
                <a:moveTo>
                  <a:pt x="153015" y="105473"/>
                </a:moveTo>
                <a:cubicBezTo>
                  <a:pt x="155524" y="105473"/>
                  <a:pt x="157316" y="107630"/>
                  <a:pt x="157316" y="110148"/>
                </a:cubicBezTo>
                <a:lnTo>
                  <a:pt x="157316" y="112305"/>
                </a:lnTo>
                <a:cubicBezTo>
                  <a:pt x="162335" y="113384"/>
                  <a:pt x="166636" y="116620"/>
                  <a:pt x="168428" y="121295"/>
                </a:cubicBezTo>
                <a:cubicBezTo>
                  <a:pt x="169145" y="123453"/>
                  <a:pt x="168070" y="125970"/>
                  <a:pt x="165919" y="127049"/>
                </a:cubicBezTo>
                <a:cubicBezTo>
                  <a:pt x="163768" y="127768"/>
                  <a:pt x="161259" y="127049"/>
                  <a:pt x="160184" y="124891"/>
                </a:cubicBezTo>
                <a:cubicBezTo>
                  <a:pt x="159467" y="122014"/>
                  <a:pt x="156241" y="120216"/>
                  <a:pt x="153015" y="120216"/>
                </a:cubicBezTo>
                <a:cubicBezTo>
                  <a:pt x="148713" y="120216"/>
                  <a:pt x="145128" y="123453"/>
                  <a:pt x="145128" y="127049"/>
                </a:cubicBezTo>
                <a:cubicBezTo>
                  <a:pt x="145128" y="131364"/>
                  <a:pt x="147638" y="133521"/>
                  <a:pt x="153015" y="133521"/>
                </a:cubicBezTo>
                <a:cubicBezTo>
                  <a:pt x="163051" y="133521"/>
                  <a:pt x="169504" y="139635"/>
                  <a:pt x="169504" y="148624"/>
                </a:cubicBezTo>
                <a:cubicBezTo>
                  <a:pt x="169504" y="155816"/>
                  <a:pt x="164485" y="161570"/>
                  <a:pt x="157316" y="163368"/>
                </a:cubicBezTo>
                <a:lnTo>
                  <a:pt x="157316" y="165885"/>
                </a:lnTo>
                <a:cubicBezTo>
                  <a:pt x="157316" y="168043"/>
                  <a:pt x="155524" y="170200"/>
                  <a:pt x="153015" y="170200"/>
                </a:cubicBezTo>
                <a:cubicBezTo>
                  <a:pt x="150505" y="170200"/>
                  <a:pt x="148713" y="168043"/>
                  <a:pt x="148713" y="165885"/>
                </a:cubicBezTo>
                <a:lnTo>
                  <a:pt x="148713" y="163368"/>
                </a:lnTo>
                <a:cubicBezTo>
                  <a:pt x="143694" y="162289"/>
                  <a:pt x="139751" y="159053"/>
                  <a:pt x="137959" y="154378"/>
                </a:cubicBezTo>
                <a:cubicBezTo>
                  <a:pt x="136884" y="152220"/>
                  <a:pt x="137959" y="149344"/>
                  <a:pt x="140110" y="148624"/>
                </a:cubicBezTo>
                <a:cubicBezTo>
                  <a:pt x="142261" y="147546"/>
                  <a:pt x="144770" y="148624"/>
                  <a:pt x="145845" y="151142"/>
                </a:cubicBezTo>
                <a:cubicBezTo>
                  <a:pt x="146921" y="153659"/>
                  <a:pt x="149788" y="155457"/>
                  <a:pt x="153015" y="155457"/>
                </a:cubicBezTo>
                <a:cubicBezTo>
                  <a:pt x="157316" y="155457"/>
                  <a:pt x="160901" y="152220"/>
                  <a:pt x="160901" y="148624"/>
                </a:cubicBezTo>
                <a:cubicBezTo>
                  <a:pt x="160901" y="144669"/>
                  <a:pt x="158391" y="142152"/>
                  <a:pt x="153015" y="142152"/>
                </a:cubicBezTo>
                <a:cubicBezTo>
                  <a:pt x="142978" y="142152"/>
                  <a:pt x="136525" y="136398"/>
                  <a:pt x="136525" y="127049"/>
                </a:cubicBezTo>
                <a:cubicBezTo>
                  <a:pt x="136525" y="119857"/>
                  <a:pt x="141902" y="114103"/>
                  <a:pt x="148713" y="112305"/>
                </a:cubicBezTo>
                <a:lnTo>
                  <a:pt x="148713" y="110148"/>
                </a:lnTo>
                <a:cubicBezTo>
                  <a:pt x="148713" y="107630"/>
                  <a:pt x="150505" y="105473"/>
                  <a:pt x="153015" y="105473"/>
                </a:cubicBezTo>
                <a:close/>
                <a:moveTo>
                  <a:pt x="182430" y="102507"/>
                </a:moveTo>
                <a:cubicBezTo>
                  <a:pt x="184249" y="100710"/>
                  <a:pt x="187160" y="100710"/>
                  <a:pt x="188979" y="102507"/>
                </a:cubicBezTo>
                <a:cubicBezTo>
                  <a:pt x="191889" y="105383"/>
                  <a:pt x="194799" y="108977"/>
                  <a:pt x="196982" y="112931"/>
                </a:cubicBezTo>
                <a:cubicBezTo>
                  <a:pt x="198073" y="114728"/>
                  <a:pt x="197710" y="117244"/>
                  <a:pt x="195527" y="118682"/>
                </a:cubicBezTo>
                <a:cubicBezTo>
                  <a:pt x="194799" y="119041"/>
                  <a:pt x="194072" y="119400"/>
                  <a:pt x="193344" y="119400"/>
                </a:cubicBezTo>
                <a:cubicBezTo>
                  <a:pt x="191889" y="119400"/>
                  <a:pt x="190434" y="118682"/>
                  <a:pt x="189342" y="116884"/>
                </a:cubicBezTo>
                <a:cubicBezTo>
                  <a:pt x="187523" y="114009"/>
                  <a:pt x="185341" y="111133"/>
                  <a:pt x="182430" y="108617"/>
                </a:cubicBezTo>
                <a:cubicBezTo>
                  <a:pt x="180975" y="106820"/>
                  <a:pt x="180975" y="104304"/>
                  <a:pt x="182430" y="102507"/>
                </a:cubicBezTo>
                <a:close/>
                <a:moveTo>
                  <a:pt x="127529" y="93887"/>
                </a:moveTo>
                <a:cubicBezTo>
                  <a:pt x="129646" y="92773"/>
                  <a:pt x="132115" y="93516"/>
                  <a:pt x="133526" y="95745"/>
                </a:cubicBezTo>
                <a:cubicBezTo>
                  <a:pt x="134584" y="97974"/>
                  <a:pt x="133879" y="100575"/>
                  <a:pt x="131762" y="101690"/>
                </a:cubicBezTo>
                <a:cubicBezTo>
                  <a:pt x="128940" y="103547"/>
                  <a:pt x="126118" y="105776"/>
                  <a:pt x="123648" y="108749"/>
                </a:cubicBezTo>
                <a:cubicBezTo>
                  <a:pt x="122590" y="109492"/>
                  <a:pt x="121532" y="109863"/>
                  <a:pt x="120473" y="109863"/>
                </a:cubicBezTo>
                <a:cubicBezTo>
                  <a:pt x="119415" y="109863"/>
                  <a:pt x="118357" y="109492"/>
                  <a:pt x="117651" y="108749"/>
                </a:cubicBezTo>
                <a:cubicBezTo>
                  <a:pt x="115887" y="106891"/>
                  <a:pt x="115887" y="104290"/>
                  <a:pt x="117651" y="102433"/>
                </a:cubicBezTo>
                <a:cubicBezTo>
                  <a:pt x="120473" y="99089"/>
                  <a:pt x="124001" y="96488"/>
                  <a:pt x="127529" y="93887"/>
                </a:cubicBezTo>
                <a:close/>
                <a:moveTo>
                  <a:pt x="153073" y="88010"/>
                </a:moveTo>
                <a:lnTo>
                  <a:pt x="153423" y="88010"/>
                </a:lnTo>
                <a:cubicBezTo>
                  <a:pt x="157620" y="88010"/>
                  <a:pt x="161817" y="88380"/>
                  <a:pt x="166015" y="89862"/>
                </a:cubicBezTo>
                <a:cubicBezTo>
                  <a:pt x="168113" y="90232"/>
                  <a:pt x="169512" y="92826"/>
                  <a:pt x="168813" y="95048"/>
                </a:cubicBezTo>
                <a:cubicBezTo>
                  <a:pt x="168463" y="97271"/>
                  <a:pt x="166714" y="98752"/>
                  <a:pt x="164965" y="98752"/>
                </a:cubicBezTo>
                <a:cubicBezTo>
                  <a:pt x="164616" y="98752"/>
                  <a:pt x="163916" y="98752"/>
                  <a:pt x="163566" y="98382"/>
                </a:cubicBezTo>
                <a:cubicBezTo>
                  <a:pt x="160418" y="97641"/>
                  <a:pt x="156920" y="96900"/>
                  <a:pt x="153423" y="96900"/>
                </a:cubicBezTo>
                <a:cubicBezTo>
                  <a:pt x="150974" y="96900"/>
                  <a:pt x="149225" y="95048"/>
                  <a:pt x="149225" y="92455"/>
                </a:cubicBezTo>
                <a:cubicBezTo>
                  <a:pt x="149225" y="90232"/>
                  <a:pt x="150974" y="88010"/>
                  <a:pt x="153073" y="88010"/>
                </a:cubicBezTo>
                <a:close/>
                <a:moveTo>
                  <a:pt x="124881" y="61123"/>
                </a:moveTo>
                <a:cubicBezTo>
                  <a:pt x="113365" y="68333"/>
                  <a:pt x="68019" y="100061"/>
                  <a:pt x="69098" y="171447"/>
                </a:cubicBezTo>
                <a:cubicBezTo>
                  <a:pt x="69098" y="176495"/>
                  <a:pt x="68379" y="181542"/>
                  <a:pt x="66939" y="186229"/>
                </a:cubicBezTo>
                <a:cubicBezTo>
                  <a:pt x="109046" y="188032"/>
                  <a:pt x="118403" y="193080"/>
                  <a:pt x="127040" y="198127"/>
                </a:cubicBezTo>
                <a:cubicBezTo>
                  <a:pt x="134958" y="202814"/>
                  <a:pt x="141436" y="206780"/>
                  <a:pt x="181383" y="206059"/>
                </a:cubicBezTo>
                <a:cubicBezTo>
                  <a:pt x="181383" y="206059"/>
                  <a:pt x="189661" y="205699"/>
                  <a:pt x="195779" y="211467"/>
                </a:cubicBezTo>
                <a:cubicBezTo>
                  <a:pt x="196858" y="212549"/>
                  <a:pt x="197578" y="213631"/>
                  <a:pt x="198298" y="215073"/>
                </a:cubicBezTo>
                <a:cubicBezTo>
                  <a:pt x="211614" y="211107"/>
                  <a:pt x="223490" y="206420"/>
                  <a:pt x="233207" y="202093"/>
                </a:cubicBezTo>
                <a:cubicBezTo>
                  <a:pt x="237885" y="199930"/>
                  <a:pt x="242204" y="198127"/>
                  <a:pt x="245803" y="196685"/>
                </a:cubicBezTo>
                <a:cubicBezTo>
                  <a:pt x="241484" y="188753"/>
                  <a:pt x="238965" y="180100"/>
                  <a:pt x="239325" y="171447"/>
                </a:cubicBezTo>
                <a:cubicBezTo>
                  <a:pt x="240045" y="100782"/>
                  <a:pt x="195059" y="68333"/>
                  <a:pt x="183542" y="61123"/>
                </a:cubicBezTo>
                <a:cubicBezTo>
                  <a:pt x="176705" y="66891"/>
                  <a:pt x="165908" y="70136"/>
                  <a:pt x="154032" y="70136"/>
                </a:cubicBezTo>
                <a:cubicBezTo>
                  <a:pt x="142515" y="70136"/>
                  <a:pt x="131719" y="66891"/>
                  <a:pt x="124881" y="61123"/>
                </a:cubicBezTo>
                <a:close/>
                <a:moveTo>
                  <a:pt x="119483" y="8844"/>
                </a:moveTo>
                <a:cubicBezTo>
                  <a:pt x="117683" y="8123"/>
                  <a:pt x="116244" y="9205"/>
                  <a:pt x="115884" y="9926"/>
                </a:cubicBezTo>
                <a:cubicBezTo>
                  <a:pt x="114444" y="11368"/>
                  <a:pt x="113365" y="13531"/>
                  <a:pt x="114444" y="16416"/>
                </a:cubicBezTo>
                <a:lnTo>
                  <a:pt x="128840" y="53551"/>
                </a:lnTo>
                <a:cubicBezTo>
                  <a:pt x="131719" y="56075"/>
                  <a:pt x="135678" y="58238"/>
                  <a:pt x="140356" y="59680"/>
                </a:cubicBezTo>
                <a:lnTo>
                  <a:pt x="137117" y="35524"/>
                </a:lnTo>
                <a:cubicBezTo>
                  <a:pt x="136757" y="33001"/>
                  <a:pt x="138557" y="30837"/>
                  <a:pt x="140716" y="30477"/>
                </a:cubicBezTo>
                <a:cubicBezTo>
                  <a:pt x="142875" y="30116"/>
                  <a:pt x="145394" y="31919"/>
                  <a:pt x="145394" y="34443"/>
                </a:cubicBezTo>
                <a:lnTo>
                  <a:pt x="149353" y="61483"/>
                </a:lnTo>
                <a:cubicBezTo>
                  <a:pt x="150793" y="61483"/>
                  <a:pt x="152592" y="61844"/>
                  <a:pt x="154032" y="61844"/>
                </a:cubicBezTo>
                <a:cubicBezTo>
                  <a:pt x="155831" y="61844"/>
                  <a:pt x="157271" y="61483"/>
                  <a:pt x="159070" y="61483"/>
                </a:cubicBezTo>
                <a:lnTo>
                  <a:pt x="162669" y="34443"/>
                </a:lnTo>
                <a:cubicBezTo>
                  <a:pt x="163029" y="31919"/>
                  <a:pt x="165188" y="30116"/>
                  <a:pt x="167707" y="30477"/>
                </a:cubicBezTo>
                <a:cubicBezTo>
                  <a:pt x="169867" y="30837"/>
                  <a:pt x="171666" y="33001"/>
                  <a:pt x="171306" y="35524"/>
                </a:cubicBezTo>
                <a:lnTo>
                  <a:pt x="168067" y="59680"/>
                </a:lnTo>
                <a:cubicBezTo>
                  <a:pt x="172746" y="58238"/>
                  <a:pt x="176705" y="56075"/>
                  <a:pt x="179224" y="53551"/>
                </a:cubicBezTo>
                <a:lnTo>
                  <a:pt x="193619" y="16416"/>
                </a:lnTo>
                <a:cubicBezTo>
                  <a:pt x="194699" y="13531"/>
                  <a:pt x="193979" y="11368"/>
                  <a:pt x="192540" y="9926"/>
                </a:cubicBezTo>
                <a:cubicBezTo>
                  <a:pt x="192180" y="9205"/>
                  <a:pt x="190740" y="8123"/>
                  <a:pt x="188581" y="8844"/>
                </a:cubicBezTo>
                <a:lnTo>
                  <a:pt x="168067" y="15695"/>
                </a:lnTo>
                <a:cubicBezTo>
                  <a:pt x="159070" y="18939"/>
                  <a:pt x="149353" y="18939"/>
                  <a:pt x="140356" y="15695"/>
                </a:cubicBezTo>
                <a:lnTo>
                  <a:pt x="119483" y="8844"/>
                </a:lnTo>
                <a:close/>
                <a:moveTo>
                  <a:pt x="122362" y="552"/>
                </a:moveTo>
                <a:lnTo>
                  <a:pt x="142875" y="7763"/>
                </a:lnTo>
                <a:cubicBezTo>
                  <a:pt x="150433" y="10287"/>
                  <a:pt x="157990" y="10287"/>
                  <a:pt x="165548" y="7763"/>
                </a:cubicBezTo>
                <a:lnTo>
                  <a:pt x="186062" y="552"/>
                </a:lnTo>
                <a:cubicBezTo>
                  <a:pt x="190380" y="-890"/>
                  <a:pt x="195419" y="552"/>
                  <a:pt x="199018" y="4157"/>
                </a:cubicBezTo>
                <a:cubicBezTo>
                  <a:pt x="202616" y="8123"/>
                  <a:pt x="204056" y="14252"/>
                  <a:pt x="201897" y="19300"/>
                </a:cubicBezTo>
                <a:lnTo>
                  <a:pt x="188221" y="53912"/>
                </a:lnTo>
                <a:cubicBezTo>
                  <a:pt x="201537" y="62204"/>
                  <a:pt x="248682" y="97537"/>
                  <a:pt x="247962" y="171447"/>
                </a:cubicBezTo>
                <a:cubicBezTo>
                  <a:pt x="247962" y="179379"/>
                  <a:pt x="250121" y="187311"/>
                  <a:pt x="254440" y="194522"/>
                </a:cubicBezTo>
                <a:cubicBezTo>
                  <a:pt x="257679" y="194161"/>
                  <a:pt x="260198" y="194522"/>
                  <a:pt x="262717" y="196325"/>
                </a:cubicBezTo>
                <a:cubicBezTo>
                  <a:pt x="267036" y="199930"/>
                  <a:pt x="268116" y="203896"/>
                  <a:pt x="268476" y="206780"/>
                </a:cubicBezTo>
                <a:cubicBezTo>
                  <a:pt x="268476" y="207862"/>
                  <a:pt x="268116" y="208944"/>
                  <a:pt x="267756" y="210025"/>
                </a:cubicBezTo>
                <a:cubicBezTo>
                  <a:pt x="273154" y="208944"/>
                  <a:pt x="276753" y="208944"/>
                  <a:pt x="279992" y="211828"/>
                </a:cubicBezTo>
                <a:cubicBezTo>
                  <a:pt x="284671" y="215794"/>
                  <a:pt x="285390" y="220120"/>
                  <a:pt x="285390" y="223005"/>
                </a:cubicBezTo>
                <a:cubicBezTo>
                  <a:pt x="285030" y="231658"/>
                  <a:pt x="275673" y="238147"/>
                  <a:pt x="274954" y="238868"/>
                </a:cubicBezTo>
                <a:cubicBezTo>
                  <a:pt x="228528" y="275643"/>
                  <a:pt x="174545" y="285738"/>
                  <a:pt x="129919" y="285738"/>
                </a:cubicBezTo>
                <a:cubicBezTo>
                  <a:pt x="82414" y="285738"/>
                  <a:pt x="45346" y="274201"/>
                  <a:pt x="39948" y="272398"/>
                </a:cubicBezTo>
                <a:lnTo>
                  <a:pt x="4318" y="272398"/>
                </a:lnTo>
                <a:cubicBezTo>
                  <a:pt x="1799" y="272398"/>
                  <a:pt x="0" y="270596"/>
                  <a:pt x="0" y="268072"/>
                </a:cubicBezTo>
                <a:lnTo>
                  <a:pt x="0" y="190195"/>
                </a:lnTo>
                <a:cubicBezTo>
                  <a:pt x="0" y="187672"/>
                  <a:pt x="1799" y="185869"/>
                  <a:pt x="4318" y="185869"/>
                </a:cubicBezTo>
                <a:lnTo>
                  <a:pt x="40667" y="185869"/>
                </a:lnTo>
                <a:cubicBezTo>
                  <a:pt x="46786" y="185869"/>
                  <a:pt x="52544" y="185869"/>
                  <a:pt x="57942" y="185869"/>
                </a:cubicBezTo>
                <a:cubicBezTo>
                  <a:pt x="59382" y="181182"/>
                  <a:pt x="60461" y="176495"/>
                  <a:pt x="60461" y="171447"/>
                </a:cubicBezTo>
                <a:cubicBezTo>
                  <a:pt x="59382" y="97537"/>
                  <a:pt x="106887" y="62204"/>
                  <a:pt x="119843" y="53912"/>
                </a:cubicBezTo>
                <a:lnTo>
                  <a:pt x="106527" y="19300"/>
                </a:lnTo>
                <a:cubicBezTo>
                  <a:pt x="104367" y="14252"/>
                  <a:pt x="105807" y="8123"/>
                  <a:pt x="109406" y="4157"/>
                </a:cubicBezTo>
                <a:cubicBezTo>
                  <a:pt x="112645" y="552"/>
                  <a:pt x="117683" y="-890"/>
                  <a:pt x="122362" y="5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6207B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042" name="Freeform 986">
            <a:extLst>
              <a:ext uri="{FF2B5EF4-FFF2-40B4-BE49-F238E27FC236}">
                <a16:creationId xmlns:a16="http://schemas.microsoft.com/office/drawing/2014/main" id="{AE844350-0A37-906F-DA79-BEAB7D724C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2333" y="4873625"/>
            <a:ext cx="482398" cy="482398"/>
          </a:xfrm>
          <a:custGeom>
            <a:avLst/>
            <a:gdLst>
              <a:gd name="T0" fmla="*/ 46297 w 285390"/>
              <a:gd name="T1" fmla="*/ 240173 h 285390"/>
              <a:gd name="T2" fmla="*/ 108588 w 285390"/>
              <a:gd name="T3" fmla="*/ 237734 h 285390"/>
              <a:gd name="T4" fmla="*/ 68154 w 285390"/>
              <a:gd name="T5" fmla="*/ 246924 h 285390"/>
              <a:gd name="T6" fmla="*/ 68169 w 285390"/>
              <a:gd name="T7" fmla="*/ 209014 h 285390"/>
              <a:gd name="T8" fmla="*/ 126123 w 285390"/>
              <a:gd name="T9" fmla="*/ 218205 h 285390"/>
              <a:gd name="T10" fmla="*/ 68169 w 285390"/>
              <a:gd name="T11" fmla="*/ 209014 h 285390"/>
              <a:gd name="T12" fmla="*/ 49098 w 285390"/>
              <a:gd name="T13" fmla="*/ 213609 h 285390"/>
              <a:gd name="T14" fmla="*/ 28719 w 285390"/>
              <a:gd name="T15" fmla="*/ 213609 h 285390"/>
              <a:gd name="T16" fmla="*/ 254566 w 285390"/>
              <a:gd name="T17" fmla="*/ 206242 h 285390"/>
              <a:gd name="T18" fmla="*/ 219688 w 285390"/>
              <a:gd name="T19" fmla="*/ 235834 h 285390"/>
              <a:gd name="T20" fmla="*/ 161081 w 285390"/>
              <a:gd name="T21" fmla="*/ 261819 h 285390"/>
              <a:gd name="T22" fmla="*/ 154968 w 285390"/>
              <a:gd name="T23" fmla="*/ 255684 h 285390"/>
              <a:gd name="T24" fmla="*/ 212497 w 285390"/>
              <a:gd name="T25" fmla="*/ 229699 h 285390"/>
              <a:gd name="T26" fmla="*/ 249173 w 285390"/>
              <a:gd name="T27" fmla="*/ 202993 h 285390"/>
              <a:gd name="T28" fmla="*/ 112921 w 285390"/>
              <a:gd name="T29" fmla="*/ 185273 h 285390"/>
              <a:gd name="T30" fmla="*/ 63820 w 285390"/>
              <a:gd name="T31" fmla="*/ 185273 h 285390"/>
              <a:gd name="T32" fmla="*/ 44729 w 285390"/>
              <a:gd name="T33" fmla="*/ 180295 h 285390"/>
              <a:gd name="T34" fmla="*/ 33087 w 285390"/>
              <a:gd name="T35" fmla="*/ 189485 h 285390"/>
              <a:gd name="T36" fmla="*/ 227958 w 285390"/>
              <a:gd name="T37" fmla="*/ 170722 h 285390"/>
              <a:gd name="T38" fmla="*/ 249531 w 285390"/>
              <a:gd name="T39" fmla="*/ 184713 h 285390"/>
              <a:gd name="T40" fmla="*/ 195958 w 285390"/>
              <a:gd name="T41" fmla="*/ 206069 h 285390"/>
              <a:gd name="T42" fmla="*/ 157845 w 285390"/>
              <a:gd name="T43" fmla="*/ 213433 h 285390"/>
              <a:gd name="T44" fmla="*/ 178699 w 285390"/>
              <a:gd name="T45" fmla="*/ 186554 h 285390"/>
              <a:gd name="T46" fmla="*/ 224363 w 285390"/>
              <a:gd name="T47" fmla="*/ 171826 h 285390"/>
              <a:gd name="T48" fmla="*/ 126123 w 285390"/>
              <a:gd name="T49" fmla="*/ 149979 h 285390"/>
              <a:gd name="T50" fmla="*/ 68169 w 285390"/>
              <a:gd name="T51" fmla="*/ 159185 h 285390"/>
              <a:gd name="T52" fmla="*/ 33087 w 285390"/>
              <a:gd name="T53" fmla="*/ 149979 h 285390"/>
              <a:gd name="T54" fmla="*/ 44729 w 285390"/>
              <a:gd name="T55" fmla="*/ 159185 h 285390"/>
              <a:gd name="T56" fmla="*/ 33087 w 285390"/>
              <a:gd name="T57" fmla="*/ 149979 h 285390"/>
              <a:gd name="T58" fmla="*/ 128881 w 285390"/>
              <a:gd name="T59" fmla="*/ 127451 h 285390"/>
              <a:gd name="T60" fmla="*/ 86158 w 285390"/>
              <a:gd name="T61" fmla="*/ 127451 h 285390"/>
              <a:gd name="T62" fmla="*/ 67170 w 285390"/>
              <a:gd name="T63" fmla="*/ 122856 h 285390"/>
              <a:gd name="T64" fmla="*/ 32992 w 285390"/>
              <a:gd name="T65" fmla="*/ 132046 h 285390"/>
              <a:gd name="T66" fmla="*/ 206400 w 285390"/>
              <a:gd name="T67" fmla="*/ 118389 h 285390"/>
              <a:gd name="T68" fmla="*/ 245870 w 285390"/>
              <a:gd name="T69" fmla="*/ 118389 h 285390"/>
              <a:gd name="T70" fmla="*/ 126123 w 285390"/>
              <a:gd name="T71" fmla="*/ 92540 h 285390"/>
              <a:gd name="T72" fmla="*/ 68169 w 285390"/>
              <a:gd name="T73" fmla="*/ 101731 h 285390"/>
              <a:gd name="T74" fmla="*/ 33087 w 285390"/>
              <a:gd name="T75" fmla="*/ 92540 h 285390"/>
              <a:gd name="T76" fmla="*/ 44729 w 285390"/>
              <a:gd name="T77" fmla="*/ 101731 h 285390"/>
              <a:gd name="T78" fmla="*/ 33087 w 285390"/>
              <a:gd name="T79" fmla="*/ 92540 h 285390"/>
              <a:gd name="T80" fmla="*/ 245870 w 285390"/>
              <a:gd name="T81" fmla="*/ 109772 h 285390"/>
              <a:gd name="T82" fmla="*/ 162223 w 285390"/>
              <a:gd name="T83" fmla="*/ 114080 h 285390"/>
              <a:gd name="T84" fmla="*/ 199520 w 285390"/>
              <a:gd name="T85" fmla="*/ 72436 h 285390"/>
              <a:gd name="T86" fmla="*/ 204227 w 285390"/>
              <a:gd name="T87" fmla="*/ 163981 h 285390"/>
              <a:gd name="T88" fmla="*/ 68169 w 285390"/>
              <a:gd name="T89" fmla="*/ 63820 h 285390"/>
              <a:gd name="T90" fmla="*/ 126123 w 285390"/>
              <a:gd name="T91" fmla="*/ 73012 h 285390"/>
              <a:gd name="T92" fmla="*/ 68169 w 285390"/>
              <a:gd name="T93" fmla="*/ 63820 h 285390"/>
              <a:gd name="T94" fmla="*/ 49098 w 285390"/>
              <a:gd name="T95" fmla="*/ 68416 h 285390"/>
              <a:gd name="T96" fmla="*/ 28719 w 285390"/>
              <a:gd name="T97" fmla="*/ 68416 h 285390"/>
              <a:gd name="T98" fmla="*/ 213853 w 285390"/>
              <a:gd name="T99" fmla="*/ 35101 h 285390"/>
              <a:gd name="T100" fmla="*/ 168708 w 285390"/>
              <a:gd name="T101" fmla="*/ 44293 h 285390"/>
              <a:gd name="T102" fmla="*/ 72920 w 285390"/>
              <a:gd name="T103" fmla="*/ 35101 h 285390"/>
              <a:gd name="T104" fmla="*/ 143352 w 285390"/>
              <a:gd name="T105" fmla="*/ 44293 h 285390"/>
              <a:gd name="T106" fmla="*/ 72920 w 285390"/>
              <a:gd name="T107" fmla="*/ 35101 h 285390"/>
              <a:gd name="T108" fmla="*/ 50640 w 285390"/>
              <a:gd name="T109" fmla="*/ 231853 h 285390"/>
              <a:gd name="T110" fmla="*/ 278152 w 285390"/>
              <a:gd name="T111" fmla="*/ 278152 h 285390"/>
              <a:gd name="T112" fmla="*/ 4338 w 285390"/>
              <a:gd name="T113" fmla="*/ 0 h 285390"/>
              <a:gd name="T114" fmla="*/ 286832 w 285390"/>
              <a:gd name="T115" fmla="*/ 282493 h 285390"/>
              <a:gd name="T116" fmla="*/ 47384 w 285390"/>
              <a:gd name="T117" fmla="*/ 285387 h 285390"/>
              <a:gd name="T118" fmla="*/ 0 w 285390"/>
              <a:gd name="T119" fmla="*/ 4702 h 28539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85390" h="285390">
                <a:moveTo>
                  <a:pt x="14755" y="238965"/>
                </a:moveTo>
                <a:lnTo>
                  <a:pt x="46065" y="270635"/>
                </a:lnTo>
                <a:lnTo>
                  <a:pt x="46065" y="238965"/>
                </a:lnTo>
                <a:lnTo>
                  <a:pt x="14755" y="238965"/>
                </a:lnTo>
                <a:close/>
                <a:moveTo>
                  <a:pt x="67810" y="236538"/>
                </a:moveTo>
                <a:lnTo>
                  <a:pt x="108042" y="236538"/>
                </a:lnTo>
                <a:cubicBezTo>
                  <a:pt x="110556" y="236538"/>
                  <a:pt x="112353" y="238443"/>
                  <a:pt x="112353" y="240729"/>
                </a:cubicBezTo>
                <a:cubicBezTo>
                  <a:pt x="112353" y="243777"/>
                  <a:pt x="110556" y="245682"/>
                  <a:pt x="108042" y="245682"/>
                </a:cubicBezTo>
                <a:lnTo>
                  <a:pt x="67810" y="245682"/>
                </a:lnTo>
                <a:cubicBezTo>
                  <a:pt x="65296" y="245682"/>
                  <a:pt x="63500" y="243777"/>
                  <a:pt x="63500" y="240729"/>
                </a:cubicBezTo>
                <a:cubicBezTo>
                  <a:pt x="63500" y="238443"/>
                  <a:pt x="65296" y="236538"/>
                  <a:pt x="67810" y="236538"/>
                </a:cubicBezTo>
                <a:close/>
                <a:moveTo>
                  <a:pt x="67825" y="207963"/>
                </a:moveTo>
                <a:lnTo>
                  <a:pt x="125489" y="207963"/>
                </a:lnTo>
                <a:cubicBezTo>
                  <a:pt x="128012" y="207963"/>
                  <a:pt x="129814" y="210249"/>
                  <a:pt x="129814" y="212535"/>
                </a:cubicBezTo>
                <a:cubicBezTo>
                  <a:pt x="129814" y="215202"/>
                  <a:pt x="128012" y="217107"/>
                  <a:pt x="125489" y="217107"/>
                </a:cubicBezTo>
                <a:lnTo>
                  <a:pt x="67825" y="217107"/>
                </a:lnTo>
                <a:cubicBezTo>
                  <a:pt x="65302" y="217107"/>
                  <a:pt x="63500" y="215202"/>
                  <a:pt x="63500" y="212535"/>
                </a:cubicBezTo>
                <a:cubicBezTo>
                  <a:pt x="63500" y="210249"/>
                  <a:pt x="65302" y="207963"/>
                  <a:pt x="67825" y="207963"/>
                </a:cubicBezTo>
                <a:close/>
                <a:moveTo>
                  <a:pt x="32919" y="207963"/>
                </a:moveTo>
                <a:lnTo>
                  <a:pt x="44505" y="207963"/>
                </a:lnTo>
                <a:cubicBezTo>
                  <a:pt x="47039" y="207963"/>
                  <a:pt x="48850" y="210249"/>
                  <a:pt x="48850" y="212535"/>
                </a:cubicBezTo>
                <a:cubicBezTo>
                  <a:pt x="48850" y="215202"/>
                  <a:pt x="47039" y="217107"/>
                  <a:pt x="44505" y="217107"/>
                </a:cubicBezTo>
                <a:lnTo>
                  <a:pt x="32919" y="217107"/>
                </a:lnTo>
                <a:cubicBezTo>
                  <a:pt x="30385" y="217107"/>
                  <a:pt x="28575" y="215202"/>
                  <a:pt x="28575" y="212535"/>
                </a:cubicBezTo>
                <a:cubicBezTo>
                  <a:pt x="28575" y="210249"/>
                  <a:pt x="30385" y="207963"/>
                  <a:pt x="32919" y="207963"/>
                </a:cubicBezTo>
                <a:close/>
                <a:moveTo>
                  <a:pt x="247919" y="201972"/>
                </a:moveTo>
                <a:cubicBezTo>
                  <a:pt x="250065" y="201613"/>
                  <a:pt x="252569" y="203049"/>
                  <a:pt x="253285" y="205204"/>
                </a:cubicBezTo>
                <a:cubicBezTo>
                  <a:pt x="253642" y="207717"/>
                  <a:pt x="252212" y="210231"/>
                  <a:pt x="249707" y="210590"/>
                </a:cubicBezTo>
                <a:lnTo>
                  <a:pt x="223592" y="216335"/>
                </a:lnTo>
                <a:lnTo>
                  <a:pt x="218583" y="234648"/>
                </a:lnTo>
                <a:cubicBezTo>
                  <a:pt x="218226" y="237162"/>
                  <a:pt x="216079" y="238239"/>
                  <a:pt x="213575" y="237880"/>
                </a:cubicBezTo>
                <a:lnTo>
                  <a:pt x="187459" y="232135"/>
                </a:lnTo>
                <a:lnTo>
                  <a:pt x="160271" y="260502"/>
                </a:lnTo>
                <a:cubicBezTo>
                  <a:pt x="159555" y="261220"/>
                  <a:pt x="158482" y="261579"/>
                  <a:pt x="157051" y="261579"/>
                </a:cubicBezTo>
                <a:cubicBezTo>
                  <a:pt x="155978" y="261579"/>
                  <a:pt x="154904" y="261220"/>
                  <a:pt x="154189" y="260502"/>
                </a:cubicBezTo>
                <a:cubicBezTo>
                  <a:pt x="152400" y="259066"/>
                  <a:pt x="152400" y="256193"/>
                  <a:pt x="154189" y="254398"/>
                </a:cubicBezTo>
                <a:lnTo>
                  <a:pt x="183166" y="224235"/>
                </a:lnTo>
                <a:cubicBezTo>
                  <a:pt x="183882" y="223158"/>
                  <a:pt x="185313" y="222799"/>
                  <a:pt x="187102" y="222799"/>
                </a:cubicBezTo>
                <a:lnTo>
                  <a:pt x="211428" y="228544"/>
                </a:lnTo>
                <a:lnTo>
                  <a:pt x="216079" y="211667"/>
                </a:lnTo>
                <a:cubicBezTo>
                  <a:pt x="216437" y="210231"/>
                  <a:pt x="217868" y="208795"/>
                  <a:pt x="219299" y="208436"/>
                </a:cubicBezTo>
                <a:lnTo>
                  <a:pt x="247919" y="201972"/>
                </a:lnTo>
                <a:close/>
                <a:moveTo>
                  <a:pt x="67810" y="179388"/>
                </a:moveTo>
                <a:lnTo>
                  <a:pt x="108042" y="179388"/>
                </a:lnTo>
                <a:cubicBezTo>
                  <a:pt x="110556" y="179388"/>
                  <a:pt x="112353" y="181674"/>
                  <a:pt x="112353" y="184341"/>
                </a:cubicBezTo>
                <a:cubicBezTo>
                  <a:pt x="112353" y="186627"/>
                  <a:pt x="110556" y="188532"/>
                  <a:pt x="108042" y="188532"/>
                </a:cubicBezTo>
                <a:lnTo>
                  <a:pt x="67810" y="188532"/>
                </a:lnTo>
                <a:cubicBezTo>
                  <a:pt x="65296" y="188532"/>
                  <a:pt x="63500" y="186627"/>
                  <a:pt x="63500" y="184341"/>
                </a:cubicBezTo>
                <a:cubicBezTo>
                  <a:pt x="63500" y="181674"/>
                  <a:pt x="65296" y="179388"/>
                  <a:pt x="67810" y="179388"/>
                </a:cubicBezTo>
                <a:close/>
                <a:moveTo>
                  <a:pt x="32919" y="179388"/>
                </a:moveTo>
                <a:lnTo>
                  <a:pt x="44505" y="179388"/>
                </a:lnTo>
                <a:cubicBezTo>
                  <a:pt x="47039" y="179388"/>
                  <a:pt x="48850" y="181674"/>
                  <a:pt x="48850" y="184341"/>
                </a:cubicBezTo>
                <a:cubicBezTo>
                  <a:pt x="48850" y="186627"/>
                  <a:pt x="47039" y="188532"/>
                  <a:pt x="44505" y="188532"/>
                </a:cubicBezTo>
                <a:lnTo>
                  <a:pt x="32919" y="188532"/>
                </a:lnTo>
                <a:cubicBezTo>
                  <a:pt x="30385" y="188532"/>
                  <a:pt x="28575" y="186627"/>
                  <a:pt x="28575" y="184341"/>
                </a:cubicBezTo>
                <a:cubicBezTo>
                  <a:pt x="28575" y="181674"/>
                  <a:pt x="30385" y="179388"/>
                  <a:pt x="32919" y="179388"/>
                </a:cubicBezTo>
                <a:close/>
                <a:moveTo>
                  <a:pt x="226812" y="169863"/>
                </a:moveTo>
                <a:lnTo>
                  <a:pt x="249707" y="174992"/>
                </a:lnTo>
                <a:cubicBezTo>
                  <a:pt x="252212" y="175358"/>
                  <a:pt x="253642" y="177922"/>
                  <a:pt x="253285" y="180120"/>
                </a:cubicBezTo>
                <a:cubicBezTo>
                  <a:pt x="252569" y="182685"/>
                  <a:pt x="250065" y="184150"/>
                  <a:pt x="248276" y="183784"/>
                </a:cubicBezTo>
                <a:lnTo>
                  <a:pt x="227169" y="179021"/>
                </a:lnTo>
                <a:lnTo>
                  <a:pt x="200338" y="204666"/>
                </a:lnTo>
                <a:cubicBezTo>
                  <a:pt x="198907" y="206131"/>
                  <a:pt x="196761" y="206131"/>
                  <a:pt x="194972" y="205032"/>
                </a:cubicBezTo>
                <a:lnTo>
                  <a:pt x="180304" y="194408"/>
                </a:lnTo>
                <a:lnTo>
                  <a:pt x="159913" y="211626"/>
                </a:lnTo>
                <a:cubicBezTo>
                  <a:pt x="158840" y="211992"/>
                  <a:pt x="158124" y="212359"/>
                  <a:pt x="157051" y="212359"/>
                </a:cubicBezTo>
                <a:cubicBezTo>
                  <a:pt x="155978" y="212359"/>
                  <a:pt x="154904" y="211992"/>
                  <a:pt x="153831" y="210893"/>
                </a:cubicBezTo>
                <a:cubicBezTo>
                  <a:pt x="152400" y="208695"/>
                  <a:pt x="152758" y="206131"/>
                  <a:pt x="154547" y="204666"/>
                </a:cubicBezTo>
                <a:lnTo>
                  <a:pt x="177800" y="185616"/>
                </a:lnTo>
                <a:cubicBezTo>
                  <a:pt x="179231" y="184517"/>
                  <a:pt x="181378" y="184150"/>
                  <a:pt x="182809" y="185616"/>
                </a:cubicBezTo>
                <a:lnTo>
                  <a:pt x="197119" y="195873"/>
                </a:lnTo>
                <a:lnTo>
                  <a:pt x="223234" y="170962"/>
                </a:lnTo>
                <a:cubicBezTo>
                  <a:pt x="224307" y="169863"/>
                  <a:pt x="225738" y="169863"/>
                  <a:pt x="226812" y="169863"/>
                </a:cubicBezTo>
                <a:close/>
                <a:moveTo>
                  <a:pt x="67825" y="149225"/>
                </a:moveTo>
                <a:lnTo>
                  <a:pt x="125489" y="149225"/>
                </a:lnTo>
                <a:cubicBezTo>
                  <a:pt x="128012" y="149225"/>
                  <a:pt x="129814" y="151423"/>
                  <a:pt x="129814" y="153621"/>
                </a:cubicBezTo>
                <a:cubicBezTo>
                  <a:pt x="129814" y="156185"/>
                  <a:pt x="128012" y="158384"/>
                  <a:pt x="125489" y="158384"/>
                </a:cubicBezTo>
                <a:lnTo>
                  <a:pt x="67825" y="158384"/>
                </a:lnTo>
                <a:cubicBezTo>
                  <a:pt x="65302" y="158384"/>
                  <a:pt x="63500" y="156185"/>
                  <a:pt x="63500" y="153621"/>
                </a:cubicBezTo>
                <a:cubicBezTo>
                  <a:pt x="63500" y="151423"/>
                  <a:pt x="65302" y="149225"/>
                  <a:pt x="67825" y="149225"/>
                </a:cubicBezTo>
                <a:close/>
                <a:moveTo>
                  <a:pt x="32919" y="149225"/>
                </a:moveTo>
                <a:lnTo>
                  <a:pt x="44505" y="149225"/>
                </a:lnTo>
                <a:cubicBezTo>
                  <a:pt x="47039" y="149225"/>
                  <a:pt x="48850" y="151423"/>
                  <a:pt x="48850" y="153621"/>
                </a:cubicBezTo>
                <a:cubicBezTo>
                  <a:pt x="48850" y="156185"/>
                  <a:pt x="47039" y="158384"/>
                  <a:pt x="44505" y="158384"/>
                </a:cubicBezTo>
                <a:lnTo>
                  <a:pt x="32919" y="158384"/>
                </a:lnTo>
                <a:cubicBezTo>
                  <a:pt x="30385" y="158384"/>
                  <a:pt x="28575" y="156185"/>
                  <a:pt x="28575" y="153621"/>
                </a:cubicBezTo>
                <a:cubicBezTo>
                  <a:pt x="28575" y="151423"/>
                  <a:pt x="30385" y="149225"/>
                  <a:pt x="32919" y="149225"/>
                </a:cubicBezTo>
                <a:close/>
                <a:moveTo>
                  <a:pt x="89976" y="122238"/>
                </a:moveTo>
                <a:lnTo>
                  <a:pt x="123982" y="122238"/>
                </a:lnTo>
                <a:cubicBezTo>
                  <a:pt x="126461" y="122238"/>
                  <a:pt x="128233" y="124143"/>
                  <a:pt x="128233" y="126810"/>
                </a:cubicBezTo>
                <a:cubicBezTo>
                  <a:pt x="128233" y="129477"/>
                  <a:pt x="126461" y="131382"/>
                  <a:pt x="123982" y="131382"/>
                </a:cubicBezTo>
                <a:lnTo>
                  <a:pt x="89976" y="131382"/>
                </a:lnTo>
                <a:cubicBezTo>
                  <a:pt x="87850" y="131382"/>
                  <a:pt x="85725" y="129477"/>
                  <a:pt x="85725" y="126810"/>
                </a:cubicBezTo>
                <a:cubicBezTo>
                  <a:pt x="85725" y="124143"/>
                  <a:pt x="87850" y="122238"/>
                  <a:pt x="89976" y="122238"/>
                </a:cubicBezTo>
                <a:close/>
                <a:moveTo>
                  <a:pt x="32826" y="122238"/>
                </a:moveTo>
                <a:lnTo>
                  <a:pt x="66832" y="122238"/>
                </a:lnTo>
                <a:cubicBezTo>
                  <a:pt x="69311" y="122238"/>
                  <a:pt x="71083" y="124143"/>
                  <a:pt x="71083" y="126810"/>
                </a:cubicBezTo>
                <a:cubicBezTo>
                  <a:pt x="71083" y="129477"/>
                  <a:pt x="69311" y="131382"/>
                  <a:pt x="66832" y="131382"/>
                </a:cubicBezTo>
                <a:lnTo>
                  <a:pt x="32826" y="131382"/>
                </a:lnTo>
                <a:cubicBezTo>
                  <a:pt x="30346" y="131382"/>
                  <a:pt x="28575" y="129477"/>
                  <a:pt x="28575" y="126810"/>
                </a:cubicBezTo>
                <a:cubicBezTo>
                  <a:pt x="28575" y="124143"/>
                  <a:pt x="30346" y="122238"/>
                  <a:pt x="32826" y="122238"/>
                </a:cubicBezTo>
                <a:close/>
                <a:moveTo>
                  <a:pt x="205362" y="117793"/>
                </a:moveTo>
                <a:lnTo>
                  <a:pt x="180863" y="148154"/>
                </a:lnTo>
                <a:cubicBezTo>
                  <a:pt x="186987" y="152083"/>
                  <a:pt x="194914" y="154583"/>
                  <a:pt x="203200" y="154583"/>
                </a:cubicBezTo>
                <a:cubicBezTo>
                  <a:pt x="224817" y="154583"/>
                  <a:pt x="242471" y="138510"/>
                  <a:pt x="244633" y="117793"/>
                </a:cubicBezTo>
                <a:lnTo>
                  <a:pt x="205362" y="117793"/>
                </a:lnTo>
                <a:close/>
                <a:moveTo>
                  <a:pt x="67825" y="92075"/>
                </a:moveTo>
                <a:lnTo>
                  <a:pt x="125489" y="92075"/>
                </a:lnTo>
                <a:cubicBezTo>
                  <a:pt x="128012" y="92075"/>
                  <a:pt x="129814" y="93980"/>
                  <a:pt x="129814" y="96647"/>
                </a:cubicBezTo>
                <a:cubicBezTo>
                  <a:pt x="129814" y="99314"/>
                  <a:pt x="128012" y="101219"/>
                  <a:pt x="125489" y="101219"/>
                </a:cubicBezTo>
                <a:lnTo>
                  <a:pt x="67825" y="101219"/>
                </a:lnTo>
                <a:cubicBezTo>
                  <a:pt x="65302" y="101219"/>
                  <a:pt x="63500" y="99314"/>
                  <a:pt x="63500" y="96647"/>
                </a:cubicBezTo>
                <a:cubicBezTo>
                  <a:pt x="63500" y="93980"/>
                  <a:pt x="65302" y="92075"/>
                  <a:pt x="67825" y="92075"/>
                </a:cubicBezTo>
                <a:close/>
                <a:moveTo>
                  <a:pt x="32919" y="92075"/>
                </a:moveTo>
                <a:lnTo>
                  <a:pt x="44505" y="92075"/>
                </a:lnTo>
                <a:cubicBezTo>
                  <a:pt x="47039" y="92075"/>
                  <a:pt x="48850" y="93980"/>
                  <a:pt x="48850" y="96647"/>
                </a:cubicBezTo>
                <a:cubicBezTo>
                  <a:pt x="48850" y="99314"/>
                  <a:pt x="47039" y="101219"/>
                  <a:pt x="44505" y="101219"/>
                </a:cubicBezTo>
                <a:lnTo>
                  <a:pt x="32919" y="101219"/>
                </a:lnTo>
                <a:cubicBezTo>
                  <a:pt x="30385" y="101219"/>
                  <a:pt x="28575" y="99314"/>
                  <a:pt x="28575" y="96647"/>
                </a:cubicBezTo>
                <a:cubicBezTo>
                  <a:pt x="28575" y="93980"/>
                  <a:pt x="30385" y="92075"/>
                  <a:pt x="32919" y="92075"/>
                </a:cubicBezTo>
                <a:close/>
                <a:moveTo>
                  <a:pt x="207524" y="72072"/>
                </a:moveTo>
                <a:lnTo>
                  <a:pt x="207524" y="109220"/>
                </a:lnTo>
                <a:lnTo>
                  <a:pt x="244633" y="109220"/>
                </a:lnTo>
                <a:cubicBezTo>
                  <a:pt x="242831" y="89932"/>
                  <a:pt x="226979" y="74216"/>
                  <a:pt x="207524" y="72072"/>
                </a:cubicBezTo>
                <a:close/>
                <a:moveTo>
                  <a:pt x="198517" y="72072"/>
                </a:moveTo>
                <a:cubicBezTo>
                  <a:pt x="177620" y="74573"/>
                  <a:pt x="161407" y="92075"/>
                  <a:pt x="161407" y="113506"/>
                </a:cubicBezTo>
                <a:cubicBezTo>
                  <a:pt x="161407" y="124936"/>
                  <a:pt x="166091" y="135652"/>
                  <a:pt x="173657" y="143153"/>
                </a:cubicBezTo>
                <a:lnTo>
                  <a:pt x="198517" y="112078"/>
                </a:lnTo>
                <a:lnTo>
                  <a:pt x="198517" y="72072"/>
                </a:lnTo>
                <a:close/>
                <a:moveTo>
                  <a:pt x="203200" y="63500"/>
                </a:moveTo>
                <a:cubicBezTo>
                  <a:pt x="230942" y="63500"/>
                  <a:pt x="253640" y="86003"/>
                  <a:pt x="253640" y="113506"/>
                </a:cubicBezTo>
                <a:cubicBezTo>
                  <a:pt x="253640" y="141367"/>
                  <a:pt x="230942" y="163156"/>
                  <a:pt x="203200" y="163156"/>
                </a:cubicBezTo>
                <a:cubicBezTo>
                  <a:pt x="175098" y="163156"/>
                  <a:pt x="152400" y="141367"/>
                  <a:pt x="152400" y="113506"/>
                </a:cubicBezTo>
                <a:cubicBezTo>
                  <a:pt x="152400" y="86003"/>
                  <a:pt x="175098" y="63500"/>
                  <a:pt x="203200" y="63500"/>
                </a:cubicBezTo>
                <a:close/>
                <a:moveTo>
                  <a:pt x="67825" y="63500"/>
                </a:moveTo>
                <a:lnTo>
                  <a:pt x="125489" y="63500"/>
                </a:lnTo>
                <a:cubicBezTo>
                  <a:pt x="128012" y="63500"/>
                  <a:pt x="129814" y="65786"/>
                  <a:pt x="129814" y="68072"/>
                </a:cubicBezTo>
                <a:cubicBezTo>
                  <a:pt x="129814" y="70358"/>
                  <a:pt x="128012" y="72644"/>
                  <a:pt x="125489" y="72644"/>
                </a:cubicBezTo>
                <a:lnTo>
                  <a:pt x="67825" y="72644"/>
                </a:lnTo>
                <a:cubicBezTo>
                  <a:pt x="65302" y="72644"/>
                  <a:pt x="63500" y="70358"/>
                  <a:pt x="63500" y="68072"/>
                </a:cubicBezTo>
                <a:cubicBezTo>
                  <a:pt x="63500" y="65786"/>
                  <a:pt x="65302" y="63500"/>
                  <a:pt x="67825" y="63500"/>
                </a:cubicBezTo>
                <a:close/>
                <a:moveTo>
                  <a:pt x="32919" y="63500"/>
                </a:moveTo>
                <a:lnTo>
                  <a:pt x="44505" y="63500"/>
                </a:lnTo>
                <a:cubicBezTo>
                  <a:pt x="47039" y="63500"/>
                  <a:pt x="48850" y="65786"/>
                  <a:pt x="48850" y="68072"/>
                </a:cubicBezTo>
                <a:cubicBezTo>
                  <a:pt x="48850" y="70358"/>
                  <a:pt x="47039" y="72644"/>
                  <a:pt x="44505" y="72644"/>
                </a:cubicBezTo>
                <a:lnTo>
                  <a:pt x="32919" y="72644"/>
                </a:lnTo>
                <a:cubicBezTo>
                  <a:pt x="30385" y="72644"/>
                  <a:pt x="28575" y="70358"/>
                  <a:pt x="28575" y="68072"/>
                </a:cubicBezTo>
                <a:cubicBezTo>
                  <a:pt x="28575" y="65786"/>
                  <a:pt x="30385" y="63500"/>
                  <a:pt x="32919" y="63500"/>
                </a:cubicBezTo>
                <a:close/>
                <a:moveTo>
                  <a:pt x="167859" y="34925"/>
                </a:moveTo>
                <a:lnTo>
                  <a:pt x="212778" y="34925"/>
                </a:lnTo>
                <a:cubicBezTo>
                  <a:pt x="214952" y="34925"/>
                  <a:pt x="217125" y="36830"/>
                  <a:pt x="217125" y="39497"/>
                </a:cubicBezTo>
                <a:cubicBezTo>
                  <a:pt x="217125" y="41783"/>
                  <a:pt x="214952" y="44069"/>
                  <a:pt x="212778" y="44069"/>
                </a:cubicBezTo>
                <a:lnTo>
                  <a:pt x="167859" y="44069"/>
                </a:lnTo>
                <a:cubicBezTo>
                  <a:pt x="165323" y="44069"/>
                  <a:pt x="163512" y="41783"/>
                  <a:pt x="163512" y="39497"/>
                </a:cubicBezTo>
                <a:cubicBezTo>
                  <a:pt x="163512" y="36830"/>
                  <a:pt x="165323" y="34925"/>
                  <a:pt x="167859" y="34925"/>
                </a:cubicBezTo>
                <a:close/>
                <a:moveTo>
                  <a:pt x="72552" y="34925"/>
                </a:moveTo>
                <a:lnTo>
                  <a:pt x="142631" y="34925"/>
                </a:lnTo>
                <a:cubicBezTo>
                  <a:pt x="145491" y="34925"/>
                  <a:pt x="147279" y="36830"/>
                  <a:pt x="147279" y="39497"/>
                </a:cubicBezTo>
                <a:cubicBezTo>
                  <a:pt x="147279" y="41783"/>
                  <a:pt x="145491" y="44069"/>
                  <a:pt x="142631" y="44069"/>
                </a:cubicBezTo>
                <a:lnTo>
                  <a:pt x="72552" y="44069"/>
                </a:lnTo>
                <a:cubicBezTo>
                  <a:pt x="70049" y="44069"/>
                  <a:pt x="68262" y="41783"/>
                  <a:pt x="68262" y="39497"/>
                </a:cubicBezTo>
                <a:cubicBezTo>
                  <a:pt x="68262" y="36830"/>
                  <a:pt x="70049" y="34925"/>
                  <a:pt x="72552" y="34925"/>
                </a:cubicBezTo>
                <a:close/>
                <a:moveTo>
                  <a:pt x="8637" y="8637"/>
                </a:moveTo>
                <a:lnTo>
                  <a:pt x="8637" y="230687"/>
                </a:lnTo>
                <a:lnTo>
                  <a:pt x="50384" y="230687"/>
                </a:lnTo>
                <a:cubicBezTo>
                  <a:pt x="52903" y="230687"/>
                  <a:pt x="54703" y="232487"/>
                  <a:pt x="54703" y="235006"/>
                </a:cubicBezTo>
                <a:lnTo>
                  <a:pt x="54703" y="276753"/>
                </a:lnTo>
                <a:lnTo>
                  <a:pt x="276753" y="276753"/>
                </a:lnTo>
                <a:lnTo>
                  <a:pt x="276753" y="8637"/>
                </a:lnTo>
                <a:lnTo>
                  <a:pt x="8637" y="8637"/>
                </a:lnTo>
                <a:close/>
                <a:moveTo>
                  <a:pt x="4318" y="0"/>
                </a:moveTo>
                <a:lnTo>
                  <a:pt x="281072" y="0"/>
                </a:lnTo>
                <a:cubicBezTo>
                  <a:pt x="283231" y="0"/>
                  <a:pt x="285390" y="2159"/>
                  <a:pt x="285390" y="4678"/>
                </a:cubicBezTo>
                <a:lnTo>
                  <a:pt x="285390" y="281072"/>
                </a:lnTo>
                <a:cubicBezTo>
                  <a:pt x="285390" y="283591"/>
                  <a:pt x="283231" y="285390"/>
                  <a:pt x="281072" y="285390"/>
                </a:cubicBezTo>
                <a:lnTo>
                  <a:pt x="50384" y="285390"/>
                </a:lnTo>
                <a:cubicBezTo>
                  <a:pt x="49304" y="285390"/>
                  <a:pt x="48225" y="285030"/>
                  <a:pt x="47145" y="283951"/>
                </a:cubicBezTo>
                <a:lnTo>
                  <a:pt x="1079" y="237885"/>
                </a:lnTo>
                <a:cubicBezTo>
                  <a:pt x="360" y="237165"/>
                  <a:pt x="0" y="236086"/>
                  <a:pt x="0" y="235006"/>
                </a:cubicBezTo>
                <a:lnTo>
                  <a:pt x="0" y="4678"/>
                </a:lnTo>
                <a:cubicBezTo>
                  <a:pt x="0" y="2159"/>
                  <a:pt x="1799" y="0"/>
                  <a:pt x="43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6207B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1565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44939F2-E797-D1CA-A0A6-69B400247A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44939F2-E797-D1CA-A0A6-69B400247A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4997827-6FF0-C438-C0D0-2E713D611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b="0" i="0" dirty="0" err="1"/>
              <a:t>Noogat</a:t>
            </a:r>
            <a:r>
              <a:rPr b="0" i="0" dirty="0"/>
              <a:t> significantly outperforms competitors in slide creation efficiency.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5FC6944-8BF9-0919-0951-CF2012FC1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b="1" i="0" dirty="0"/>
              <a:t>Monthly Time Savings Per Consultant (Hours)</a:t>
            </a:r>
          </a:p>
        </p:txBody>
      </p:sp>
      <p:sp>
        <p:nvSpPr>
          <p:cNvPr id="7" name="Rectangle 89">
            <a:extLst>
              <a:ext uri="{FF2B5EF4-FFF2-40B4-BE49-F238E27FC236}">
                <a16:creationId xmlns:a16="http://schemas.microsoft.com/office/drawing/2014/main" id="{199CACA0-0601-C4B6-396E-A27ADDF5A784}"/>
              </a:ext>
            </a:extLst>
          </p:cNvPr>
          <p:cNvSpPr/>
          <p:nvPr/>
        </p:nvSpPr>
        <p:spPr>
          <a:xfrm>
            <a:off x="8692587" y="1520825"/>
            <a:ext cx="3127942" cy="47910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45714" rtlCol="0" anchor="t"/>
          <a:lstStyle/>
          <a:p>
            <a:endParaRPr lang="en-US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8" name="TextBox 24">
            <a:extLst>
              <a:ext uri="{FF2B5EF4-FFF2-40B4-BE49-F238E27FC236}">
                <a16:creationId xmlns:a16="http://schemas.microsoft.com/office/drawing/2014/main" id="{321CF386-F1CD-BA2F-59C0-B91BA3FACE9E}"/>
              </a:ext>
            </a:extLst>
          </p:cNvPr>
          <p:cNvSpPr txBox="1"/>
          <p:nvPr/>
        </p:nvSpPr>
        <p:spPr>
          <a:xfrm>
            <a:off x="8869339" y="1872380"/>
            <a:ext cx="2679489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sz="1400" b="1" i="0">
                <a:solidFill>
                  <a:schemeClr val="accent2"/>
                </a:solidFill>
                <a:latin typeface="Verdana"/>
              </a:rPr>
              <a:t>Key Insights: Noogat's Impact</a:t>
            </a: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FD4E7309-D367-5B43-7C9B-85270C168DA0}"/>
              </a:ext>
            </a:extLst>
          </p:cNvPr>
          <p:cNvSpPr txBox="1"/>
          <p:nvPr/>
        </p:nvSpPr>
        <p:spPr>
          <a:xfrm>
            <a:off x="8869338" y="2540877"/>
            <a:ext cx="267949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200" b="0" i="0">
                <a:latin typeface="Verdana"/>
              </a:rPr>
              <a:t>Noogat delivers superior time savings across all slide creation phases, from </a:t>
            </a:r>
            <a:r>
              <a:rPr sz="1200" b="1" i="0">
                <a:latin typeface="Verdana"/>
              </a:rPr>
              <a:t>automated formatting</a:t>
            </a:r>
            <a:r>
              <a:rPr sz="1200" b="0" i="0">
                <a:latin typeface="Verdana"/>
              </a:rPr>
              <a:t> to </a:t>
            </a:r>
            <a:r>
              <a:rPr sz="1200" b="1" i="0">
                <a:latin typeface="Verdana"/>
              </a:rPr>
              <a:t>AI-powered content generation</a:t>
            </a:r>
            <a:r>
              <a:rPr sz="1200" b="0" i="0">
                <a:latin typeface="Verdana"/>
              </a:rPr>
              <a:t> and </a:t>
            </a:r>
            <a:r>
              <a:rPr sz="1200" b="1" i="0">
                <a:latin typeface="Verdana"/>
              </a:rPr>
              <a:t>streamlined chart/table creation</a:t>
            </a:r>
            <a:r>
              <a:rPr sz="1200" b="0" i="0">
                <a:latin typeface="Verdana"/>
              </a:rPr>
              <a:t>, ensuring high-quality, efficient output.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34DBF97-FDCC-C951-9F08-70013769C358}"/>
              </a:ext>
            </a:extLst>
          </p:cNvPr>
          <p:cNvCxnSpPr>
            <a:cxnSpLocks/>
          </p:cNvCxnSpPr>
          <p:nvPr/>
        </p:nvCxnSpPr>
        <p:spPr>
          <a:xfrm>
            <a:off x="8859506" y="2401094"/>
            <a:ext cx="133974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1">
            <a:extLst>
              <a:ext uri="{FF2B5EF4-FFF2-40B4-BE49-F238E27FC236}">
                <a16:creationId xmlns:a16="http://schemas.microsoft.com/office/drawing/2014/main" id="{DAE85958-C9F9-2226-9827-ED18C2FCFEE0}"/>
              </a:ext>
            </a:extLst>
          </p:cNvPr>
          <p:cNvGraphicFramePr/>
          <p:nvPr/>
        </p:nvGraphicFramePr>
        <p:xfrm>
          <a:off x="544010" y="2009054"/>
          <a:ext cx="7685590" cy="4299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24">
            <a:extLst>
              <a:ext uri="{FF2B5EF4-FFF2-40B4-BE49-F238E27FC236}">
                <a16:creationId xmlns:a16="http://schemas.microsoft.com/office/drawing/2014/main" id="{F9F83D90-3D14-40A1-E794-5C85A4D02371}"/>
              </a:ext>
            </a:extLst>
          </p:cNvPr>
          <p:cNvSpPr txBox="1"/>
          <p:nvPr/>
        </p:nvSpPr>
        <p:spPr>
          <a:xfrm>
            <a:off x="570271" y="1535975"/>
            <a:ext cx="2679489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sz="1800" b="1" i="0">
                <a:solidFill>
                  <a:schemeClr val="accent2"/>
                </a:solidFill>
                <a:latin typeface="Verdana"/>
              </a:rPr>
              <a:t>Comparative Time Savings Analysis</a:t>
            </a:r>
          </a:p>
        </p:txBody>
      </p:sp>
      <p:cxnSp>
        <p:nvCxnSpPr>
          <p:cNvPr id="14" name="Conector recto 9">
            <a:extLst>
              <a:ext uri="{FF2B5EF4-FFF2-40B4-BE49-F238E27FC236}">
                <a16:creationId xmlns:a16="http://schemas.microsoft.com/office/drawing/2014/main" id="{4572A0A5-0A6B-F2CC-8A01-081DCCFA6DCA}"/>
              </a:ext>
            </a:extLst>
          </p:cNvPr>
          <p:cNvCxnSpPr>
            <a:cxnSpLocks/>
          </p:cNvCxnSpPr>
          <p:nvPr/>
        </p:nvCxnSpPr>
        <p:spPr>
          <a:xfrm>
            <a:off x="560438" y="1878422"/>
            <a:ext cx="766916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4">
            <a:extLst>
              <a:ext uri="{FF2B5EF4-FFF2-40B4-BE49-F238E27FC236}">
                <a16:creationId xmlns:a16="http://schemas.microsoft.com/office/drawing/2014/main" id="{197325E6-C1C3-F7D6-CCD7-433EB1F1F094}"/>
              </a:ext>
            </a:extLst>
          </p:cNvPr>
          <p:cNvSpPr txBox="1"/>
          <p:nvPr/>
        </p:nvSpPr>
        <p:spPr>
          <a:xfrm>
            <a:off x="570272" y="1911135"/>
            <a:ext cx="2929142" cy="26902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sz="1400" b="0" i="0" dirty="0">
                <a:solidFill>
                  <a:schemeClr val="accent6"/>
                </a:solidFill>
                <a:latin typeface="Verdana"/>
              </a:rPr>
              <a:t>Hours Saved Per Consultant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55ED2-65D1-321B-4768-9E40ECCAF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8941" y="6460383"/>
            <a:ext cx="5847522" cy="2406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Source:_______</a:t>
            </a:r>
          </a:p>
        </p:txBody>
      </p:sp>
    </p:spTree>
    <p:extLst>
      <p:ext uri="{BB962C8B-B14F-4D97-AF65-F5344CB8AC3E}">
        <p14:creationId xmlns:p14="http://schemas.microsoft.com/office/powerpoint/2010/main" val="7337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5261C19-0EEE-29D7-9907-3E5B6D8B6C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" imgW="317" imgH="318" progId="TCLayout.ActiveDocument.1">
                  <p:embed/>
                </p:oleObj>
              </mc:Choice>
              <mc:Fallback>
                <p:oleObj name="think-cell Slide" r:id="rId2" imgW="317" imgH="31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5261C19-0EEE-29D7-9907-3E5B6D8B6C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D141A6C-D481-E2E3-F802-87BDA4F5EF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b="0" i="0"/>
              <a:t>Key Limitations of Copilot Compared to Gamma's Superior Slide Capabilities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43679-4471-3CA1-DBA1-8D6F983D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0"/>
              <a:t>Copilot vs. Gamma: Slide Creation Discrepancies</a:t>
            </a:r>
          </a:p>
        </p:txBody>
      </p:sp>
      <p:sp>
        <p:nvSpPr>
          <p:cNvPr id="14" name="TextBox 24">
            <a:extLst>
              <a:ext uri="{FF2B5EF4-FFF2-40B4-BE49-F238E27FC236}">
                <a16:creationId xmlns:a16="http://schemas.microsoft.com/office/drawing/2014/main" id="{AA2A0DB9-A5BA-9673-0213-A3677E703F59}"/>
              </a:ext>
            </a:extLst>
          </p:cNvPr>
          <p:cNvSpPr txBox="1"/>
          <p:nvPr/>
        </p:nvSpPr>
        <p:spPr>
          <a:xfrm>
            <a:off x="1061770" y="1582482"/>
            <a:ext cx="2679489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 i="0" u="none">
                <a:solidFill>
                  <a:srgbClr val="629DD1"/>
                </a:solidFill>
                <a:latin typeface="Verdana"/>
              </a:rPr>
              <a:t>Visual Design &amp; Layout</a:t>
            </a: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B65B45EF-5540-68AF-FDC1-9DF3C80A5C25}"/>
              </a:ext>
            </a:extLst>
          </p:cNvPr>
          <p:cNvSpPr txBox="1"/>
          <p:nvPr/>
        </p:nvSpPr>
        <p:spPr>
          <a:xfrm>
            <a:off x="1061769" y="2064530"/>
            <a:ext cx="10742880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 b="0" i="0" u="none">
                <a:solidFill>
                  <a:srgbClr val="000000"/>
                </a:solidFill>
                <a:latin typeface="Verdana"/>
              </a:rPr>
              <a:t>Copilot often generates less visually appealing or misaligned slide layouts requiring significant manual adjustments, leading to increased design time and inconsistency.</a:t>
            </a:r>
          </a:p>
        </p:txBody>
      </p:sp>
      <p:cxnSp>
        <p:nvCxnSpPr>
          <p:cNvPr id="16" name="Conector recto 9">
            <a:extLst>
              <a:ext uri="{FF2B5EF4-FFF2-40B4-BE49-F238E27FC236}">
                <a16:creationId xmlns:a16="http://schemas.microsoft.com/office/drawing/2014/main" id="{D58CDD45-88B5-C015-27BC-B1B26C70EAE1}"/>
              </a:ext>
            </a:extLst>
          </p:cNvPr>
          <p:cNvCxnSpPr>
            <a:cxnSpLocks/>
          </p:cNvCxnSpPr>
          <p:nvPr/>
        </p:nvCxnSpPr>
        <p:spPr>
          <a:xfrm>
            <a:off x="1051937" y="1964438"/>
            <a:ext cx="162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4">
            <a:extLst>
              <a:ext uri="{FF2B5EF4-FFF2-40B4-BE49-F238E27FC236}">
                <a16:creationId xmlns:a16="http://schemas.microsoft.com/office/drawing/2014/main" id="{2AA8529D-5AC0-E063-5640-47400012C5D5}"/>
              </a:ext>
            </a:extLst>
          </p:cNvPr>
          <p:cNvSpPr txBox="1"/>
          <p:nvPr/>
        </p:nvSpPr>
        <p:spPr>
          <a:xfrm>
            <a:off x="1061770" y="2788452"/>
            <a:ext cx="2679489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 i="0" u="none">
                <a:solidFill>
                  <a:srgbClr val="629DD1"/>
                </a:solidFill>
                <a:latin typeface="Verdana"/>
              </a:rPr>
              <a:t>Content Coherence</a:t>
            </a: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71845D1F-126B-EDB3-E271-DACA4686D36F}"/>
              </a:ext>
            </a:extLst>
          </p:cNvPr>
          <p:cNvSpPr txBox="1"/>
          <p:nvPr/>
        </p:nvSpPr>
        <p:spPr>
          <a:xfrm>
            <a:off x="1061769" y="3270500"/>
            <a:ext cx="10742880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 b="0" i="0" u="none">
                <a:solidFill>
                  <a:srgbClr val="000000"/>
                </a:solidFill>
                <a:latin typeface="Verdana"/>
              </a:rPr>
              <a:t>Gamma demonstrates superior comprehension of complex presentation contexts and existing slide content, resulting in more relevant and integrated suggestions.</a:t>
            </a:r>
          </a:p>
        </p:txBody>
      </p:sp>
      <p:cxnSp>
        <p:nvCxnSpPr>
          <p:cNvPr id="23" name="Conector recto 9">
            <a:extLst>
              <a:ext uri="{FF2B5EF4-FFF2-40B4-BE49-F238E27FC236}">
                <a16:creationId xmlns:a16="http://schemas.microsoft.com/office/drawing/2014/main" id="{53673C72-2F9D-08B9-C735-E27B165BA0A9}"/>
              </a:ext>
            </a:extLst>
          </p:cNvPr>
          <p:cNvCxnSpPr>
            <a:cxnSpLocks/>
          </p:cNvCxnSpPr>
          <p:nvPr/>
        </p:nvCxnSpPr>
        <p:spPr>
          <a:xfrm>
            <a:off x="1051937" y="3170408"/>
            <a:ext cx="162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4">
            <a:extLst>
              <a:ext uri="{FF2B5EF4-FFF2-40B4-BE49-F238E27FC236}">
                <a16:creationId xmlns:a16="http://schemas.microsoft.com/office/drawing/2014/main" id="{53B461E2-AF06-0053-CFAD-514426486FA3}"/>
              </a:ext>
            </a:extLst>
          </p:cNvPr>
          <p:cNvSpPr txBox="1"/>
          <p:nvPr/>
        </p:nvSpPr>
        <p:spPr>
          <a:xfrm>
            <a:off x="1061770" y="3994422"/>
            <a:ext cx="5386531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 i="0" u="none">
                <a:solidFill>
                  <a:srgbClr val="629DD1"/>
                </a:solidFill>
                <a:latin typeface="Verdana"/>
              </a:rPr>
              <a:t>Export &amp; Sharing Options</a:t>
            </a: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DB459604-C28F-167D-D806-20C4B3499588}"/>
              </a:ext>
            </a:extLst>
          </p:cNvPr>
          <p:cNvSpPr txBox="1"/>
          <p:nvPr/>
        </p:nvSpPr>
        <p:spPr>
          <a:xfrm>
            <a:off x="1061769" y="4476470"/>
            <a:ext cx="10742880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 b="0" i="0" u="none">
                <a:solidFill>
                  <a:srgbClr val="000000"/>
                </a:solidFill>
                <a:latin typeface="Verdana"/>
              </a:rPr>
              <a:t>Gamma offers seamless integration with a broader range of presentation tools and platforms, enhancing workflow efficiency and reducing friction.</a:t>
            </a:r>
          </a:p>
        </p:txBody>
      </p:sp>
      <p:cxnSp>
        <p:nvCxnSpPr>
          <p:cNvPr id="29" name="Conector recto 9">
            <a:extLst>
              <a:ext uri="{FF2B5EF4-FFF2-40B4-BE49-F238E27FC236}">
                <a16:creationId xmlns:a16="http://schemas.microsoft.com/office/drawing/2014/main" id="{AE6C4D98-B019-7D09-F346-FC77C0A4CB11}"/>
              </a:ext>
            </a:extLst>
          </p:cNvPr>
          <p:cNvCxnSpPr>
            <a:cxnSpLocks/>
          </p:cNvCxnSpPr>
          <p:nvPr/>
        </p:nvCxnSpPr>
        <p:spPr>
          <a:xfrm>
            <a:off x="1051937" y="4376378"/>
            <a:ext cx="162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4">
            <a:extLst>
              <a:ext uri="{FF2B5EF4-FFF2-40B4-BE49-F238E27FC236}">
                <a16:creationId xmlns:a16="http://schemas.microsoft.com/office/drawing/2014/main" id="{EEF6279A-7437-C429-176A-D7A0835FC213}"/>
              </a:ext>
            </a:extLst>
          </p:cNvPr>
          <p:cNvSpPr txBox="1"/>
          <p:nvPr/>
        </p:nvSpPr>
        <p:spPr>
          <a:xfrm>
            <a:off x="1061770" y="5200391"/>
            <a:ext cx="2679489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 i="0" u="none">
                <a:solidFill>
                  <a:srgbClr val="629DD1"/>
                </a:solidFill>
                <a:latin typeface="Verdana"/>
              </a:rPr>
              <a:t>Template &amp; Branding Adherence</a:t>
            </a:r>
          </a:p>
        </p:txBody>
      </p:sp>
      <p:sp>
        <p:nvSpPr>
          <p:cNvPr id="35" name="TextBox 25">
            <a:extLst>
              <a:ext uri="{FF2B5EF4-FFF2-40B4-BE49-F238E27FC236}">
                <a16:creationId xmlns:a16="http://schemas.microsoft.com/office/drawing/2014/main" id="{169B2E94-A6D3-D7A7-55E4-C69C24947B6C}"/>
              </a:ext>
            </a:extLst>
          </p:cNvPr>
          <p:cNvSpPr txBox="1"/>
          <p:nvPr/>
        </p:nvSpPr>
        <p:spPr>
          <a:xfrm>
            <a:off x="1061769" y="5682439"/>
            <a:ext cx="10742880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 b="0" i="0" u="none">
                <a:solidFill>
                  <a:srgbClr val="000000"/>
                </a:solidFill>
                <a:latin typeface="Verdana"/>
              </a:rPr>
              <a:t>Gamma provides more robust customization options, allowing users to fine-tune its behavior and adapt to specific brand guidelines and template requirements more effectively.</a:t>
            </a:r>
          </a:p>
        </p:txBody>
      </p:sp>
      <p:cxnSp>
        <p:nvCxnSpPr>
          <p:cNvPr id="36" name="Conector recto 9">
            <a:extLst>
              <a:ext uri="{FF2B5EF4-FFF2-40B4-BE49-F238E27FC236}">
                <a16:creationId xmlns:a16="http://schemas.microsoft.com/office/drawing/2014/main" id="{9C5209CC-1AA2-FF4E-7AC4-DBBEC3745BE8}"/>
              </a:ext>
            </a:extLst>
          </p:cNvPr>
          <p:cNvCxnSpPr>
            <a:cxnSpLocks/>
          </p:cNvCxnSpPr>
          <p:nvPr/>
        </p:nvCxnSpPr>
        <p:spPr>
          <a:xfrm>
            <a:off x="1051937" y="5582347"/>
            <a:ext cx="162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18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 hidden="1">
            <a:extLst>
              <a:ext uri="{FF2B5EF4-FFF2-40B4-BE49-F238E27FC236}">
                <a16:creationId xmlns:a16="http://schemas.microsoft.com/office/drawing/2014/main" id="{055521DD-56E9-E69B-CEE1-1550C520CE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" imgW="317" imgH="318" progId="TCLayout.ActiveDocument.1">
                  <p:embed/>
                </p:oleObj>
              </mc:Choice>
              <mc:Fallback>
                <p:oleObj name="think-cell Slide" r:id="rId2" imgW="317" imgH="318" progId="TCLayout.ActiveDocument.1">
                  <p:embed/>
                  <p:pic>
                    <p:nvPicPr>
                      <p:cNvPr id="6" name="Objeto 5" hidden="1">
                        <a:extLst>
                          <a:ext uri="{FF2B5EF4-FFF2-40B4-BE49-F238E27FC236}">
                            <a16:creationId xmlns:a16="http://schemas.microsoft.com/office/drawing/2014/main" id="{055521DD-56E9-E69B-CEE1-1550C520CE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7B95EA3-EFD4-3BA6-806B-D2724B9C8B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b="0" i="0"/>
              <a:t>Streamlining Deck Creation &amp; Driving Productivity Gains with AI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D6251F8-8DA4-B9AF-4823-6400CC6D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b="1" i="0"/>
              <a:t>Noogat's Impact on Slide Creation Efficiency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6A7942-804F-A72D-6649-1F02141F5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8941" y="6460383"/>
            <a:ext cx="5847522" cy="2406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0" i="0"/>
              <a:t>Source: Noogat Internal Analysis</a:t>
            </a:r>
          </a:p>
        </p:txBody>
      </p:sp>
      <p:graphicFrame>
        <p:nvGraphicFramePr>
          <p:cNvPr id="5" name="Tabla 6">
            <a:extLst>
              <a:ext uri="{FF2B5EF4-FFF2-40B4-BE49-F238E27FC236}">
                <a16:creationId xmlns:a16="http://schemas.microsoft.com/office/drawing/2014/main" id="{9DA38D24-8A1B-66B3-5E58-6AD0E7E9B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37419"/>
              </p:ext>
            </p:extLst>
          </p:nvPr>
        </p:nvGraphicFramePr>
        <p:xfrm>
          <a:off x="371475" y="1520825"/>
          <a:ext cx="11449052" cy="4787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2263">
                  <a:extLst>
                    <a:ext uri="{9D8B030D-6E8A-4147-A177-3AD203B41FA5}">
                      <a16:colId xmlns:a16="http://schemas.microsoft.com/office/drawing/2014/main" val="1369404724"/>
                    </a:ext>
                  </a:extLst>
                </a:gridCol>
                <a:gridCol w="2862263">
                  <a:extLst>
                    <a:ext uri="{9D8B030D-6E8A-4147-A177-3AD203B41FA5}">
                      <a16:colId xmlns:a16="http://schemas.microsoft.com/office/drawing/2014/main" val="808400863"/>
                    </a:ext>
                  </a:extLst>
                </a:gridCol>
                <a:gridCol w="2862263">
                  <a:extLst>
                    <a:ext uri="{9D8B030D-6E8A-4147-A177-3AD203B41FA5}">
                      <a16:colId xmlns:a16="http://schemas.microsoft.com/office/drawing/2014/main" val="2784267480"/>
                    </a:ext>
                  </a:extLst>
                </a:gridCol>
                <a:gridCol w="2862263">
                  <a:extLst>
                    <a:ext uri="{9D8B030D-6E8A-4147-A177-3AD203B41FA5}">
                      <a16:colId xmlns:a16="http://schemas.microsoft.com/office/drawing/2014/main" val="2388248176"/>
                    </a:ext>
                  </a:extLst>
                </a:gridCol>
              </a:tblGrid>
              <a:tr h="797983">
                <a:tc>
                  <a:txBody>
                    <a:bodyPr/>
                    <a:lstStyle/>
                    <a:p>
                      <a:pPr algn="ctr"/>
                      <a:r>
                        <a:rPr sz="1200" b="1" i="0">
                          <a:solidFill>
                            <a:schemeClr val="tx2"/>
                          </a:solidFill>
                        </a:rPr>
                        <a:t>Initiative Focus Area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i="0">
                          <a:solidFill>
                            <a:schemeClr val="tx2"/>
                          </a:solidFill>
                        </a:rPr>
                        <a:t>Key Objective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i="0">
                          <a:solidFill>
                            <a:schemeClr val="tx2"/>
                          </a:solidFill>
                        </a:rPr>
                        <a:t>Current Status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i="0">
                          <a:solidFill>
                            <a:schemeClr val="tx2"/>
                          </a:solidFill>
                        </a:rPr>
                        <a:t>Target Completion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49880"/>
                  </a:ext>
                </a:extLst>
              </a:tr>
              <a:tr h="797983">
                <a:tc>
                  <a:txBody>
                    <a:bodyPr/>
                    <a:lstStyle/>
                    <a:p>
                      <a:pPr algn="ctr"/>
                      <a:r>
                        <a:rPr sz="1200" b="1" i="0">
                          <a:solidFill>
                            <a:schemeClr val="tx1"/>
                          </a:solidFill>
                        </a:rPr>
                        <a:t>Automated Content Generation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>
                          <a:solidFill>
                            <a:schemeClr val="tx1"/>
                          </a:solidFill>
                        </a:rPr>
                        <a:t>Automate data analysis &amp; content for slides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>
                          <a:solidFill>
                            <a:schemeClr val="tx1"/>
                          </a:solidFill>
                        </a:rPr>
                        <a:t>Delivering 12 hours saved per consultant/month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>
                          <a:solidFill>
                            <a:schemeClr val="tx1"/>
                          </a:solidFill>
                        </a:rPr>
                        <a:t>Ongoing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619748"/>
                  </a:ext>
                </a:extLst>
              </a:tr>
              <a:tr h="797983">
                <a:tc>
                  <a:txBody>
                    <a:bodyPr/>
                    <a:lstStyle/>
                    <a:p>
                      <a:pPr algn="ctr"/>
                      <a:r>
                        <a:rPr sz="1200" b="1" i="0">
                          <a:solidFill>
                            <a:schemeClr val="tx1"/>
                          </a:solidFill>
                        </a:rPr>
                        <a:t>Streamlined Chart/Table Creation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>
                          <a:solidFill>
                            <a:schemeClr val="tx1"/>
                          </a:solidFill>
                        </a:rPr>
                        <a:t>Accelerate visual data representation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>
                          <a:solidFill>
                            <a:schemeClr val="tx1"/>
                          </a:solidFill>
                        </a:rPr>
                        <a:t>Delivering 8 hours saved per consultant/month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>
                          <a:solidFill>
                            <a:schemeClr val="tx1"/>
                          </a:solidFill>
                        </a:rPr>
                        <a:t>Ongoing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3841821"/>
                  </a:ext>
                </a:extLst>
              </a:tr>
              <a:tr h="797983">
                <a:tc>
                  <a:txBody>
                    <a:bodyPr/>
                    <a:lstStyle/>
                    <a:p>
                      <a:pPr algn="ctr"/>
                      <a:r>
                        <a:rPr sz="1200" b="1" i="0">
                          <a:solidFill>
                            <a:schemeClr val="tx1"/>
                          </a:solidFill>
                        </a:rPr>
                        <a:t>Layout Optimization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>
                          <a:solidFill>
                            <a:schemeClr val="tx1"/>
                          </a:solidFill>
                        </a:rPr>
                        <a:t>Automate slide design &amp; formatting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dirty="0">
                          <a:solidFill>
                            <a:schemeClr val="tx1"/>
                          </a:solidFill>
                        </a:rPr>
                        <a:t>Delivering </a:t>
                      </a:r>
                      <a:r>
                        <a:rPr lang="en-GB" sz="1200" b="0" i="0" dirty="0">
                          <a:solidFill>
                            <a:schemeClr val="tx1"/>
                          </a:solidFill>
                        </a:rPr>
                        <a:t>72</a:t>
                      </a:r>
                      <a:r>
                        <a:rPr sz="1200" b="0" i="0" dirty="0">
                          <a:solidFill>
                            <a:schemeClr val="tx1"/>
                          </a:solidFill>
                        </a:rPr>
                        <a:t> hours saved per consultant/</a:t>
                      </a:r>
                      <a:r>
                        <a:rPr lang="en-GB" sz="1200" b="0" i="0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>
                          <a:solidFill>
                            <a:schemeClr val="tx1"/>
                          </a:solidFill>
                        </a:rPr>
                        <a:t>Ongoing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480552"/>
                  </a:ext>
                </a:extLst>
              </a:tr>
              <a:tr h="797983">
                <a:tc>
                  <a:txBody>
                    <a:bodyPr/>
                    <a:lstStyle/>
                    <a:p>
                      <a:pPr algn="ctr"/>
                      <a:r>
                        <a:rPr sz="1200" b="1" i="0">
                          <a:solidFill>
                            <a:schemeClr val="tx1"/>
                          </a:solidFill>
                        </a:rPr>
                        <a:t>Review &amp; QA Efficiency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>
                          <a:solidFill>
                            <a:schemeClr val="tx1"/>
                          </a:solidFill>
                        </a:rPr>
                        <a:t>Reduce repetitive tasks &amp; manual processing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>
                          <a:solidFill>
                            <a:schemeClr val="tx1"/>
                          </a:solidFill>
                        </a:rPr>
                        <a:t>Delivering 4 hours saved per consultant/month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>
                          <a:solidFill>
                            <a:schemeClr val="tx1"/>
                          </a:solidFill>
                        </a:rPr>
                        <a:t>Ongoing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959275"/>
                  </a:ext>
                </a:extLst>
              </a:tr>
              <a:tr h="797983">
                <a:tc>
                  <a:txBody>
                    <a:bodyPr/>
                    <a:lstStyle/>
                    <a:p>
                      <a:pPr algn="ctr"/>
                      <a:r>
                        <a:rPr sz="1200" b="1" i="0">
                          <a:solidFill>
                            <a:schemeClr val="tx1"/>
                          </a:solidFill>
                        </a:rPr>
                        <a:t>Overall Productivity Gains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>
                          <a:solidFill>
                            <a:schemeClr val="tx1"/>
                          </a:solidFill>
                        </a:rPr>
                        <a:t>Enable focus on high-value tasks; save $2M in lost productivity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>
                          <a:solidFill>
                            <a:schemeClr val="tx1"/>
                          </a:solidFill>
                        </a:rPr>
                        <a:t>Achieving 15 minutes saved per slide created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dirty="0">
                          <a:solidFill>
                            <a:schemeClr val="tx1"/>
                          </a:solidFill>
                        </a:rPr>
                        <a:t>Ongoing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743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78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IC TEMPLATE OK">
  <a:themeElements>
    <a:clrScheme name="Custom 61">
      <a:dk1>
        <a:srgbClr val="000000"/>
      </a:dk1>
      <a:lt1>
        <a:srgbClr val="FFFFFF"/>
      </a:lt1>
      <a:dk2>
        <a:srgbClr val="16207B"/>
      </a:dk2>
      <a:lt2>
        <a:srgbClr val="629CD0"/>
      </a:lt2>
      <a:accent1>
        <a:srgbClr val="0A1A49"/>
      </a:accent1>
      <a:accent2>
        <a:srgbClr val="629DD1"/>
      </a:accent2>
      <a:accent3>
        <a:srgbClr val="00D2C2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8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IC TEMPLATE OK">
  <a:themeElements>
    <a:clrScheme name="Custom 61">
      <a:dk1>
        <a:srgbClr val="000000"/>
      </a:dk1>
      <a:lt1>
        <a:srgbClr val="FFFFFF"/>
      </a:lt1>
      <a:dk2>
        <a:srgbClr val="16207B"/>
      </a:dk2>
      <a:lt2>
        <a:srgbClr val="629CD0"/>
      </a:lt2>
      <a:accent1>
        <a:srgbClr val="0A1A49"/>
      </a:accent1>
      <a:accent2>
        <a:srgbClr val="629DD1"/>
      </a:accent2>
      <a:accent3>
        <a:srgbClr val="00D2C2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8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47C4902C-F5B4-4F19-81A0-2D33F43CABEC}">
  <we:reference id="2ffcd70d-998c-4761-8436-bcb44327d930" version="1.0.0.0" store="EXCatalog" storeType="EXCatalog"/>
  <we:alternateReferences/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080036F-22A7-6C43-97C9-0C9211FA3582}">
  <we:reference id="2ffcd70d-998c-4761-8436-bcb44327d931" version="1.0.0.0" store="developer" storeType="Registry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E5C39ACD423E4789BD5205692FC887" ma:contentTypeVersion="1" ma:contentTypeDescription="Create a new document." ma:contentTypeScope="" ma:versionID="4a3ea7358b85c8245a37cb884f358cfd">
  <xsd:schema xmlns:xsd="http://www.w3.org/2001/XMLSchema" xmlns:xs="http://www.w3.org/2001/XMLSchema" xmlns:p="http://schemas.microsoft.com/office/2006/metadata/properties" xmlns:ns3="dcf30517-8990-4417-91d1-140d74b253c6" targetNamespace="http://schemas.microsoft.com/office/2006/metadata/properties" ma:root="true" ma:fieldsID="138e86ceafda1307662a27ae6a243cd9" ns3:_="">
    <xsd:import namespace="dcf30517-8990-4417-91d1-140d74b253c6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f30517-8990-4417-91d1-140d74b253c6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1F2029-CC8F-4922-BCC0-6A8DD0ED6E9A}">
  <ds:schemaRefs>
    <ds:schemaRef ds:uri="dcf30517-8990-4417-91d1-140d74b253c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96F0847-8B49-481F-83C4-5F6C19F79F31}">
  <ds:schemaRefs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dcf30517-8990-4417-91d1-140d74b253c6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E34B66E-11A3-47A6-AFAE-6ED09ED6EF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2912</TotalTime>
  <Words>836</Words>
  <Application>Microsoft Macintosh PowerPoint</Application>
  <PresentationFormat>Widescreen</PresentationFormat>
  <Paragraphs>105</Paragraphs>
  <Slides>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Arial</vt:lpstr>
      <vt:lpstr>Graphik</vt:lpstr>
      <vt:lpstr>Verdana</vt:lpstr>
      <vt:lpstr>BIC TEMPLATE OK</vt:lpstr>
      <vt:lpstr>BIC TEMPLATE OK</vt:lpstr>
      <vt:lpstr>think-cell Slide</vt:lpstr>
      <vt:lpstr>Case Study – Noogat helps consultants make decks 2x faster using AI</vt:lpstr>
      <vt:lpstr>Noogat Helps Consultants Make Decks Faster Using AI</vt:lpstr>
      <vt:lpstr>Noogat: 50 Hours Saved Per Consultant Monthly</vt:lpstr>
      <vt:lpstr>Noogat: Superior Time Savings in Slide Creation</vt:lpstr>
      <vt:lpstr>Monthly Time Savings Per Consultant (Hours)</vt:lpstr>
      <vt:lpstr>Copilot vs. Gamma: Slide Creation Discrepancies</vt:lpstr>
      <vt:lpstr>Noogat's Impact on Slide Creation Efficiency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Nevin Pillai</dc:creator>
  <cp:lastModifiedBy>Raghav Chandra</cp:lastModifiedBy>
  <cp:revision>5</cp:revision>
  <dcterms:created xsi:type="dcterms:W3CDTF">2025-07-07T11:55:56Z</dcterms:created>
  <dcterms:modified xsi:type="dcterms:W3CDTF">2025-08-08T01:31:45Z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0x0101002DE5C39ACD423E4789BD5205692FC887</vt:lpwstr>
  </property>
</Properties>
</file>