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98" r:id="rId2"/>
    <p:sldId id="334" r:id="rId3"/>
    <p:sldId id="354" r:id="rId4"/>
    <p:sldId id="355" r:id="rId5"/>
    <p:sldId id="357" r:id="rId6"/>
    <p:sldId id="356" r:id="rId7"/>
    <p:sldId id="364" r:id="rId8"/>
    <p:sldId id="358" r:id="rId9"/>
    <p:sldId id="359" r:id="rId10"/>
    <p:sldId id="360" r:id="rId11"/>
    <p:sldId id="362" r:id="rId12"/>
    <p:sldId id="365" r:id="rId13"/>
    <p:sldId id="363" r:id="rId14"/>
    <p:sldId id="366"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91" r:id="rId32"/>
    <p:sldId id="388" r:id="rId33"/>
    <p:sldId id="344" r:id="rId34"/>
    <p:sldId id="258" r:id="rId35"/>
    <p:sldId id="345" r:id="rId36"/>
    <p:sldId id="346" r:id="rId37"/>
    <p:sldId id="347" r:id="rId38"/>
    <p:sldId id="349" r:id="rId39"/>
    <p:sldId id="350" r:id="rId40"/>
    <p:sldId id="351" r:id="rId41"/>
    <p:sldId id="352" r:id="rId42"/>
    <p:sldId id="353" r:id="rId43"/>
    <p:sldId id="384" r:id="rId44"/>
    <p:sldId id="385" r:id="rId45"/>
    <p:sldId id="387" r:id="rId46"/>
    <p:sldId id="386" r:id="rId47"/>
    <p:sldId id="389" r:id="rId48"/>
    <p:sldId id="390" r:id="rId49"/>
    <p:sldId id="392" r:id="rId50"/>
    <p:sldId id="393" r:id="rId51"/>
    <p:sldId id="394" r:id="rId52"/>
    <p:sldId id="395" r:id="rId53"/>
    <p:sldId id="396" r:id="rId54"/>
    <p:sldId id="3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1" autoAdjust="0"/>
    <p:restoredTop sz="94660"/>
  </p:normalViewPr>
  <p:slideViewPr>
    <p:cSldViewPr snapToGrid="0">
      <p:cViewPr varScale="1">
        <p:scale>
          <a:sx n="110" d="100"/>
          <a:sy n="110"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57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04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91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33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11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2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5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80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3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43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60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9/14/23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51643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iotgyaan.com/bluetooth-protocol-in-iot/" TargetMode="External"/><Relationship Id="rId2" Type="http://schemas.openxmlformats.org/officeDocument/2006/relationships/hyperlink" Target="https://iotgyaan.com/zigbee-technology/"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earchnetworking.techtarget.com/definition/UDP-User-Datagram-Protocol" TargetMode="External"/><Relationship Id="rId2" Type="http://schemas.openxmlformats.org/officeDocument/2006/relationships/hyperlink" Target="https://searchwindevelopment.techtarget.com/definition/HTT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X10_(industry_standard)" TargetMode="External"/><Relationship Id="rId2" Type="http://schemas.openxmlformats.org/officeDocument/2006/relationships/hyperlink" Target="https://en.wikipedia.org/wiki/European_Home_Systems_Protoco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chtarget.com/iotagenda/definition/thing-in-the-Internet-of-Things" TargetMode="External"/><Relationship Id="rId2" Type="http://schemas.openxmlformats.org/officeDocument/2006/relationships/hyperlink" Target="https://www.techtarget.com/iotagenda/definition/Internet-of-Things-IoT" TargetMode="External"/><Relationship Id="rId1" Type="http://schemas.openxmlformats.org/officeDocument/2006/relationships/slideLayout" Target="../slideLayouts/slideLayout2.xml"/><Relationship Id="rId4" Type="http://schemas.openxmlformats.org/officeDocument/2006/relationships/hyperlink" Target="https://www.techtarget.com/iotagenda/definition/unique-identifier-UI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techtarget.com/searchsecurity/definition/data-breach"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techtarget.com/searchsecurity/definition/phishing" TargetMode="External"/><Relationship Id="rId2" Type="http://schemas.openxmlformats.org/officeDocument/2006/relationships/hyperlink" Target="https://www.techtarget.com/whatis/definition/attack-surfac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techtarget.com/searchapparchitecture/definition/API-security" TargetMode="External"/><Relationship Id="rId2" Type="http://schemas.openxmlformats.org/officeDocument/2006/relationships/hyperlink" Target="https://www.techtarget.com/searchsecurity/definition/digital-certificat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mobilecomputing/definition/Wi-Fi" TargetMode="External"/><Relationship Id="rId2" Type="http://schemas.openxmlformats.org/officeDocument/2006/relationships/hyperlink" Target="https://internetofthingsagenda.techtarget.com/definition/RFID-radio-frequency-identification"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autonomic-compu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whatis/definition/real-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elcome to the IoT (Internet of Things) | Multi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5729" y="3189514"/>
            <a:ext cx="2496188" cy="3340454"/>
          </a:xfrm>
          <a:prstGeom prst="rect">
            <a:avLst/>
          </a:prstGeom>
        </p:spPr>
      </p:pic>
      <p:sp>
        <p:nvSpPr>
          <p:cNvPr id="4" name="Title 3"/>
          <p:cNvSpPr>
            <a:spLocks noGrp="1"/>
          </p:cNvSpPr>
          <p:nvPr>
            <p:ph type="ctrTitle"/>
          </p:nvPr>
        </p:nvSpPr>
        <p:spPr>
          <a:xfrm>
            <a:off x="1524000" y="1122363"/>
            <a:ext cx="9144000" cy="2180395"/>
          </a:xfrm>
        </p:spPr>
        <p:txBody>
          <a:bodyPr/>
          <a:lstStyle/>
          <a:p>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Protocols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IN" sz="4000" dirty="0" err="1">
                <a:solidFill>
                  <a:srgbClr val="0070C0"/>
                </a:solidFill>
                <a:latin typeface="Times New Roman" panose="02020603050405020304" pitchFamily="18" charset="0"/>
                <a:cs typeface="Times New Roman" panose="02020603050405020304" pitchFamily="18" charset="0"/>
              </a:rPr>
              <a:t>Dr.</a:t>
            </a:r>
            <a:r>
              <a:rPr lang="en-IN" sz="4000" dirty="0">
                <a:solidFill>
                  <a:srgbClr val="0070C0"/>
                </a:solidFill>
                <a:latin typeface="Times New Roman" panose="02020603050405020304" pitchFamily="18" charset="0"/>
                <a:cs typeface="Times New Roman" panose="02020603050405020304" pitchFamily="18" charset="0"/>
              </a:rPr>
              <a:t> </a:t>
            </a:r>
            <a:r>
              <a:rPr lang="en-IN" sz="4000" dirty="0" err="1">
                <a:solidFill>
                  <a:srgbClr val="0070C0"/>
                </a:solidFill>
                <a:latin typeface="Times New Roman" panose="02020603050405020304" pitchFamily="18" charset="0"/>
                <a:cs typeface="Times New Roman" panose="02020603050405020304" pitchFamily="18" charset="0"/>
              </a:rPr>
              <a:t>Upasana</a:t>
            </a:r>
            <a:r>
              <a:rPr lang="en-IN" sz="4000" dirty="0">
                <a:solidFill>
                  <a:srgbClr val="0070C0"/>
                </a:solidFill>
                <a:latin typeface="Times New Roman" panose="02020603050405020304" pitchFamily="18" charset="0"/>
                <a:cs typeface="Times New Roman" panose="02020603050405020304" pitchFamily="18" charset="0"/>
              </a:rPr>
              <a:t> </a:t>
            </a:r>
            <a:r>
              <a:rPr lang="en-IN" sz="4000" dirty="0" err="1">
                <a:solidFill>
                  <a:srgbClr val="0070C0"/>
                </a:solidFill>
                <a:latin typeface="Times New Roman" panose="02020603050405020304" pitchFamily="18" charset="0"/>
                <a:cs typeface="Times New Roman" panose="02020603050405020304" pitchFamily="18" charset="0"/>
              </a:rPr>
              <a:t>Dohare</a:t>
            </a:r>
            <a:endParaRPr lang="en-IN"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58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Components of a SCADA system</a:t>
            </a:r>
            <a:br>
              <a:rPr lang="en-IN"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SCADA components include the following:</a:t>
            </a:r>
          </a:p>
          <a:p>
            <a:pPr marL="914400" lvl="1" indent="-457200" algn="just">
              <a:buFont typeface="+mj-lt"/>
              <a:buAutoNum type="arabicPeriod" startAt="4"/>
            </a:pPr>
            <a:r>
              <a:rPr lang="en-US" b="1" dirty="0">
                <a:solidFill>
                  <a:srgbClr val="00B050"/>
                </a:solidFill>
                <a:latin typeface="Times New Roman" panose="02020603050405020304" pitchFamily="18" charset="0"/>
                <a:cs typeface="Times New Roman" panose="02020603050405020304" pitchFamily="18" charset="0"/>
              </a:rPr>
              <a:t>HMI software: </a:t>
            </a:r>
            <a:r>
              <a:rPr lang="en-US" dirty="0">
                <a:latin typeface="Times New Roman" panose="02020603050405020304" pitchFamily="18" charset="0"/>
                <a:cs typeface="Times New Roman" panose="02020603050405020304" pitchFamily="18" charset="0"/>
              </a:rPr>
              <a:t>This provides a system that consolidates and presents data from SCADA field devices and enables operators to understand and, if needed, modify the status of SCADA-controlled processes.</a:t>
            </a:r>
          </a:p>
          <a:p>
            <a:pPr marL="914400" lvl="1" indent="-457200" algn="just">
              <a:buFont typeface="+mj-lt"/>
              <a:buAutoNum type="arabicPeriod" startAt="4"/>
            </a:pPr>
            <a:r>
              <a:rPr lang="en-US" b="1" dirty="0">
                <a:solidFill>
                  <a:srgbClr val="00B050"/>
                </a:solidFill>
                <a:latin typeface="Times New Roman" panose="02020603050405020304" pitchFamily="18" charset="0"/>
                <a:cs typeface="Times New Roman" panose="02020603050405020304" pitchFamily="18" charset="0"/>
              </a:rPr>
              <a:t>Communication infrastructure: </a:t>
            </a:r>
            <a:r>
              <a:rPr lang="en-US" dirty="0">
                <a:latin typeface="Times New Roman" panose="02020603050405020304" pitchFamily="18" charset="0"/>
                <a:cs typeface="Times New Roman" panose="02020603050405020304" pitchFamily="18" charset="0"/>
              </a:rPr>
              <a:t>This enables SCADA supervisory systems to communicate with field devices and field controllers. This infrastructure enables SCADA systems to collect data from field devices and to control those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5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Common Industry Examples Of SCADA Industrial Automation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electricity generation and distribution;</a:t>
            </a:r>
          </a:p>
          <a:p>
            <a:r>
              <a:rPr lang="en-US" sz="2000" dirty="0">
                <a:latin typeface="Times New Roman" panose="02020603050405020304" pitchFamily="18" charset="0"/>
                <a:cs typeface="Times New Roman" panose="02020603050405020304" pitchFamily="18" charset="0"/>
              </a:rPr>
              <a:t>oil and gas refining operations;</a:t>
            </a:r>
          </a:p>
          <a:p>
            <a:r>
              <a:rPr lang="en-US" sz="2000" dirty="0">
                <a:latin typeface="Times New Roman" panose="02020603050405020304" pitchFamily="18" charset="0"/>
                <a:cs typeface="Times New Roman" panose="02020603050405020304" pitchFamily="18" charset="0"/>
              </a:rPr>
              <a:t>telecommunications infrastructure;</a:t>
            </a:r>
          </a:p>
          <a:p>
            <a:r>
              <a:rPr lang="en-US" sz="2000" dirty="0">
                <a:latin typeface="Times New Roman" panose="02020603050405020304" pitchFamily="18" charset="0"/>
                <a:cs typeface="Times New Roman" panose="02020603050405020304" pitchFamily="18" charset="0"/>
              </a:rPr>
              <a:t>transportation and shipping infrastructure;</a:t>
            </a:r>
          </a:p>
          <a:p>
            <a:r>
              <a:rPr lang="en-US" sz="2000" dirty="0">
                <a:latin typeface="Times New Roman" panose="02020603050405020304" pitchFamily="18" charset="0"/>
                <a:cs typeface="Times New Roman" panose="02020603050405020304" pitchFamily="18" charset="0"/>
              </a:rPr>
              <a:t>fabrication and other industrial processing;</a:t>
            </a:r>
          </a:p>
          <a:p>
            <a:r>
              <a:rPr lang="en-US" sz="2000" dirty="0">
                <a:latin typeface="Times New Roman" panose="02020603050405020304" pitchFamily="18" charset="0"/>
                <a:cs typeface="Times New Roman" panose="02020603050405020304" pitchFamily="18" charset="0"/>
              </a:rPr>
              <a:t>food and beverage processing;</a:t>
            </a:r>
          </a:p>
          <a:p>
            <a:r>
              <a:rPr lang="en-US" sz="2000" dirty="0">
                <a:latin typeface="Times New Roman" panose="02020603050405020304" pitchFamily="18" charset="0"/>
                <a:cs typeface="Times New Roman" panose="02020603050405020304" pitchFamily="18" charset="0"/>
              </a:rPr>
              <a:t>chemical manufacturing; and</a:t>
            </a:r>
          </a:p>
          <a:p>
            <a:r>
              <a:rPr lang="en-US" sz="2000" dirty="0">
                <a:latin typeface="Times New Roman" panose="02020603050405020304" pitchFamily="18" charset="0"/>
                <a:cs typeface="Times New Roman" panose="02020603050405020304" pitchFamily="18" charset="0"/>
              </a:rPr>
              <a:t>utilities infrastructure, including water and waste control.</a:t>
            </a:r>
          </a:p>
          <a:p>
            <a:endParaRPr lang="en-IN" dirty="0"/>
          </a:p>
        </p:txBody>
      </p:sp>
    </p:spTree>
    <p:extLst>
      <p:ext uri="{BB962C8B-B14F-4D97-AF65-F5344CB8AC3E}">
        <p14:creationId xmlns:p14="http://schemas.microsoft.com/office/powerpoint/2010/main" val="238984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Issues with </a:t>
            </a:r>
            <a:r>
              <a:rPr lang="en-IN" dirty="0" err="1">
                <a:solidFill>
                  <a:srgbClr val="FF0000"/>
                </a:solidFill>
                <a:latin typeface="Times New Roman" panose="02020603050405020304" pitchFamily="18" charset="0"/>
                <a:cs typeface="Times New Roman" panose="02020603050405020304" pitchFamily="18" charset="0"/>
              </a:rPr>
              <a:t>IoT</a:t>
            </a:r>
            <a:r>
              <a:rPr lang="en-IN" dirty="0">
                <a:solidFill>
                  <a:srgbClr val="FF0000"/>
                </a:solidFill>
                <a:latin typeface="Times New Roman" panose="02020603050405020304" pitchFamily="18" charset="0"/>
                <a:cs typeface="Times New Roman" panose="02020603050405020304" pitchFamily="18" charset="0"/>
              </a:rPr>
              <a:t> Standardization </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Different consortia, forums and alliances have been doing standardization in their own limited scope</a:t>
            </a:r>
          </a:p>
          <a:p>
            <a:pPr marL="0" indent="0" algn="just">
              <a:buNone/>
            </a:pPr>
            <a:r>
              <a:rPr lang="en-US" sz="2000" dirty="0">
                <a:latin typeface="Times New Roman" panose="02020603050405020304" pitchFamily="18" charset="0"/>
                <a:cs typeface="Times New Roman" panose="02020603050405020304" pitchFamily="18" charset="0"/>
              </a:rPr>
              <a:t>For example, 3GPP covers only cellular wireless networks while </a:t>
            </a:r>
            <a:r>
              <a:rPr lang="en-US" sz="2000" dirty="0" err="1">
                <a:latin typeface="Times New Roman" panose="02020603050405020304" pitchFamily="18" charset="0"/>
                <a:cs typeface="Times New Roman" panose="02020603050405020304" pitchFamily="18" charset="0"/>
              </a:rPr>
              <a:t>EPCglobal’s</a:t>
            </a:r>
            <a:r>
              <a:rPr lang="en-US" sz="2000" dirty="0">
                <a:latin typeface="Times New Roman" panose="02020603050405020304" pitchFamily="18" charset="0"/>
                <a:cs typeface="Times New Roman" panose="02020603050405020304" pitchFamily="18" charset="0"/>
              </a:rPr>
              <a:t> middleware covers only RFID events</a:t>
            </a:r>
          </a:p>
          <a:p>
            <a:pPr algn="just"/>
            <a:r>
              <a:rPr lang="en-US" sz="2000" dirty="0">
                <a:latin typeface="Times New Roman" panose="02020603050405020304" pitchFamily="18" charset="0"/>
                <a:cs typeface="Times New Roman" panose="02020603050405020304" pitchFamily="18" charset="0"/>
              </a:rPr>
              <a:t>Even within same segment, there are more than one consortium or forum doing standardization without enough communication with each other.</a:t>
            </a:r>
          </a:p>
          <a:p>
            <a:pPr algn="just"/>
            <a:r>
              <a:rPr lang="en-US" sz="2000" dirty="0">
                <a:latin typeface="Times New Roman" panose="02020603050405020304" pitchFamily="18" charset="0"/>
                <a:cs typeface="Times New Roman" panose="02020603050405020304" pitchFamily="18" charset="0"/>
              </a:rPr>
              <a:t>Some people believe that the IoT concept is well established. However, some gray zones remain in the definition, especially which technology should be included</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32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Times New Roman" panose="02020603050405020304" pitchFamily="18" charset="0"/>
                <a:cs typeface="Times New Roman" panose="02020603050405020304" pitchFamily="18" charset="0"/>
              </a:rPr>
              <a:t>Unified Data Standards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HTML/HTTP combination of data format and exchange protocol is the foundation pillar of WWW</a:t>
            </a:r>
          </a:p>
          <a:p>
            <a:pPr marL="0" indent="0" algn="just">
              <a:buNone/>
            </a:pPr>
            <a:r>
              <a:rPr lang="en-US" sz="2000" dirty="0">
                <a:latin typeface="Times New Roman" panose="02020603050405020304" pitchFamily="18" charset="0"/>
                <a:cs typeface="Times New Roman" panose="02020603050405020304" pitchFamily="18" charset="0"/>
              </a:rPr>
              <a:t>Described great number of data standards and protocols proposed for four pillar domains of IoT.</a:t>
            </a:r>
          </a:p>
          <a:p>
            <a:pPr algn="just"/>
            <a:r>
              <a:rPr lang="en-US" sz="2000" dirty="0">
                <a:latin typeface="Times New Roman" panose="02020603050405020304" pitchFamily="18" charset="0"/>
                <a:cs typeface="Times New Roman" panose="02020603050405020304" pitchFamily="18" charset="0"/>
              </a:rPr>
              <a:t>Many issues still impede the development of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and especially </a:t>
            </a:r>
            <a:r>
              <a:rPr lang="en-US" sz="2000" dirty="0" err="1">
                <a:latin typeface="Times New Roman" panose="02020603050405020304" pitchFamily="18" charset="0"/>
                <a:cs typeface="Times New Roman" panose="02020603050405020304" pitchFamily="18" charset="0"/>
              </a:rPr>
              <a:t>WoT</a:t>
            </a:r>
            <a:r>
              <a:rPr lang="en-US" sz="2000" dirty="0">
                <a:latin typeface="Times New Roman" panose="02020603050405020304" pitchFamily="18" charset="0"/>
                <a:cs typeface="Times New Roman" panose="02020603050405020304" pitchFamily="18" charset="0"/>
              </a:rPr>
              <a:t> vision.</a:t>
            </a:r>
          </a:p>
          <a:p>
            <a:r>
              <a:rPr lang="en-US" sz="2000" dirty="0">
                <a:latin typeface="Times New Roman" panose="02020603050405020304" pitchFamily="18" charset="0"/>
                <a:cs typeface="Times New Roman" panose="02020603050405020304" pitchFamily="18" charset="0"/>
              </a:rPr>
              <a:t>Many standardization efforts have been trying to define unified data representation, protocol for IoT.</a:t>
            </a:r>
          </a:p>
          <a:p>
            <a:r>
              <a:rPr lang="en-US" sz="2000" dirty="0">
                <a:latin typeface="Times New Roman" panose="02020603050405020304" pitchFamily="18" charset="0"/>
                <a:cs typeface="Times New Roman" panose="02020603050405020304" pitchFamily="18" charset="0"/>
              </a:rPr>
              <a:t>Before IoT, Internet was actually an Internet of documents or of multimedia documents.</a:t>
            </a:r>
          </a:p>
          <a:p>
            <a:r>
              <a:rPr lang="en-US" sz="2000" dirty="0">
                <a:latin typeface="Times New Roman" panose="02020603050405020304" pitchFamily="18" charset="0"/>
                <a:cs typeface="Times New Roman" panose="02020603050405020304" pitchFamily="18" charset="0"/>
              </a:rPr>
              <a:t>Two pillars of Internet including HTML/HTTP turned the Internet into WWW.</a:t>
            </a:r>
          </a:p>
          <a:p>
            <a:r>
              <a:rPr lang="en-US" sz="2000" dirty="0">
                <a:latin typeface="Times New Roman" panose="02020603050405020304" pitchFamily="18" charset="0"/>
                <a:cs typeface="Times New Roman" panose="02020603050405020304" pitchFamily="18" charset="0"/>
              </a:rPr>
              <a:t>We need to turn the IoT into the </a:t>
            </a:r>
            <a:r>
              <a:rPr lang="en-US" sz="2000" dirty="0" err="1">
                <a:latin typeface="Times New Roman" panose="02020603050405020304" pitchFamily="18" charset="0"/>
                <a:cs typeface="Times New Roman" panose="02020603050405020304" pitchFamily="18" charset="0"/>
              </a:rPr>
              <a:t>WoT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7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Times New Roman" panose="02020603050405020304" pitchFamily="18" charset="0"/>
                <a:cs typeface="Times New Roman" panose="02020603050405020304" pitchFamily="18" charset="0"/>
              </a:rPr>
              <a:t>Unified Data Standards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323359"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many different levels of protocols</a:t>
            </a:r>
          </a:p>
          <a:p>
            <a:pPr algn="just"/>
            <a:r>
              <a:rPr lang="en-US" sz="2000" dirty="0">
                <a:latin typeface="Times New Roman" panose="02020603050405020304" pitchFamily="18" charset="0"/>
                <a:cs typeface="Times New Roman" panose="02020603050405020304" pitchFamily="18" charset="0"/>
              </a:rPr>
              <a:t>But the ones that most directly relate to business and social issues are the ones closest to the top</a:t>
            </a:r>
          </a:p>
          <a:p>
            <a:pPr algn="just"/>
            <a:r>
              <a:rPr lang="en-US" sz="2000" dirty="0">
                <a:latin typeface="Times New Roman" panose="02020603050405020304" pitchFamily="18" charset="0"/>
                <a:cs typeface="Times New Roman" panose="02020603050405020304" pitchFamily="18" charset="0"/>
              </a:rPr>
              <a:t>so-called application protocols such as HTML/HTTP for the web</a:t>
            </a:r>
          </a:p>
        </p:txBody>
      </p:sp>
      <p:pic>
        <p:nvPicPr>
          <p:cNvPr id="4" name="Picture 3"/>
          <p:cNvPicPr>
            <a:picLocks noChangeAspect="1"/>
          </p:cNvPicPr>
          <p:nvPr/>
        </p:nvPicPr>
        <p:blipFill>
          <a:blip r:embed="rId2"/>
          <a:stretch>
            <a:fillRect/>
          </a:stretch>
        </p:blipFill>
        <p:spPr>
          <a:xfrm>
            <a:off x="4578493" y="1609724"/>
            <a:ext cx="7033348" cy="5050827"/>
          </a:xfrm>
          <a:prstGeom prst="rect">
            <a:avLst/>
          </a:prstGeom>
        </p:spPr>
      </p:pic>
    </p:spTree>
    <p:extLst>
      <p:ext uri="{BB962C8B-B14F-4D97-AF65-F5344CB8AC3E}">
        <p14:creationId xmlns:p14="http://schemas.microsoft.com/office/powerpoint/2010/main" val="286245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Times New Roman" panose="02020603050405020304" pitchFamily="18" charset="0"/>
                <a:cs typeface="Times New Roman" panose="02020603050405020304" pitchFamily="18" charset="0"/>
              </a:rPr>
              <a:t>Protocol- </a:t>
            </a:r>
            <a:r>
              <a:rPr lang="en-GB" dirty="0">
                <a:solidFill>
                  <a:srgbClr val="00B050"/>
                </a:solidFill>
                <a:latin typeface="Times New Roman" panose="02020603050405020304" pitchFamily="18" charset="0"/>
                <a:cs typeface="Times New Roman" panose="02020603050405020304" pitchFamily="18" charset="0"/>
              </a:rPr>
              <a:t>IEEE 802.15.4 </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IEEE 802.15.4 is a low-cost, low-data-rate wireless access technology for devices that are operated or work on batteries.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Defines operation of low-rate wireless personal area networks (LR-WPANs)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Specifies physical layer and media access control for LR-WPANs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Maintained by IEEE 802.15 working group, which defined the standard in 2003</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Basic framework conceives a 10m communications range with a transfer rate of 250 </a:t>
            </a:r>
            <a:r>
              <a:rPr lang="en-US" sz="2000" dirty="0" err="1">
                <a:latin typeface="Times New Roman" panose="02020603050405020304" pitchFamily="18" charset="0"/>
                <a:cs typeface="Times New Roman" panose="02020603050405020304" pitchFamily="18" charset="0"/>
              </a:rPr>
              <a:t>kbit</a:t>
            </a:r>
            <a:r>
              <a:rPr lang="en-US" sz="2000" dirty="0">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Times New Roman" panose="02020603050405020304" pitchFamily="18" charset="0"/>
                <a:cs typeface="Times New Roman" panose="02020603050405020304" pitchFamily="18" charset="0"/>
              </a:rPr>
              <a:t>Protocol- </a:t>
            </a:r>
            <a:r>
              <a:rPr lang="en-GB" dirty="0">
                <a:solidFill>
                  <a:srgbClr val="00B050"/>
                </a:solidFill>
                <a:latin typeface="Times New Roman" panose="02020603050405020304" pitchFamily="18" charset="0"/>
                <a:cs typeface="Times New Roman" panose="02020603050405020304" pitchFamily="18" charset="0"/>
              </a:rPr>
              <a:t>IEEE 802.15.4 </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87391" y="1737734"/>
            <a:ext cx="4216977"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Physical Layer (PHY) provides data transmission service &amp; interface to physical layer management entity.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MAC enables transmission of MAC frames through the use of the physical channel</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325" y="1863795"/>
            <a:ext cx="3945932" cy="4099215"/>
          </a:xfrm>
          <a:prstGeom prst="rect">
            <a:avLst/>
          </a:prstGeom>
        </p:spPr>
      </p:pic>
    </p:spTree>
    <p:extLst>
      <p:ext uri="{BB962C8B-B14F-4D97-AF65-F5344CB8AC3E}">
        <p14:creationId xmlns:p14="http://schemas.microsoft.com/office/powerpoint/2010/main" val="42566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dirty="0">
                <a:solidFill>
                  <a:srgbClr val="FF0000"/>
                </a:solidFill>
                <a:latin typeface="Times New Roman" panose="02020603050405020304" pitchFamily="18" charset="0"/>
                <a:cs typeface="Times New Roman" panose="02020603050405020304" pitchFamily="18" charset="0"/>
              </a:rPr>
              <a:t>Advantages and Applications of IEEE 802.15.4: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sz="2000" dirty="0">
                <a:solidFill>
                  <a:srgbClr val="FF0000"/>
                </a:solidFill>
                <a:latin typeface="Times New Roman" panose="02020603050405020304" pitchFamily="18" charset="0"/>
                <a:cs typeface="Times New Roman" panose="02020603050405020304" pitchFamily="18" charset="0"/>
              </a:rPr>
              <a:t>IEEE 802.15.4 has the following advantages:</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Cost effective</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long battery life,</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Quick installation</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simple</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extensible protocol stack</a:t>
            </a:r>
          </a:p>
          <a:p>
            <a:pPr marL="457200" lvl="1" indent="0" fontAlgn="base">
              <a:buNone/>
            </a:pPr>
            <a:endParaRPr lang="en-US" sz="2000" dirty="0">
              <a:latin typeface="Times New Roman" panose="02020603050405020304" pitchFamily="18" charset="0"/>
              <a:cs typeface="Times New Roman" panose="02020603050405020304" pitchFamily="18" charset="0"/>
            </a:endParaRPr>
          </a:p>
          <a:p>
            <a:pPr fontAlgn="base"/>
            <a:r>
              <a:rPr lang="en-US" sz="2000" dirty="0">
                <a:solidFill>
                  <a:srgbClr val="FF0000"/>
                </a:solidFill>
                <a:latin typeface="Times New Roman" panose="02020603050405020304" pitchFamily="18" charset="0"/>
                <a:cs typeface="Times New Roman" panose="02020603050405020304" pitchFamily="18" charset="0"/>
              </a:rPr>
              <a:t>IEEE 802.15.4 Applications:</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Wireless sensor networks in the industry</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Building and home automation</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Remote controllers and interacting toys</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Automotive networks</a:t>
            </a: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355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rgbClr val="FF0000"/>
                </a:solidFill>
                <a:latin typeface="Times New Roman" panose="02020603050405020304" pitchFamily="18" charset="0"/>
                <a:cs typeface="Times New Roman" panose="02020603050405020304" pitchFamily="18" charset="0"/>
              </a:rPr>
              <a:t>BACNet</a:t>
            </a:r>
            <a:r>
              <a:rPr lang="en-IN" dirty="0">
                <a:solidFill>
                  <a:srgbClr val="FF0000"/>
                </a:solidFill>
                <a:latin typeface="Times New Roman" panose="02020603050405020304" pitchFamily="18" charset="0"/>
                <a:cs typeface="Times New Roman" panose="02020603050405020304" pitchFamily="18" charset="0"/>
              </a:rPr>
              <a:t> Protocol </a:t>
            </a:r>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BACnet</a:t>
            </a:r>
            <a:r>
              <a:rPr lang="en-US" sz="2000" dirty="0">
                <a:latin typeface="Times New Roman" panose="02020603050405020304" pitchFamily="18" charset="0"/>
                <a:cs typeface="Times New Roman" panose="02020603050405020304" pitchFamily="18" charset="0"/>
              </a:rPr>
              <a:t> is a network protocol used in building automation systems (BAS) to control the data exchange between different devices and components.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Designed to allow communication of building automation &amp; control system for application like </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Heating, Ventilating and Air-conditioning Control (HVAC) </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Lighting Control, Access Control </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Fire Detection Systems and their Associated Equipment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59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rgbClr val="FF0000"/>
                </a:solidFill>
                <a:latin typeface="Times New Roman" panose="02020603050405020304" pitchFamily="18" charset="0"/>
                <a:cs typeface="Times New Roman" panose="02020603050405020304" pitchFamily="18" charset="0"/>
              </a:rPr>
              <a:t>BACNet</a:t>
            </a:r>
            <a:r>
              <a:rPr lang="en-IN" dirty="0">
                <a:solidFill>
                  <a:srgbClr val="FF0000"/>
                </a:solidFill>
                <a:latin typeface="Times New Roman" panose="02020603050405020304" pitchFamily="18" charset="0"/>
                <a:cs typeface="Times New Roman" panose="02020603050405020304" pitchFamily="18" charset="0"/>
              </a:rPr>
              <a:t> Protocol </a:t>
            </a:r>
          </a:p>
        </p:txBody>
      </p:sp>
      <p:sp>
        <p:nvSpPr>
          <p:cNvPr id="3" name="Content Placeholder 2"/>
          <p:cNvSpPr>
            <a:spLocks noGrp="1"/>
          </p:cNvSpPr>
          <p:nvPr>
            <p:ph idx="1"/>
          </p:nvPr>
        </p:nvSpPr>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Defines a number of services that are used to communicate between building devices</a:t>
            </a:r>
          </a:p>
          <a:p>
            <a:pPr algn="just"/>
            <a:r>
              <a:rPr lang="en-US" sz="2000" dirty="0">
                <a:latin typeface="Times New Roman" panose="02020603050405020304" pitchFamily="18" charset="0"/>
                <a:cs typeface="Times New Roman" panose="02020603050405020304" pitchFamily="18" charset="0"/>
              </a:rPr>
              <a:t>Protocol services include Who-Is, I-Am, Who-Has, I-Have which are used for Device &amp; Object discovery</a:t>
            </a:r>
          </a:p>
          <a:p>
            <a:pPr algn="just"/>
            <a:r>
              <a:rPr lang="en-US" sz="2000" dirty="0">
                <a:latin typeface="Times New Roman" panose="02020603050405020304" pitchFamily="18" charset="0"/>
                <a:cs typeface="Times New Roman" panose="02020603050405020304" pitchFamily="18" charset="0"/>
              </a:rPr>
              <a:t>Services such as Read-Property and Write-Property are used for data sharing</a:t>
            </a:r>
          </a:p>
          <a:p>
            <a:pPr algn="just"/>
            <a:r>
              <a:rPr lang="en-US" sz="2000" dirty="0">
                <a:latin typeface="Times New Roman" panose="02020603050405020304" pitchFamily="18" charset="0"/>
                <a:cs typeface="Times New Roman" panose="02020603050405020304" pitchFamily="18" charset="0"/>
              </a:rPr>
              <a:t>Defines 60 object types that are acted upon by services:</a:t>
            </a:r>
          </a:p>
          <a:p>
            <a:pPr lvl="1">
              <a:buFont typeface="Wingdings" panose="05000000000000000000" pitchFamily="2" charset="2"/>
              <a:buChar char="§"/>
            </a:pPr>
            <a:r>
              <a:rPr lang="en-US" sz="2000" dirty="0">
                <a:solidFill>
                  <a:srgbClr val="00B050"/>
                </a:solidFill>
                <a:latin typeface="Times New Roman" panose="02020603050405020304" pitchFamily="18" charset="0"/>
                <a:cs typeface="Times New Roman" panose="02020603050405020304" pitchFamily="18" charset="0"/>
              </a:rPr>
              <a:t>Alarm and Event Services</a:t>
            </a:r>
          </a:p>
          <a:p>
            <a:pPr lvl="1">
              <a:buFont typeface="Wingdings" panose="05000000000000000000" pitchFamily="2" charset="2"/>
              <a:buChar char="§"/>
            </a:pPr>
            <a:r>
              <a:rPr lang="en-US" sz="2000" dirty="0">
                <a:solidFill>
                  <a:srgbClr val="00B050"/>
                </a:solidFill>
                <a:latin typeface="Times New Roman" panose="02020603050405020304" pitchFamily="18" charset="0"/>
                <a:cs typeface="Times New Roman" panose="02020603050405020304" pitchFamily="18" charset="0"/>
              </a:rPr>
              <a:t>File Access Services</a:t>
            </a:r>
          </a:p>
          <a:p>
            <a:pPr lvl="1">
              <a:buFont typeface="Wingdings" panose="05000000000000000000" pitchFamily="2" charset="2"/>
              <a:buChar char="§"/>
            </a:pPr>
            <a:r>
              <a:rPr lang="en-US" sz="2000" dirty="0">
                <a:solidFill>
                  <a:srgbClr val="00B050"/>
                </a:solidFill>
                <a:latin typeface="Times New Roman" panose="02020603050405020304" pitchFamily="18" charset="0"/>
                <a:cs typeface="Times New Roman" panose="02020603050405020304" pitchFamily="18" charset="0"/>
              </a:rPr>
              <a:t>Object Access Services</a:t>
            </a:r>
          </a:p>
          <a:p>
            <a:pPr lvl="1">
              <a:buFont typeface="Wingdings" panose="05000000000000000000" pitchFamily="2" charset="2"/>
              <a:buChar char="§"/>
            </a:pPr>
            <a:r>
              <a:rPr lang="en-US" sz="2000" dirty="0">
                <a:solidFill>
                  <a:srgbClr val="00B050"/>
                </a:solidFill>
                <a:latin typeface="Times New Roman" panose="02020603050405020304" pitchFamily="18" charset="0"/>
                <a:cs typeface="Times New Roman" panose="02020603050405020304" pitchFamily="18" charset="0"/>
              </a:rPr>
              <a:t>Remote Device Management Services</a:t>
            </a:r>
          </a:p>
          <a:p>
            <a:pPr lvl="1">
              <a:buFont typeface="Wingdings" panose="05000000000000000000" pitchFamily="2" charset="2"/>
              <a:buChar char="§"/>
            </a:pPr>
            <a:r>
              <a:rPr lang="en-US" sz="2000" dirty="0">
                <a:solidFill>
                  <a:srgbClr val="00B050"/>
                </a:solidFill>
                <a:latin typeface="Times New Roman" panose="02020603050405020304" pitchFamily="18" charset="0"/>
                <a:cs typeface="Times New Roman" panose="02020603050405020304" pitchFamily="18" charset="0"/>
              </a:rPr>
              <a:t>Virtual Terminal Services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Defines no. of data link/physical layers including:</a:t>
            </a:r>
          </a:p>
          <a:p>
            <a:pPr algn="just"/>
            <a:r>
              <a:rPr lang="en-IN" sz="2000" dirty="0">
                <a:solidFill>
                  <a:srgbClr val="00B050"/>
                </a:solidFill>
                <a:latin typeface="Times New Roman" panose="02020603050405020304" pitchFamily="18" charset="0"/>
                <a:cs typeface="Times New Roman" panose="02020603050405020304" pitchFamily="18" charset="0"/>
              </a:rPr>
              <a:t>ARCNET, • Ethernet, • </a:t>
            </a:r>
            <a:r>
              <a:rPr lang="en-IN" sz="2000" dirty="0" err="1">
                <a:solidFill>
                  <a:srgbClr val="00B050"/>
                </a:solidFill>
                <a:latin typeface="Times New Roman" panose="02020603050405020304" pitchFamily="18" charset="0"/>
                <a:cs typeface="Times New Roman" panose="02020603050405020304" pitchFamily="18" charset="0"/>
              </a:rPr>
              <a:t>BACnet</a:t>
            </a:r>
            <a:r>
              <a:rPr lang="en-IN" sz="2000" dirty="0">
                <a:solidFill>
                  <a:srgbClr val="00B050"/>
                </a:solidFill>
                <a:latin typeface="Times New Roman" panose="02020603050405020304" pitchFamily="18" charset="0"/>
                <a:cs typeface="Times New Roman" panose="02020603050405020304" pitchFamily="18" charset="0"/>
              </a:rPr>
              <a:t>/IP, • </a:t>
            </a:r>
            <a:r>
              <a:rPr lang="en-IN" sz="2000" dirty="0" err="1">
                <a:solidFill>
                  <a:srgbClr val="00B050"/>
                </a:solidFill>
                <a:latin typeface="Times New Roman" panose="02020603050405020304" pitchFamily="18" charset="0"/>
                <a:cs typeface="Times New Roman" panose="02020603050405020304" pitchFamily="18" charset="0"/>
              </a:rPr>
              <a:t>BACnet</a:t>
            </a:r>
            <a:r>
              <a:rPr lang="en-IN" sz="2000" dirty="0">
                <a:solidFill>
                  <a:srgbClr val="00B050"/>
                </a:solidFill>
                <a:latin typeface="Times New Roman" panose="02020603050405020304" pitchFamily="18" charset="0"/>
                <a:cs typeface="Times New Roman" panose="02020603050405020304" pitchFamily="18" charset="0"/>
              </a:rPr>
              <a:t>/IPv6, • Point-To-Point over RS-232, • Master-Slave/Token-Passing over RS-485, • ZigBee • </a:t>
            </a:r>
            <a:r>
              <a:rPr lang="en-IN" sz="2000" dirty="0" err="1">
                <a:solidFill>
                  <a:srgbClr val="00B050"/>
                </a:solidFill>
                <a:latin typeface="Times New Roman" panose="02020603050405020304" pitchFamily="18" charset="0"/>
                <a:cs typeface="Times New Roman" panose="02020603050405020304" pitchFamily="18" charset="0"/>
              </a:rPr>
              <a:t>LonTalk</a:t>
            </a:r>
            <a:r>
              <a:rPr lang="en-IN" sz="2000"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8141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fontScale="85000" lnSpcReduction="20000"/>
          </a:bodyPr>
          <a:lstStyle/>
          <a:p>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Protocol Standardization for </a:t>
            </a:r>
            <a:r>
              <a:rPr lang="en-GB" dirty="0" err="1">
                <a:latin typeface="Times New Roman" panose="02020603050405020304" pitchFamily="18" charset="0"/>
                <a:cs typeface="Times New Roman" panose="02020603050405020304" pitchFamily="18" charset="0"/>
              </a:rPr>
              <a:t>IoT</a:t>
            </a:r>
            <a:r>
              <a:rPr lang="en-GB" dirty="0">
                <a:latin typeface="Times New Roman" panose="02020603050405020304" pitchFamily="18" charset="0"/>
                <a:cs typeface="Times New Roman" panose="02020603050405020304" pitchFamily="18" charset="0"/>
              </a:rPr>
              <a:t> – Efforts </a:t>
            </a:r>
          </a:p>
          <a:p>
            <a:pPr marL="0" indent="0">
              <a:buNone/>
            </a:pPr>
            <a:r>
              <a:rPr lang="en-GB" dirty="0">
                <a:latin typeface="Times New Roman" panose="02020603050405020304" pitchFamily="18" charset="0"/>
                <a:cs typeface="Times New Roman" panose="02020603050405020304" pitchFamily="18" charset="0"/>
              </a:rPr>
              <a:t>– M2M and WSN Protocols </a:t>
            </a:r>
          </a:p>
          <a:p>
            <a:pPr marL="0" indent="0">
              <a:buNone/>
            </a:pPr>
            <a:r>
              <a:rPr lang="en-GB" dirty="0">
                <a:latin typeface="Times New Roman" panose="02020603050405020304" pitchFamily="18" charset="0"/>
                <a:cs typeface="Times New Roman" panose="02020603050405020304" pitchFamily="18" charset="0"/>
              </a:rPr>
              <a:t>– SCADA and RFID Protocols</a:t>
            </a:r>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Unified Data Standards </a:t>
            </a:r>
          </a:p>
          <a:p>
            <a:pPr marL="0" indent="0">
              <a:buNone/>
            </a:pPr>
            <a:r>
              <a:rPr lang="en-GB" dirty="0">
                <a:latin typeface="Times New Roman" panose="02020603050405020304" pitchFamily="18" charset="0"/>
                <a:cs typeface="Times New Roman" panose="02020603050405020304" pitchFamily="18" charset="0"/>
              </a:rPr>
              <a:t>– Protocols – IEEE 802.15.4 </a:t>
            </a:r>
          </a:p>
          <a:p>
            <a:pPr marL="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BACNet</a:t>
            </a:r>
            <a:r>
              <a:rPr lang="en-GB" dirty="0">
                <a:latin typeface="Times New Roman" panose="02020603050405020304" pitchFamily="18" charset="0"/>
                <a:cs typeface="Times New Roman" panose="02020603050405020304" pitchFamily="18" charset="0"/>
              </a:rPr>
              <a:t> Protocol </a:t>
            </a:r>
          </a:p>
          <a:p>
            <a:pPr marL="0" indent="0">
              <a:buNone/>
            </a:pPr>
            <a:r>
              <a:rPr lang="en-GB" dirty="0">
                <a:latin typeface="Times New Roman" panose="02020603050405020304" pitchFamily="18" charset="0"/>
                <a:cs typeface="Times New Roman" panose="02020603050405020304" pitchFamily="18" charset="0"/>
              </a:rPr>
              <a:t>– Modbus</a:t>
            </a:r>
          </a:p>
          <a:p>
            <a:pPr marL="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Zigbee</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Architecture </a:t>
            </a:r>
          </a:p>
          <a:p>
            <a:pPr marL="0" indent="0">
              <a:buNone/>
            </a:pPr>
            <a:r>
              <a:rPr lang="en-GB" dirty="0">
                <a:latin typeface="Times New Roman" panose="02020603050405020304" pitchFamily="18" charset="0"/>
                <a:cs typeface="Times New Roman" panose="02020603050405020304" pitchFamily="18" charset="0"/>
              </a:rPr>
              <a:t>– Network layer – 6LoWPAN - </a:t>
            </a:r>
            <a:r>
              <a:rPr lang="en-GB" dirty="0" err="1">
                <a:latin typeface="Times New Roman" panose="02020603050405020304" pitchFamily="18" charset="0"/>
                <a:cs typeface="Times New Roman" panose="02020603050405020304" pitchFamily="18" charset="0"/>
              </a:rPr>
              <a:t>CoAP</a:t>
            </a: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 Security</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414178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rgbClr val="FF0000"/>
                </a:solidFill>
                <a:latin typeface="Times New Roman" panose="02020603050405020304" pitchFamily="18" charset="0"/>
                <a:cs typeface="Times New Roman" panose="02020603050405020304" pitchFamily="18" charset="0"/>
              </a:rPr>
              <a:t>BACNet</a:t>
            </a:r>
            <a:r>
              <a:rPr lang="en-IN" dirty="0">
                <a:solidFill>
                  <a:srgbClr val="FF0000"/>
                </a:solidFill>
                <a:latin typeface="Times New Roman" panose="02020603050405020304" pitchFamily="18" charset="0"/>
                <a:cs typeface="Times New Roman" panose="02020603050405020304" pitchFamily="18" charset="0"/>
              </a:rPr>
              <a:t> Communication</a:t>
            </a:r>
            <a:br>
              <a:rPr lang="en-IN" dirty="0"/>
            </a:b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There are 38 types of services a </a:t>
            </a:r>
            <a:r>
              <a:rPr lang="en-US" sz="2000" dirty="0" err="1">
                <a:latin typeface="Times New Roman" panose="02020603050405020304" pitchFamily="18" charset="0"/>
                <a:cs typeface="Times New Roman" panose="02020603050405020304" pitchFamily="18" charset="0"/>
              </a:rPr>
              <a:t>BACNet</a:t>
            </a:r>
            <a:r>
              <a:rPr lang="en-US" sz="2000" dirty="0">
                <a:latin typeface="Times New Roman" panose="02020603050405020304" pitchFamily="18" charset="0"/>
                <a:cs typeface="Times New Roman" panose="02020603050405020304" pitchFamily="18" charset="0"/>
              </a:rPr>
              <a:t> offers divided into: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Alarm and Event Services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Access Services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 Access Services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Remote Device Management Services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Virtual Terminal Services</a:t>
            </a:r>
          </a:p>
          <a:p>
            <a:endParaRPr lang="en-IN" dirty="0"/>
          </a:p>
        </p:txBody>
      </p:sp>
    </p:spTree>
    <p:extLst>
      <p:ext uri="{BB962C8B-B14F-4D97-AF65-F5344CB8AC3E}">
        <p14:creationId xmlns:p14="http://schemas.microsoft.com/office/powerpoint/2010/main" val="396224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Modbus Protocol</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Modbus is a request-response protocol implemented using a master-slave relationship. </a:t>
            </a:r>
          </a:p>
          <a:p>
            <a:pPr algn="just"/>
            <a:r>
              <a:rPr lang="en-US" sz="2000" dirty="0">
                <a:latin typeface="Times New Roman" panose="02020603050405020304" pitchFamily="18" charset="0"/>
                <a:cs typeface="Times New Roman" panose="02020603050405020304" pitchFamily="18" charset="0"/>
              </a:rPr>
              <a:t>In a master-slave relationship, communication always occurs in pairs—one device must initiate a request and then wait for a response—and the initiating device (the master) is responsible for initiating every interaction. </a:t>
            </a:r>
          </a:p>
          <a:p>
            <a:pPr algn="just"/>
            <a:r>
              <a:rPr lang="en-US" sz="2000" dirty="0">
                <a:latin typeface="Times New Roman" panose="02020603050405020304" pitchFamily="18" charset="0"/>
                <a:cs typeface="Times New Roman" panose="02020603050405020304" pitchFamily="18" charset="0"/>
              </a:rPr>
              <a:t>Typically, the master is a human machine interface (HMI) or Supervisory Control and Data Acquisition (SCADA) system and the slave is a sensor, programmable logic controller (PLC), or programmable automation controller (PAC). </a:t>
            </a:r>
          </a:p>
          <a:p>
            <a:pPr algn="just"/>
            <a:r>
              <a:rPr lang="en-US" sz="2000" dirty="0">
                <a:latin typeface="Times New Roman" panose="02020603050405020304" pitchFamily="18" charset="0"/>
                <a:cs typeface="Times New Roman" panose="02020603050405020304" pitchFamily="18" charset="0"/>
              </a:rPr>
              <a:t>The content of these requests and responses, and the network layers across which these messages are sent, are defined by the different layers of the protocol.</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12177" y="4762933"/>
            <a:ext cx="3532910" cy="1847805"/>
          </a:xfrm>
          <a:prstGeom prst="rect">
            <a:avLst/>
          </a:prstGeom>
        </p:spPr>
      </p:pic>
    </p:spTree>
    <p:extLst>
      <p:ext uri="{BB962C8B-B14F-4D97-AF65-F5344CB8AC3E}">
        <p14:creationId xmlns:p14="http://schemas.microsoft.com/office/powerpoint/2010/main" val="12952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Modbus Protocol</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Reasons for use of Modbus in industrial environment:</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Developed with industrial applications in mind</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Openly published and royalty-free</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Easy to deploy and maintain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3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Layers of the Modbus Protocol</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the initial implementation, Modbus was a single protocol built on top of serial, so it could not be divided into multiple layers. </a:t>
            </a:r>
          </a:p>
          <a:p>
            <a:pPr algn="just"/>
            <a:r>
              <a:rPr lang="en-US" sz="2000" dirty="0">
                <a:latin typeface="Times New Roman" panose="02020603050405020304" pitchFamily="18" charset="0"/>
                <a:cs typeface="Times New Roman" panose="02020603050405020304" pitchFamily="18" charset="0"/>
              </a:rPr>
              <a:t>A later update to the standard, called Modbus TCP, describes how to use Modbus in TCP/IP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07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Modbus Data Types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029842"/>
              </p:ext>
            </p:extLst>
          </p:nvPr>
        </p:nvGraphicFramePr>
        <p:xfrm>
          <a:off x="838200" y="2204097"/>
          <a:ext cx="9926781" cy="1609730"/>
        </p:xfrm>
        <a:graphic>
          <a:graphicData uri="http://schemas.openxmlformats.org/drawingml/2006/table">
            <a:tbl>
              <a:tblPr/>
              <a:tblGrid>
                <a:gridCol w="3308927">
                  <a:extLst>
                    <a:ext uri="{9D8B030D-6E8A-4147-A177-3AD203B41FA5}">
                      <a16:colId xmlns:a16="http://schemas.microsoft.com/office/drawing/2014/main" val="1166860300"/>
                    </a:ext>
                  </a:extLst>
                </a:gridCol>
                <a:gridCol w="3308927">
                  <a:extLst>
                    <a:ext uri="{9D8B030D-6E8A-4147-A177-3AD203B41FA5}">
                      <a16:colId xmlns:a16="http://schemas.microsoft.com/office/drawing/2014/main" val="2777007269"/>
                    </a:ext>
                  </a:extLst>
                </a:gridCol>
                <a:gridCol w="3308927">
                  <a:extLst>
                    <a:ext uri="{9D8B030D-6E8A-4147-A177-3AD203B41FA5}">
                      <a16:colId xmlns:a16="http://schemas.microsoft.com/office/drawing/2014/main" val="428523812"/>
                    </a:ext>
                  </a:extLst>
                </a:gridCol>
              </a:tblGrid>
              <a:tr h="301091">
                <a:tc>
                  <a:txBody>
                    <a:bodyPr/>
                    <a:lstStyle/>
                    <a:p>
                      <a:pPr algn="l" fontAlgn="t"/>
                      <a:r>
                        <a:rPr lang="en-IN" b="1" dirty="0">
                          <a:effectLst/>
                          <a:latin typeface="Times New Roman" panose="02020603050405020304" pitchFamily="18" charset="0"/>
                          <a:cs typeface="Times New Roman" panose="02020603050405020304" pitchFamily="18" charset="0"/>
                        </a:rPr>
                        <a:t>Data Type</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solidFill>
                      <a:srgbClr val="E4E4E4"/>
                    </a:solidFill>
                  </a:tcPr>
                </a:tc>
                <a:tc>
                  <a:txBody>
                    <a:bodyPr/>
                    <a:lstStyle/>
                    <a:p>
                      <a:pPr algn="l" fontAlgn="t"/>
                      <a:r>
                        <a:rPr lang="en-IN" b="1" dirty="0">
                          <a:effectLst/>
                          <a:latin typeface="Times New Roman" panose="02020603050405020304" pitchFamily="18" charset="0"/>
                          <a:cs typeface="Times New Roman" panose="02020603050405020304" pitchFamily="18" charset="0"/>
                        </a:rPr>
                        <a:t>Access</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solidFill>
                      <a:srgbClr val="E4E4E4"/>
                    </a:solidFill>
                  </a:tcPr>
                </a:tc>
                <a:tc>
                  <a:txBody>
                    <a:bodyPr/>
                    <a:lstStyle/>
                    <a:p>
                      <a:pPr algn="l" fontAlgn="t"/>
                      <a:r>
                        <a:rPr lang="en-IN" b="1" dirty="0">
                          <a:effectLst/>
                          <a:latin typeface="Times New Roman" panose="02020603050405020304" pitchFamily="18" charset="0"/>
                          <a:cs typeface="Times New Roman" panose="02020603050405020304" pitchFamily="18" charset="0"/>
                        </a:rPr>
                        <a:t>Description</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solidFill>
                      <a:srgbClr val="E4E4E4"/>
                    </a:solidFill>
                  </a:tcPr>
                </a:tc>
                <a:extLst>
                  <a:ext uri="{0D108BD9-81ED-4DB2-BD59-A6C34878D82A}">
                    <a16:rowId xmlns:a16="http://schemas.microsoft.com/office/drawing/2014/main" val="3256692425"/>
                  </a:ext>
                </a:extLst>
              </a:tr>
              <a:tr h="301091">
                <a:tc>
                  <a:txBody>
                    <a:bodyPr/>
                    <a:lstStyle/>
                    <a:p>
                      <a:pPr fontAlgn="t"/>
                      <a:r>
                        <a:rPr lang="en-IN" dirty="0">
                          <a:effectLst/>
                          <a:latin typeface="Times New Roman" panose="02020603050405020304" pitchFamily="18" charset="0"/>
                          <a:cs typeface="Times New Roman" panose="02020603050405020304" pitchFamily="18" charset="0"/>
                        </a:rPr>
                        <a:t>Coil</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Read-write</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Single bit outputs.</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18844454"/>
                  </a:ext>
                </a:extLst>
              </a:tr>
              <a:tr h="301091">
                <a:tc>
                  <a:txBody>
                    <a:bodyPr/>
                    <a:lstStyle/>
                    <a:p>
                      <a:pPr fontAlgn="t"/>
                      <a:r>
                        <a:rPr lang="en-IN">
                          <a:effectLst/>
                          <a:latin typeface="Times New Roman" panose="02020603050405020304" pitchFamily="18" charset="0"/>
                          <a:cs typeface="Times New Roman" panose="02020603050405020304" pitchFamily="18" charset="0"/>
                        </a:rPr>
                        <a:t>Discrete Input</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Read-only</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Single bit inputs.</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54032935"/>
                  </a:ext>
                </a:extLst>
              </a:tr>
              <a:tr h="301091">
                <a:tc>
                  <a:txBody>
                    <a:bodyPr/>
                    <a:lstStyle/>
                    <a:p>
                      <a:pPr fontAlgn="t"/>
                      <a:r>
                        <a:rPr lang="en-IN" dirty="0">
                          <a:effectLst/>
                          <a:latin typeface="Times New Roman" panose="02020603050405020304" pitchFamily="18" charset="0"/>
                          <a:cs typeface="Times New Roman" panose="02020603050405020304" pitchFamily="18" charset="0"/>
                        </a:rPr>
                        <a:t>Input Register</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Read-only</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16-bit input registers.</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22905563"/>
                  </a:ext>
                </a:extLst>
              </a:tr>
              <a:tr h="301091">
                <a:tc>
                  <a:txBody>
                    <a:bodyPr/>
                    <a:lstStyle/>
                    <a:p>
                      <a:pPr fontAlgn="t"/>
                      <a:r>
                        <a:rPr lang="en-IN">
                          <a:effectLst/>
                          <a:latin typeface="Times New Roman" panose="02020603050405020304" pitchFamily="18" charset="0"/>
                          <a:cs typeface="Times New Roman" panose="02020603050405020304" pitchFamily="18" charset="0"/>
                        </a:rPr>
                        <a:t>Holding Register</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rgbClr val="E0E0E0"/>
                      </a:solidFill>
                      <a:prstDash val="solid"/>
                      <a:round/>
                      <a:headEnd type="none" w="med" len="med"/>
                      <a:tailEnd type="none" w="med" len="med"/>
                    </a:lnB>
                  </a:tcPr>
                </a:tc>
                <a:tc>
                  <a:txBody>
                    <a:bodyPr/>
                    <a:lstStyle/>
                    <a:p>
                      <a:pPr fontAlgn="t"/>
                      <a:r>
                        <a:rPr lang="en-IN">
                          <a:effectLst/>
                          <a:latin typeface="Times New Roman" panose="02020603050405020304" pitchFamily="18" charset="0"/>
                          <a:cs typeface="Times New Roman" panose="02020603050405020304" pitchFamily="18" charset="0"/>
                        </a:rPr>
                        <a:t>Read-write</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rgbClr val="E0E0E0"/>
                      </a:solidFill>
                      <a:prstDash val="solid"/>
                      <a:round/>
                      <a:headEnd type="none" w="med" len="med"/>
                      <a:tailEnd type="none" w="med" len="med"/>
                    </a:lnB>
                  </a:tcPr>
                </a:tc>
                <a:tc>
                  <a:txBody>
                    <a:bodyPr/>
                    <a:lstStyle/>
                    <a:p>
                      <a:pPr fontAlgn="t"/>
                      <a:r>
                        <a:rPr lang="en-IN" dirty="0">
                          <a:effectLst/>
                          <a:latin typeface="Times New Roman" panose="02020603050405020304" pitchFamily="18" charset="0"/>
                          <a:cs typeface="Times New Roman" panose="02020603050405020304" pitchFamily="18" charset="0"/>
                        </a:rPr>
                        <a:t>16-bit output registers.</a:t>
                      </a:r>
                    </a:p>
                  </a:txBody>
                  <a:tcPr marL="57150" marR="57150" marT="23813" marB="23813">
                    <a:lnL w="4763" cap="flat" cmpd="sng" algn="ctr">
                      <a:solidFill>
                        <a:schemeClr val="bg1"/>
                      </a:solidFill>
                      <a:prstDash val="solid"/>
                      <a:round/>
                      <a:headEnd type="none" w="med" len="med"/>
                      <a:tailEnd type="none" w="med" len="med"/>
                    </a:lnL>
                    <a:lnR w="4763" cap="flat" cmpd="sng" algn="ctr">
                      <a:solidFill>
                        <a:schemeClr val="bg1"/>
                      </a:solidFill>
                      <a:prstDash val="solid"/>
                      <a:round/>
                      <a:headEnd type="none" w="med" len="med"/>
                      <a:tailEnd type="none" w="med" len="med"/>
                    </a:lnR>
                    <a:lnT w="4763" cap="flat" cmpd="sng" algn="ctr">
                      <a:solidFill>
                        <a:schemeClr val="bg1"/>
                      </a:solidFill>
                      <a:prstDash val="solid"/>
                      <a:round/>
                      <a:headEnd type="none" w="med" len="med"/>
                      <a:tailEnd type="none" w="med" len="med"/>
                    </a:lnT>
                    <a:lnB w="4763"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505287215"/>
                  </a:ext>
                </a:extLst>
              </a:tr>
            </a:tbl>
          </a:graphicData>
        </a:graphic>
      </p:graphicFrame>
      <p:sp>
        <p:nvSpPr>
          <p:cNvPr id="5" name="Rectangle 1"/>
          <p:cNvSpPr>
            <a:spLocks noChangeArrowheads="1"/>
          </p:cNvSpPr>
          <p:nvPr/>
        </p:nvSpPr>
        <p:spPr bwMode="auto">
          <a:xfrm>
            <a:off x="690996" y="1380241"/>
            <a:ext cx="50674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The Modbus Protocol supports these data types</a:t>
            </a:r>
            <a:r>
              <a:rPr kumimoji="0" lang="en-US" altLang="en-US" sz="900" b="0" i="0" u="none" strike="noStrike" cap="none" normalizeH="0" baseline="0" dirty="0">
                <a:ln>
                  <a:noFill/>
                </a:ln>
                <a:solidFill>
                  <a:srgbClr val="000000"/>
                </a:solidFill>
                <a:effectLst/>
                <a:latin typeface="Arial" panose="020B0604020202020204" pitchFamily="34" charset="0"/>
                <a:ea typeface="helvetica" panose="020B0604020202020204" pitchFamily="34" charset="0"/>
              </a:rPr>
              <a:t>:</a:t>
            </a:r>
            <a:endParaRPr kumimoji="0" lang="en-US" altLang="en-US" sz="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Modbus </a:t>
            </a:r>
            <a:r>
              <a:rPr lang="en-IN" dirty="0">
                <a:solidFill>
                  <a:srgbClr val="FF0000"/>
                </a:solidFill>
                <a:latin typeface="Times New Roman" panose="02020603050405020304" pitchFamily="18" charset="0"/>
                <a:cs typeface="Times New Roman" panose="02020603050405020304" pitchFamily="18" charset="0"/>
              </a:rPr>
              <a:t>Protocol Versions </a:t>
            </a:r>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Modbus RTU </a:t>
            </a:r>
          </a:p>
          <a:p>
            <a:r>
              <a:rPr lang="en-IN" sz="2000" dirty="0">
                <a:latin typeface="Times New Roman" panose="02020603050405020304" pitchFamily="18" charset="0"/>
                <a:cs typeface="Times New Roman" panose="02020603050405020304" pitchFamily="18" charset="0"/>
              </a:rPr>
              <a:t>Modbus ASCII </a:t>
            </a:r>
          </a:p>
          <a:p>
            <a:r>
              <a:rPr lang="en-IN" sz="2000" dirty="0">
                <a:latin typeface="Times New Roman" panose="02020603050405020304" pitchFamily="18" charset="0"/>
                <a:cs typeface="Times New Roman" panose="02020603050405020304" pitchFamily="18" charset="0"/>
              </a:rPr>
              <a:t>Modbus TCP/IP or Modbus TCP </a:t>
            </a:r>
          </a:p>
          <a:p>
            <a:r>
              <a:rPr lang="en-IN" sz="2000" dirty="0">
                <a:latin typeface="Times New Roman" panose="02020603050405020304" pitchFamily="18" charset="0"/>
                <a:cs typeface="Times New Roman" panose="02020603050405020304" pitchFamily="18" charset="0"/>
              </a:rPr>
              <a:t>Modbus over TCP/IP or Modbus over TCP or Modbus RTU/IP </a:t>
            </a:r>
          </a:p>
          <a:p>
            <a:r>
              <a:rPr lang="en-IN" sz="2000" dirty="0">
                <a:latin typeface="Times New Roman" panose="02020603050405020304" pitchFamily="18" charset="0"/>
                <a:cs typeface="Times New Roman" panose="02020603050405020304" pitchFamily="18" charset="0"/>
              </a:rPr>
              <a:t>Modbus over UDP </a:t>
            </a:r>
          </a:p>
          <a:p>
            <a:r>
              <a:rPr lang="en-IN" sz="2000" dirty="0">
                <a:latin typeface="Times New Roman" panose="02020603050405020304" pitchFamily="18" charset="0"/>
                <a:cs typeface="Times New Roman" panose="02020603050405020304" pitchFamily="18" charset="0"/>
              </a:rPr>
              <a:t>Modbus Plus (Modbus+, MB+ or MBP) </a:t>
            </a:r>
          </a:p>
          <a:p>
            <a:r>
              <a:rPr lang="en-IN" sz="2000" dirty="0">
                <a:latin typeface="Times New Roman" panose="02020603050405020304" pitchFamily="18" charset="0"/>
                <a:cs typeface="Times New Roman" panose="02020603050405020304" pitchFamily="18" charset="0"/>
              </a:rPr>
              <a:t>Pemex Modbus </a:t>
            </a:r>
          </a:p>
          <a:p>
            <a:r>
              <a:rPr lang="en-IN" sz="2000" dirty="0">
                <a:latin typeface="Times New Roman" panose="02020603050405020304" pitchFamily="18" charset="0"/>
                <a:cs typeface="Times New Roman" panose="02020603050405020304" pitchFamily="18" charset="0"/>
              </a:rPr>
              <a:t>Enron Modbus</a:t>
            </a:r>
          </a:p>
        </p:txBody>
      </p:sp>
    </p:spTree>
    <p:extLst>
      <p:ext uri="{BB962C8B-B14F-4D97-AF65-F5344CB8AC3E}">
        <p14:creationId xmlns:p14="http://schemas.microsoft.com/office/powerpoint/2010/main" val="3007951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ZigBee</a:t>
            </a: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ZigBee is a technological standard created for controlling and sensing the network.</a:t>
            </a:r>
          </a:p>
          <a:p>
            <a:pPr algn="just"/>
            <a:r>
              <a:rPr lang="en-US" sz="2000" dirty="0">
                <a:latin typeface="Times New Roman" panose="02020603050405020304" pitchFamily="18" charset="0"/>
                <a:cs typeface="Times New Roman" panose="02020603050405020304" pitchFamily="18" charset="0"/>
              </a:rPr>
              <a:t>ZigBee is an open, global, packet-based protocol designed to provide an easy-to-use architecture for secure, reliable, low power wireless networks.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i="1" dirty="0">
                <a:solidFill>
                  <a:srgbClr val="00B050"/>
                </a:solidFill>
                <a:latin typeface="Times New Roman" panose="02020603050405020304" pitchFamily="18" charset="0"/>
                <a:cs typeface="Times New Roman" panose="02020603050405020304" pitchFamily="18" charset="0"/>
              </a:rPr>
              <a:t>IEEE802.15.4 developed the PHY and MAC layer whereas, the ZigBee takes care of  upper higher layers.</a:t>
            </a:r>
          </a:p>
          <a:p>
            <a:pPr algn="just"/>
            <a:endParaRPr lang="en-US" sz="2000" b="1" i="1" dirty="0">
              <a:solidFill>
                <a:srgbClr val="00B050"/>
              </a:solidFill>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ZigBee is a standard that addresses the need for very low-cost implementation of Low power devices with Low data rates for short-range wireless communications.</a:t>
            </a:r>
          </a:p>
          <a:p>
            <a:pPr algn="just" fontAlgn="base"/>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ZigBee specification supports star and two kinds of peer-to-peer topologies, mesh and cluster tree. </a:t>
            </a:r>
            <a:br>
              <a:rPr lang="en-US" dirty="0"/>
            </a:br>
            <a:endParaRPr lang="en-IN" sz="16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06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solidFill>
                  <a:srgbClr val="FF0000"/>
                </a:solidFill>
                <a:latin typeface="Times New Roman" panose="02020603050405020304" pitchFamily="18" charset="0"/>
                <a:cs typeface="Times New Roman" panose="02020603050405020304" pitchFamily="18" charset="0"/>
              </a:rPr>
              <a:t>Types of ZigBee Devices: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sz="2000" b="1" dirty="0" err="1">
                <a:latin typeface="Times New Roman" panose="02020603050405020304" pitchFamily="18" charset="0"/>
                <a:cs typeface="Times New Roman" panose="02020603050405020304" pitchFamily="18" charset="0"/>
              </a:rPr>
              <a:t>Zigbee</a:t>
            </a:r>
            <a:r>
              <a:rPr lang="en-US" sz="2000" b="1" dirty="0">
                <a:latin typeface="Times New Roman" panose="02020603050405020304" pitchFamily="18" charset="0"/>
                <a:cs typeface="Times New Roman" panose="02020603050405020304" pitchFamily="18" charset="0"/>
              </a:rPr>
              <a:t> Coordinator Device:</a:t>
            </a:r>
            <a:r>
              <a:rPr lang="en-US" sz="2000" dirty="0">
                <a:latin typeface="Times New Roman" panose="02020603050405020304" pitchFamily="18" charset="0"/>
                <a:cs typeface="Times New Roman" panose="02020603050405020304" pitchFamily="18" charset="0"/>
              </a:rPr>
              <a:t> It communicates with routers. This device is used for connecting the devices.</a:t>
            </a:r>
          </a:p>
          <a:p>
            <a:pPr algn="just" fontAlgn="base"/>
            <a:r>
              <a:rPr lang="en-US" sz="2000" b="1" dirty="0" err="1">
                <a:latin typeface="Times New Roman" panose="02020603050405020304" pitchFamily="18" charset="0"/>
                <a:cs typeface="Times New Roman" panose="02020603050405020304" pitchFamily="18" charset="0"/>
              </a:rPr>
              <a:t>Zigbee</a:t>
            </a:r>
            <a:r>
              <a:rPr lang="en-US" sz="2000" b="1" dirty="0">
                <a:latin typeface="Times New Roman" panose="02020603050405020304" pitchFamily="18" charset="0"/>
                <a:cs typeface="Times New Roman" panose="02020603050405020304" pitchFamily="18" charset="0"/>
              </a:rPr>
              <a:t> Router:</a:t>
            </a:r>
            <a:r>
              <a:rPr lang="en-US" sz="2000" dirty="0">
                <a:latin typeface="Times New Roman" panose="02020603050405020304" pitchFamily="18" charset="0"/>
                <a:cs typeface="Times New Roman" panose="02020603050405020304" pitchFamily="18" charset="0"/>
              </a:rPr>
              <a:t> It is used for passing the data between devices.</a:t>
            </a:r>
          </a:p>
          <a:p>
            <a:pPr algn="just" fontAlgn="base"/>
            <a:r>
              <a:rPr lang="en-US" sz="2000" b="1" dirty="0" err="1">
                <a:latin typeface="Times New Roman" panose="02020603050405020304" pitchFamily="18" charset="0"/>
                <a:cs typeface="Times New Roman" panose="02020603050405020304" pitchFamily="18" charset="0"/>
              </a:rPr>
              <a:t>Zigbee</a:t>
            </a:r>
            <a:r>
              <a:rPr lang="en-US" sz="2000" b="1" dirty="0">
                <a:latin typeface="Times New Roman" panose="02020603050405020304" pitchFamily="18" charset="0"/>
                <a:cs typeface="Times New Roman" panose="02020603050405020304" pitchFamily="18" charset="0"/>
              </a:rPr>
              <a:t> End Device:</a:t>
            </a:r>
            <a:r>
              <a:rPr lang="en-US" sz="2000" dirty="0">
                <a:latin typeface="Times New Roman" panose="02020603050405020304" pitchFamily="18" charset="0"/>
                <a:cs typeface="Times New Roman" panose="02020603050405020304" pitchFamily="18" charset="0"/>
              </a:rPr>
              <a:t> It is the device that is going to be controlled.</a:t>
            </a:r>
          </a:p>
          <a:p>
            <a:endParaRPr lang="en-IN" dirty="0"/>
          </a:p>
        </p:txBody>
      </p:sp>
      <p:pic>
        <p:nvPicPr>
          <p:cNvPr id="1026" name="Picture 2" descr="https://media.geeksforgeeks.org/wp-content/uploads/20211103161020/Publication1-660x4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911" y="3558165"/>
            <a:ext cx="4546311" cy="286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98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solidFill>
                  <a:srgbClr val="FF0000"/>
                </a:solidFill>
                <a:latin typeface="Times New Roman" panose="02020603050405020304" pitchFamily="18" charset="0"/>
                <a:cs typeface="Times New Roman" panose="02020603050405020304" pitchFamily="18" charset="0"/>
              </a:rPr>
              <a:t>General Characteristics of </a:t>
            </a:r>
            <a:r>
              <a:rPr lang="en-US" dirty="0" err="1">
                <a:solidFill>
                  <a:srgbClr val="FF0000"/>
                </a:solidFill>
                <a:latin typeface="Times New Roman" panose="02020603050405020304" pitchFamily="18" charset="0"/>
                <a:cs typeface="Times New Roman" panose="02020603050405020304" pitchFamily="18" charset="0"/>
              </a:rPr>
              <a:t>Zigbee</a:t>
            </a:r>
            <a:r>
              <a:rPr lang="en-US" dirty="0">
                <a:solidFill>
                  <a:srgbClr val="FF0000"/>
                </a:solidFill>
                <a:latin typeface="Times New Roman" panose="02020603050405020304" pitchFamily="18" charset="0"/>
                <a:cs typeface="Times New Roman" panose="02020603050405020304" pitchFamily="18" charset="0"/>
              </a:rPr>
              <a:t> Standard:</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sz="2000" dirty="0">
                <a:latin typeface="Times New Roman" panose="02020603050405020304" pitchFamily="18" charset="0"/>
                <a:cs typeface="Times New Roman" panose="02020603050405020304" pitchFamily="18" charset="0"/>
              </a:rPr>
              <a:t>Low Power Consumption</a:t>
            </a:r>
          </a:p>
          <a:p>
            <a:pPr fontAlgn="base"/>
            <a:r>
              <a:rPr lang="en-US" sz="2000" dirty="0">
                <a:latin typeface="Times New Roman" panose="02020603050405020304" pitchFamily="18" charset="0"/>
                <a:cs typeface="Times New Roman" panose="02020603050405020304" pitchFamily="18" charset="0"/>
              </a:rPr>
              <a:t>Low Data Rate (20- 250 kbps)</a:t>
            </a:r>
          </a:p>
          <a:p>
            <a:pPr fontAlgn="base"/>
            <a:r>
              <a:rPr lang="en-US" sz="2000" dirty="0">
                <a:latin typeface="Times New Roman" panose="02020603050405020304" pitchFamily="18" charset="0"/>
                <a:cs typeface="Times New Roman" panose="02020603050405020304" pitchFamily="18" charset="0"/>
              </a:rPr>
              <a:t>Short-Range (75-100 meters)</a:t>
            </a:r>
          </a:p>
          <a:p>
            <a:pPr fontAlgn="base"/>
            <a:r>
              <a:rPr lang="en-US" sz="2000" dirty="0">
                <a:latin typeface="Times New Roman" panose="02020603050405020304" pitchFamily="18" charset="0"/>
                <a:cs typeface="Times New Roman" panose="02020603050405020304" pitchFamily="18" charset="0"/>
              </a:rPr>
              <a:t>Network Join Time (~ 30 </a:t>
            </a:r>
            <a:r>
              <a:rPr lang="en-US" sz="2000" dirty="0" err="1">
                <a:latin typeface="Times New Roman" panose="02020603050405020304" pitchFamily="18" charset="0"/>
                <a:cs typeface="Times New Roman" panose="02020603050405020304" pitchFamily="18" charset="0"/>
              </a:rPr>
              <a:t>msec</a:t>
            </a:r>
            <a:r>
              <a:rPr lang="en-US" sz="2000" dirty="0">
                <a:latin typeface="Times New Roman" panose="02020603050405020304" pitchFamily="18" charset="0"/>
                <a:cs typeface="Times New Roman" panose="02020603050405020304" pitchFamily="18" charset="0"/>
              </a:rPr>
              <a:t>)</a:t>
            </a:r>
          </a:p>
          <a:p>
            <a:pPr fontAlgn="base"/>
            <a:r>
              <a:rPr lang="en-US" sz="2000" dirty="0">
                <a:latin typeface="Times New Roman" panose="02020603050405020304" pitchFamily="18" charset="0"/>
                <a:cs typeface="Times New Roman" panose="02020603050405020304" pitchFamily="18" charset="0"/>
              </a:rPr>
              <a:t>Support Small and Large Networks (up to 65000 devices (Theory); 240 devices (Practically))</a:t>
            </a:r>
          </a:p>
          <a:p>
            <a:pPr fontAlgn="base"/>
            <a:r>
              <a:rPr lang="en-US" sz="2000" dirty="0">
                <a:latin typeface="Times New Roman" panose="02020603050405020304" pitchFamily="18" charset="0"/>
                <a:cs typeface="Times New Roman" panose="02020603050405020304" pitchFamily="18" charset="0"/>
              </a:rPr>
              <a:t>Low Cost of Products and Cheap Implementation (Open Source Protocol)</a:t>
            </a:r>
          </a:p>
          <a:p>
            <a:pPr fontAlgn="base"/>
            <a:r>
              <a:rPr lang="en-US" sz="2000" dirty="0">
                <a:latin typeface="Times New Roman" panose="02020603050405020304" pitchFamily="18" charset="0"/>
                <a:cs typeface="Times New Roman" panose="02020603050405020304" pitchFamily="18" charset="0"/>
              </a:rPr>
              <a:t>Extremely low-duty cycle.</a:t>
            </a:r>
          </a:p>
          <a:p>
            <a:pPr fontAlgn="base"/>
            <a:r>
              <a:rPr lang="en-US" sz="2000" dirty="0">
                <a:latin typeface="Times New Roman" panose="02020603050405020304" pitchFamily="18" charset="0"/>
                <a:cs typeface="Times New Roman" panose="02020603050405020304" pitchFamily="18" charset="0"/>
              </a:rPr>
              <a:t>3 frequency bands with 27 channels.</a:t>
            </a:r>
          </a:p>
          <a:p>
            <a:pPr fontAlgn="base"/>
            <a:r>
              <a:rPr lang="en-IN" sz="2000" dirty="0">
                <a:latin typeface="Times New Roman" panose="02020603050405020304" pitchFamily="18" charset="0"/>
                <a:cs typeface="Times New Roman" panose="02020603050405020304" pitchFamily="18" charset="0"/>
              </a:rPr>
              <a:t>Operating Frequency Bands </a:t>
            </a:r>
            <a:r>
              <a:rPr lang="en-US" sz="2000" dirty="0">
                <a:latin typeface="Times New Roman" panose="02020603050405020304" pitchFamily="18" charset="0"/>
                <a:cs typeface="Times New Roman" panose="02020603050405020304" pitchFamily="18" charset="0"/>
              </a:rPr>
              <a:t>2.4 GHz (Across the World)</a:t>
            </a:r>
          </a:p>
          <a:p>
            <a:endParaRPr lang="en-IN" dirty="0"/>
          </a:p>
        </p:txBody>
      </p:sp>
    </p:spTree>
    <p:extLst>
      <p:ext uri="{BB962C8B-B14F-4D97-AF65-F5344CB8AC3E}">
        <p14:creationId xmlns:p14="http://schemas.microsoft.com/office/powerpoint/2010/main" val="1992042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solidFill>
                  <a:srgbClr val="FF0000"/>
                </a:solidFill>
                <a:latin typeface="Times New Roman" panose="02020603050405020304" pitchFamily="18" charset="0"/>
                <a:cs typeface="Times New Roman" panose="02020603050405020304" pitchFamily="18" charset="0"/>
              </a:rPr>
              <a:t>Architecture of </a:t>
            </a:r>
            <a:r>
              <a:rPr lang="en-IN" dirty="0" err="1">
                <a:solidFill>
                  <a:srgbClr val="FF0000"/>
                </a:solidFill>
                <a:latin typeface="Times New Roman" panose="02020603050405020304" pitchFamily="18" charset="0"/>
                <a:cs typeface="Times New Roman" panose="02020603050405020304" pitchFamily="18" charset="0"/>
              </a:rPr>
              <a:t>Zigbee</a:t>
            </a:r>
            <a:r>
              <a:rPr lang="en-IN" dirty="0">
                <a:solidFill>
                  <a:srgbClr val="FF0000"/>
                </a:solidFill>
                <a:latin typeface="Times New Roman" panose="02020603050405020304" pitchFamily="18" charset="0"/>
                <a:cs typeface="Times New Roman" panose="02020603050405020304" pitchFamily="18" charset="0"/>
              </a:rPr>
              <a:t>: </a:t>
            </a:r>
            <a:br>
              <a:rPr lang="en-IN" b="1" dirty="0"/>
            </a:br>
            <a:endParaRPr lang="en-IN" dirty="0"/>
          </a:p>
        </p:txBody>
      </p:sp>
      <p:sp>
        <p:nvSpPr>
          <p:cNvPr id="3" name="Content Placeholder 2"/>
          <p:cNvSpPr>
            <a:spLocks noGrp="1"/>
          </p:cNvSpPr>
          <p:nvPr>
            <p:ph idx="1"/>
          </p:nvPr>
        </p:nvSpPr>
        <p:spPr/>
        <p:txBody>
          <a:bodyPr/>
          <a:lstStyle/>
          <a:p>
            <a:pPr fontAlgn="base"/>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 architecture is a combination of 4 layers. </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Application Support Layer (APS)</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Network Layer</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Medium Access Control Layer</a:t>
            </a:r>
          </a:p>
          <a:p>
            <a:pPr lvl="1"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Physical Layer</a:t>
            </a:r>
          </a:p>
          <a:p>
            <a:endParaRPr lang="en-IN" dirty="0"/>
          </a:p>
        </p:txBody>
      </p:sp>
      <p:pic>
        <p:nvPicPr>
          <p:cNvPr id="5" name="Picture 4"/>
          <p:cNvPicPr>
            <a:picLocks noChangeAspect="1"/>
          </p:cNvPicPr>
          <p:nvPr/>
        </p:nvPicPr>
        <p:blipFill>
          <a:blip r:embed="rId2"/>
          <a:stretch>
            <a:fillRect/>
          </a:stretch>
        </p:blipFill>
        <p:spPr>
          <a:xfrm>
            <a:off x="6995245" y="2163473"/>
            <a:ext cx="4483007" cy="3889231"/>
          </a:xfrm>
          <a:prstGeom prst="rect">
            <a:avLst/>
          </a:prstGeom>
        </p:spPr>
      </p:pic>
    </p:spTree>
    <p:extLst>
      <p:ext uri="{BB962C8B-B14F-4D97-AF65-F5344CB8AC3E}">
        <p14:creationId xmlns:p14="http://schemas.microsoft.com/office/powerpoint/2010/main" val="146218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Times New Roman" panose="02020603050405020304" pitchFamily="18" charset="0"/>
                <a:cs typeface="Times New Roman" panose="02020603050405020304" pitchFamily="18" charset="0"/>
              </a:rPr>
              <a:t>Protocol Standardization for </a:t>
            </a:r>
            <a:r>
              <a:rPr lang="en-GB" dirty="0" err="1">
                <a:solidFill>
                  <a:srgbClr val="FF0000"/>
                </a:solidFill>
                <a:latin typeface="Times New Roman" panose="02020603050405020304" pitchFamily="18" charset="0"/>
                <a:cs typeface="Times New Roman" panose="02020603050405020304" pitchFamily="18" charset="0"/>
              </a:rPr>
              <a:t>IoT</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Standardization is key to achieving universally accepted specifications and protocols for true interoperability between devices and applications.</a:t>
            </a:r>
          </a:p>
          <a:p>
            <a:pPr algn="just"/>
            <a:r>
              <a:rPr lang="en-US" sz="2000" dirty="0">
                <a:latin typeface="Times New Roman" panose="02020603050405020304" pitchFamily="18" charset="0"/>
                <a:cs typeface="Times New Roman" panose="02020603050405020304" pitchFamily="18" charset="0"/>
              </a:rPr>
              <a:t>Standard protocols define rules and formats for setting up and managing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networks, along with how data are transmitted across these networks. </a:t>
            </a:r>
          </a:p>
          <a:p>
            <a:pPr algn="just"/>
            <a:r>
              <a:rPr lang="en-US" sz="2000" dirty="0">
                <a:latin typeface="Times New Roman" panose="02020603050405020304" pitchFamily="18" charset="0"/>
                <a:cs typeface="Times New Roman" panose="02020603050405020304" pitchFamily="18" charset="0"/>
              </a:rPr>
              <a:t>Networking protocols can be categorized into multiple layers accordingly to the communication stack (i.e. OSI or TCP/IP model).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use of standards:</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ensures interoperable and cost-effective solutions</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opens up opportunities in new areas</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allows the market to reach its full potential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85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Architecture of </a:t>
            </a:r>
            <a:r>
              <a:rPr lang="en-IN" dirty="0" err="1">
                <a:solidFill>
                  <a:srgbClr val="FF0000"/>
                </a:solidFill>
                <a:latin typeface="Times New Roman" panose="02020603050405020304" pitchFamily="18" charset="0"/>
                <a:cs typeface="Times New Roman" panose="02020603050405020304" pitchFamily="18" charset="0"/>
              </a:rPr>
              <a:t>Zigbee</a:t>
            </a:r>
            <a:r>
              <a:rPr lang="en-IN" dirty="0">
                <a:solidFill>
                  <a:srgbClr val="FF0000"/>
                </a:solidFill>
                <a:latin typeface="Times New Roman" panose="02020603050405020304" pitchFamily="18" charset="0"/>
                <a:cs typeface="Times New Roman" panose="02020603050405020304" pitchFamily="18" charset="0"/>
              </a:rPr>
              <a:t>: </a:t>
            </a:r>
            <a:r>
              <a:rPr lang="en-IN" dirty="0">
                <a:solidFill>
                  <a:srgbClr val="00B050"/>
                </a:solidFill>
                <a:latin typeface="Times New Roman" panose="02020603050405020304" pitchFamily="18" charset="0"/>
                <a:cs typeface="Times New Roman" panose="02020603050405020304" pitchFamily="18" charset="0"/>
              </a:rPr>
              <a:t>Physical layer</a:t>
            </a:r>
            <a:endParaRPr lang="en-IN" dirty="0">
              <a:solidFill>
                <a:srgbClr val="00B050"/>
              </a:solidFill>
            </a:endParaRPr>
          </a:p>
        </p:txBody>
      </p:sp>
      <p:sp>
        <p:nvSpPr>
          <p:cNvPr id="3" name="Content Placeholder 2"/>
          <p:cNvSpPr>
            <a:spLocks noGrp="1"/>
          </p:cNvSpPr>
          <p:nvPr>
            <p:ph idx="1"/>
          </p:nvPr>
        </p:nvSpPr>
        <p:spPr/>
        <p:txBody>
          <a:bodyPr>
            <a:normAutofit/>
          </a:bodyPr>
          <a:lstStyle/>
          <a:p>
            <a:pPr algn="just" fontAlgn="base"/>
            <a:r>
              <a:rPr lang="en-US" sz="2000" b="1" dirty="0">
                <a:latin typeface="Times New Roman" panose="02020603050405020304" pitchFamily="18" charset="0"/>
                <a:cs typeface="Times New Roman" panose="02020603050405020304" pitchFamily="18" charset="0"/>
              </a:rPr>
              <a:t>Physical layer: </a:t>
            </a:r>
            <a:r>
              <a:rPr lang="en-US" sz="2000" dirty="0">
                <a:latin typeface="Times New Roman" panose="02020603050405020304" pitchFamily="18" charset="0"/>
                <a:cs typeface="Times New Roman" panose="02020603050405020304" pitchFamily="18" charset="0"/>
              </a:rPr>
              <a:t>The lowest two layers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physical and the MAC (Medium Access Control) Layer are defined by the IEEE 802.15.4 specifications. </a:t>
            </a:r>
          </a:p>
          <a:p>
            <a:pPr algn="just" fontAlgn="base"/>
            <a:r>
              <a:rPr lang="en-US" sz="2000" dirty="0">
                <a:latin typeface="Times New Roman" panose="02020603050405020304" pitchFamily="18" charset="0"/>
                <a:cs typeface="Times New Roman" panose="02020603050405020304" pitchFamily="18" charset="0"/>
              </a:rPr>
              <a:t>The Physical layer is closest to the hardware and directly controls and communicates with the </a:t>
            </a:r>
            <a:r>
              <a:rPr lang="en-US" sz="2000" dirty="0" err="1">
                <a:latin typeface="Times New Roman" panose="02020603050405020304" pitchFamily="18" charset="0"/>
                <a:cs typeface="Times New Roman" panose="02020603050405020304" pitchFamily="18" charset="0"/>
              </a:rPr>
              <a:t>Zigbee</a:t>
            </a:r>
            <a:r>
              <a:rPr lang="en-US" sz="2000" dirty="0">
                <a:latin typeface="Times New Roman" panose="02020603050405020304" pitchFamily="18" charset="0"/>
                <a:cs typeface="Times New Roman" panose="02020603050405020304" pitchFamily="18" charset="0"/>
              </a:rPr>
              <a:t> radio. The physical layer translates the data packets in the over-the-air bits for transmission and vice-versa during the reception.</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b="1" dirty="0">
                <a:latin typeface="Times New Roman" panose="02020603050405020304" pitchFamily="18" charset="0"/>
                <a:cs typeface="Times New Roman" panose="02020603050405020304" pitchFamily="18" charset="0"/>
              </a:rPr>
              <a:t> Medium Access Control layer (MAC layer): </a:t>
            </a:r>
            <a:r>
              <a:rPr lang="en-US" sz="2000" dirty="0">
                <a:latin typeface="Times New Roman" panose="02020603050405020304" pitchFamily="18" charset="0"/>
                <a:cs typeface="Times New Roman" panose="02020603050405020304" pitchFamily="18" charset="0"/>
              </a:rPr>
              <a:t>The layer is responsible for the interface between the physical and network layer. The MAC layer is also responsible for providing PAN ID and also network discovery through beacon requests.</a:t>
            </a: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984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Architecture of </a:t>
            </a:r>
            <a:r>
              <a:rPr lang="en-IN" dirty="0" err="1">
                <a:solidFill>
                  <a:srgbClr val="FF0000"/>
                </a:solidFill>
                <a:latin typeface="Times New Roman" panose="02020603050405020304" pitchFamily="18" charset="0"/>
                <a:cs typeface="Times New Roman" panose="02020603050405020304" pitchFamily="18" charset="0"/>
              </a:rPr>
              <a:t>Zigbee</a:t>
            </a:r>
            <a:r>
              <a:rPr lang="en-IN" dirty="0">
                <a:solidFill>
                  <a:srgbClr val="FF0000"/>
                </a:solidFill>
                <a:latin typeface="Times New Roman" panose="02020603050405020304" pitchFamily="18" charset="0"/>
                <a:cs typeface="Times New Roman" panose="02020603050405020304" pitchFamily="18" charset="0"/>
              </a:rPr>
              <a:t>: </a:t>
            </a:r>
            <a:r>
              <a:rPr lang="en-IN" dirty="0">
                <a:solidFill>
                  <a:srgbClr val="00B050"/>
                </a:solidFill>
                <a:latin typeface="Times New Roman" panose="02020603050405020304" pitchFamily="18" charset="0"/>
                <a:cs typeface="Times New Roman" panose="02020603050405020304" pitchFamily="18" charset="0"/>
              </a:rPr>
              <a:t>Network layer</a:t>
            </a:r>
            <a:endParaRPr lang="en-IN" dirty="0">
              <a:solidFill>
                <a:srgbClr val="00B050"/>
              </a:solidFill>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Located between the MAC layer and application </a:t>
            </a:r>
            <a:r>
              <a:rPr lang="en-IN" sz="2000" dirty="0">
                <a:latin typeface="Times New Roman" panose="02020603050405020304" pitchFamily="18" charset="0"/>
                <a:cs typeface="Times New Roman" panose="02020603050405020304" pitchFamily="18" charset="0"/>
              </a:rPr>
              <a:t>support sublayer</a:t>
            </a:r>
          </a:p>
          <a:p>
            <a:r>
              <a:rPr lang="en-IN" sz="2000" dirty="0">
                <a:latin typeface="Times New Roman" panose="02020603050405020304" pitchFamily="18" charset="0"/>
                <a:cs typeface="Times New Roman" panose="02020603050405020304" pitchFamily="18" charset="0"/>
              </a:rPr>
              <a:t>Provides the following functions:</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Starting a network</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Managing end devices joining or leaving a network</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Route discovery</a:t>
            </a:r>
          </a:p>
          <a:p>
            <a:pPr lvl="1">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Neighbour discovery</a:t>
            </a:r>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850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Architecture of </a:t>
            </a:r>
            <a:r>
              <a:rPr lang="en-IN" dirty="0" err="1">
                <a:solidFill>
                  <a:srgbClr val="FF0000"/>
                </a:solidFill>
                <a:latin typeface="Times New Roman" panose="02020603050405020304" pitchFamily="18" charset="0"/>
                <a:cs typeface="Times New Roman" panose="02020603050405020304" pitchFamily="18" charset="0"/>
              </a:rPr>
              <a:t>Zigbee</a:t>
            </a:r>
            <a:r>
              <a:rPr lang="en-IN" dirty="0">
                <a:solidFill>
                  <a:srgbClr val="FF0000"/>
                </a:solidFill>
                <a:latin typeface="Times New Roman" panose="02020603050405020304" pitchFamily="18" charset="0"/>
                <a:cs typeface="Times New Roman" panose="02020603050405020304" pitchFamily="18" charset="0"/>
              </a:rPr>
              <a:t> : </a:t>
            </a:r>
            <a:r>
              <a:rPr lang="en-US" b="1" dirty="0">
                <a:solidFill>
                  <a:srgbClr val="00B050"/>
                </a:solidFill>
                <a:latin typeface="Times New Roman" panose="02020603050405020304" pitchFamily="18" charset="0"/>
                <a:cs typeface="Times New Roman" panose="02020603050405020304" pitchFamily="18" charset="0"/>
              </a:rPr>
              <a:t>APS layer</a:t>
            </a:r>
            <a:endParaRPr lang="en-IN" dirty="0">
              <a:solidFill>
                <a:srgbClr val="00B050"/>
              </a:solidFill>
            </a:endParaRPr>
          </a:p>
        </p:txBody>
      </p:sp>
      <p:sp>
        <p:nvSpPr>
          <p:cNvPr id="3" name="Content Placeholder 2"/>
          <p:cNvSpPr>
            <a:spLocks noGrp="1"/>
          </p:cNvSpPr>
          <p:nvPr>
            <p:ph idx="1"/>
          </p:nvPr>
        </p:nvSpPr>
        <p:spPr/>
        <p:txBody>
          <a:bodyPr>
            <a:normAutofit/>
          </a:bodyPr>
          <a:lstStyle/>
          <a:p>
            <a:pPr algn="just" fontAlgn="base"/>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APS layer in the </a:t>
            </a:r>
            <a:r>
              <a:rPr lang="en-US" sz="2000" dirty="0" err="1">
                <a:latin typeface="Times New Roman" panose="02020603050405020304" pitchFamily="18" charset="0"/>
                <a:cs typeface="Times New Roman" panose="02020603050405020304" pitchFamily="18" charset="0"/>
              </a:rPr>
              <a:t>Zigbee</a:t>
            </a:r>
            <a:r>
              <a:rPr lang="en-US" sz="2000" dirty="0">
                <a:latin typeface="Times New Roman" panose="02020603050405020304" pitchFamily="18" charset="0"/>
                <a:cs typeface="Times New Roman" panose="02020603050405020304" pitchFamily="18" charset="0"/>
              </a:rPr>
              <a:t> stack is the highest protocol layer and it consists of the application support sub-layer and </a:t>
            </a:r>
            <a:r>
              <a:rPr lang="en-US" sz="2000" dirty="0" err="1">
                <a:latin typeface="Times New Roman" panose="02020603050405020304" pitchFamily="18" charset="0"/>
                <a:cs typeface="Times New Roman" panose="02020603050405020304" pitchFamily="18" charset="0"/>
              </a:rPr>
              <a:t>Zigbee</a:t>
            </a:r>
            <a:r>
              <a:rPr lang="en-US" sz="2000" dirty="0">
                <a:latin typeface="Times New Roman" panose="02020603050405020304" pitchFamily="18" charset="0"/>
                <a:cs typeface="Times New Roman" panose="02020603050405020304" pitchFamily="18" charset="0"/>
              </a:rPr>
              <a:t> device object. </a:t>
            </a:r>
          </a:p>
          <a:p>
            <a:pPr algn="just" fontAlgn="base"/>
            <a:r>
              <a:rPr lang="en-US" sz="2000" dirty="0">
                <a:latin typeface="Times New Roman" panose="02020603050405020304" pitchFamily="18" charset="0"/>
                <a:cs typeface="Times New Roman" panose="02020603050405020304" pitchFamily="18" charset="0"/>
              </a:rPr>
              <a:t>APS is responsible for the following activities:</a:t>
            </a:r>
          </a:p>
          <a:p>
            <a:pPr lvl="1"/>
            <a:r>
              <a:rPr lang="en-US" sz="2000" dirty="0">
                <a:latin typeface="Times New Roman" panose="02020603050405020304" pitchFamily="18" charset="0"/>
                <a:cs typeface="Times New Roman" panose="02020603050405020304" pitchFamily="18" charset="0"/>
              </a:rPr>
              <a:t>Filtering out packets for non-registered endpoints, or profiles that don't match</a:t>
            </a:r>
          </a:p>
          <a:p>
            <a:pPr lvl="1"/>
            <a:r>
              <a:rPr lang="en-US" sz="2000" dirty="0">
                <a:latin typeface="Times New Roman" panose="02020603050405020304" pitchFamily="18" charset="0"/>
                <a:cs typeface="Times New Roman" panose="02020603050405020304" pitchFamily="18" charset="0"/>
              </a:rPr>
              <a:t>Generating end-to-end acknowledgment with retries</a:t>
            </a:r>
          </a:p>
          <a:p>
            <a:pPr lvl="1"/>
            <a:r>
              <a:rPr lang="en-US" sz="2000" dirty="0">
                <a:latin typeface="Times New Roman" panose="02020603050405020304" pitchFamily="18" charset="0"/>
                <a:cs typeface="Times New Roman" panose="02020603050405020304" pitchFamily="18" charset="0"/>
              </a:rPr>
              <a:t>Maintaining the local binding table</a:t>
            </a:r>
          </a:p>
          <a:p>
            <a:pPr lvl="1"/>
            <a:r>
              <a:rPr lang="en-US" sz="2000" dirty="0">
                <a:latin typeface="Times New Roman" panose="02020603050405020304" pitchFamily="18" charset="0"/>
                <a:cs typeface="Times New Roman" panose="02020603050405020304" pitchFamily="18" charset="0"/>
              </a:rPr>
              <a:t>Maintaining the local groups table</a:t>
            </a:r>
          </a:p>
          <a:p>
            <a:pPr lvl="1"/>
            <a:r>
              <a:rPr lang="en-US" sz="2000" dirty="0">
                <a:latin typeface="Times New Roman" panose="02020603050405020304" pitchFamily="18" charset="0"/>
                <a:cs typeface="Times New Roman" panose="02020603050405020304" pitchFamily="18" charset="0"/>
              </a:rPr>
              <a:t>Maintaining the local address map</a:t>
            </a: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0922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6LoWPAN (</a:t>
            </a:r>
            <a:r>
              <a:rPr lang="en-US" dirty="0">
                <a:solidFill>
                  <a:srgbClr val="FF0000"/>
                </a:solidFill>
                <a:latin typeface="Times New Roman" panose="02020603050405020304" pitchFamily="18" charset="0"/>
                <a:cs typeface="Times New Roman" panose="02020603050405020304" pitchFamily="18" charset="0"/>
              </a:rPr>
              <a:t>IPv6 over Low power Wireless Personal Area Networks</a:t>
            </a:r>
            <a:r>
              <a:rPr lang="en-IN" dirty="0">
                <a:solidFill>
                  <a:srgbClr val="FF0000"/>
                </a:solidFill>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825625"/>
            <a:ext cx="1064895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name 6LoWPAN is derived from the Internet Protocol version 6 (IPv6) over Low power Wireless Personal Area Networks”. </a:t>
            </a:r>
          </a:p>
          <a:p>
            <a:pPr algn="just"/>
            <a:r>
              <a:rPr lang="en-US" sz="2400" dirty="0">
                <a:latin typeface="Times New Roman" panose="02020603050405020304" pitchFamily="18" charset="0"/>
                <a:cs typeface="Times New Roman" panose="02020603050405020304" pitchFamily="18" charset="0"/>
              </a:rPr>
              <a:t>This protocol works on Wireless Personal Area Network i.e., WPAN.</a:t>
            </a:r>
          </a:p>
          <a:p>
            <a:pPr algn="just"/>
            <a:r>
              <a:rPr lang="en-US" sz="2400" dirty="0">
                <a:latin typeface="Times New Roman" panose="02020603050405020304" pitchFamily="18" charset="0"/>
                <a:cs typeface="Times New Roman" panose="02020603050405020304" pitchFamily="18" charset="0"/>
              </a:rPr>
              <a:t>WPAN is a Personal Area Network (PAN)/Mesh Network where the interconnected devices are centered around a person’s workspace.</a:t>
            </a:r>
          </a:p>
          <a:p>
            <a:pPr algn="just"/>
            <a:r>
              <a:rPr lang="en-US" sz="2400" dirty="0">
                <a:latin typeface="Times New Roman" panose="02020603050405020304" pitchFamily="18" charset="0"/>
                <a:cs typeface="Times New Roman" panose="02020603050405020304" pitchFamily="18" charset="0"/>
              </a:rPr>
              <a:t>It is a communication protocol that enables small, low-power devices to communicate with each other over a wireless network.</a:t>
            </a:r>
          </a:p>
          <a:p>
            <a:pPr algn="just"/>
            <a:r>
              <a:rPr lang="en-US" sz="2400" dirty="0">
                <a:latin typeface="Times New Roman" panose="02020603050405020304" pitchFamily="18" charset="0"/>
                <a:cs typeface="Times New Roman" panose="02020603050405020304" pitchFamily="18" charset="0"/>
              </a:rPr>
              <a:t>The protocol was designed to work with small, resource-constrained devices like sensors, and wearable technology that should be able to participate in the Internet of Things</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308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How Does 6LoWPAN Work?</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6LoWPAN works by encapsulating IPv6 packets into smaller frames that can be transmitted over a low-power wireless network. </a:t>
            </a:r>
          </a:p>
          <a:p>
            <a:pPr algn="just"/>
            <a:r>
              <a:rPr lang="en-US" sz="2400" dirty="0">
                <a:solidFill>
                  <a:srgbClr val="00B050"/>
                </a:solidFill>
                <a:latin typeface="Times New Roman" panose="02020603050405020304" pitchFamily="18" charset="0"/>
                <a:cs typeface="Times New Roman" panose="02020603050405020304" pitchFamily="18" charset="0"/>
              </a:rPr>
              <a:t>The protocol uses header compression to reduce the size of the packets</a:t>
            </a:r>
            <a:r>
              <a:rPr lang="en-US" sz="2400" dirty="0">
                <a:latin typeface="Times New Roman" panose="02020603050405020304" pitchFamily="18" charset="0"/>
                <a:cs typeface="Times New Roman" panose="02020603050405020304" pitchFamily="18" charset="0"/>
              </a:rPr>
              <a:t>, making it possible for small, low-power devices to send and receive data.</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addition, the 6LoWPAN protocol is made to function with other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networking standards including Bluetooth, Wi-Fi, and </a:t>
            </a:r>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This enables seamless communication between 6LoWPAN devices and devices that employ various networking technologies.</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4" name="AutoShape 2" descr="What is Sensor and types of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18216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latin typeface="Times New Roman" panose="02020603050405020304" pitchFamily="18" charset="0"/>
                <a:cs typeface="Times New Roman" panose="02020603050405020304" pitchFamily="18" charset="0"/>
              </a:rPr>
              <a:t>Basic Requirements of </a:t>
            </a:r>
            <a:r>
              <a:rPr lang="en-US" dirty="0">
                <a:solidFill>
                  <a:srgbClr val="FF0000"/>
                </a:solidFill>
                <a:latin typeface="Times New Roman" panose="02020603050405020304" pitchFamily="18" charset="0"/>
                <a:cs typeface="Times New Roman" panose="02020603050405020304" pitchFamily="18" charset="0"/>
              </a:rPr>
              <a:t>6LoWPAN: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351338"/>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Low power, IP-driven nodes, and large mesh network support make this technology a great option for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device should be having sleep mode in order to support the battery saving.</a:t>
            </a:r>
          </a:p>
          <a:p>
            <a:pPr algn="just"/>
            <a:r>
              <a:rPr lang="en-US" sz="2400" dirty="0">
                <a:latin typeface="Times New Roman" panose="02020603050405020304" pitchFamily="18" charset="0"/>
                <a:cs typeface="Times New Roman" panose="02020603050405020304" pitchFamily="18" charset="0"/>
              </a:rPr>
              <a:t>Minimal memory requirement.</a:t>
            </a:r>
          </a:p>
          <a:p>
            <a:pPr algn="just"/>
            <a:r>
              <a:rPr lang="en-US" sz="2400" dirty="0">
                <a:latin typeface="Times New Roman" panose="02020603050405020304" pitchFamily="18" charset="0"/>
                <a:cs typeface="Times New Roman" panose="02020603050405020304" pitchFamily="18" charset="0"/>
              </a:rPr>
              <a:t>Routing overhead should be lowered.</a:t>
            </a:r>
          </a:p>
        </p:txBody>
      </p:sp>
      <p:sp>
        <p:nvSpPr>
          <p:cNvPr id="4" name="AutoShape 2" descr="What is Sensor and types of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83826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6LoWPAN: </a:t>
            </a:r>
            <a:r>
              <a:rPr lang="en-US" dirty="0">
                <a:solidFill>
                  <a:srgbClr val="00B050"/>
                </a:solidFill>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used with IEEE 802.15,.4 in the 2.4 GHz band.</a:t>
            </a:r>
          </a:p>
          <a:p>
            <a:pPr algn="just"/>
            <a:r>
              <a:rPr lang="en-US" sz="2400" dirty="0">
                <a:latin typeface="Times New Roman" panose="02020603050405020304" pitchFamily="18" charset="0"/>
                <a:cs typeface="Times New Roman" panose="02020603050405020304" pitchFamily="18" charset="0"/>
              </a:rPr>
              <a:t>Outdoor range: ~200 m (maximum)</a:t>
            </a:r>
          </a:p>
          <a:p>
            <a:pPr algn="just"/>
            <a:r>
              <a:rPr lang="en-US" sz="2400" dirty="0">
                <a:latin typeface="Times New Roman" panose="02020603050405020304" pitchFamily="18" charset="0"/>
                <a:cs typeface="Times New Roman" panose="02020603050405020304" pitchFamily="18" charset="0"/>
              </a:rPr>
              <a:t>Data rate: 200kbps (maximum)</a:t>
            </a:r>
          </a:p>
          <a:p>
            <a:pPr algn="just"/>
            <a:r>
              <a:rPr lang="en-US" sz="2400" dirty="0">
                <a:latin typeface="Times New Roman" panose="02020603050405020304" pitchFamily="18" charset="0"/>
                <a:cs typeface="Times New Roman" panose="02020603050405020304" pitchFamily="18" charset="0"/>
              </a:rPr>
              <a:t>Maximum number of nodes: ~100</a:t>
            </a:r>
          </a:p>
        </p:txBody>
      </p:sp>
      <p:sp>
        <p:nvSpPr>
          <p:cNvPr id="4" name="AutoShape 2" descr="What is Sensor and types of sen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68390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sz="4900" dirty="0">
                <a:solidFill>
                  <a:srgbClr val="FF0000"/>
                </a:solidFill>
                <a:latin typeface="Times New Roman" panose="02020603050405020304" pitchFamily="18" charset="0"/>
                <a:cs typeface="Times New Roman" panose="02020603050405020304" pitchFamily="18" charset="0"/>
              </a:rPr>
              <a:t>6LoWPAN: </a:t>
            </a:r>
            <a:r>
              <a:rPr lang="en-IN" sz="4900" dirty="0">
                <a:solidFill>
                  <a:srgbClr val="00B050"/>
                </a:solidFill>
                <a:latin typeface="Times New Roman" panose="02020603050405020304" pitchFamily="18" charset="0"/>
                <a:cs typeface="Times New Roman" panose="02020603050405020304" pitchFamily="18" charset="0"/>
              </a:rPr>
              <a:t>Network Architecture</a:t>
            </a:r>
            <a:br>
              <a:rPr lang="en-IN" dirty="0"/>
            </a:br>
            <a:endParaRPr lang="en-IN" dirty="0"/>
          </a:p>
        </p:txBody>
      </p:sp>
      <p:sp>
        <p:nvSpPr>
          <p:cNvPr id="3" name="Content Placeholder 2"/>
          <p:cNvSpPr>
            <a:spLocks noGrp="1"/>
          </p:cNvSpPr>
          <p:nvPr>
            <p:ph idx="1"/>
          </p:nvPr>
        </p:nvSpPr>
        <p:spPr>
          <a:xfrm>
            <a:off x="363683" y="1825625"/>
            <a:ext cx="6535882" cy="4351338"/>
          </a:xfrm>
        </p:spPr>
        <p:txBody>
          <a:bodyPr>
            <a:normAutofit fontScale="70000" lnSpcReduction="20000"/>
          </a:bodyPr>
          <a:lstStyle/>
          <a:p>
            <a:pPr algn="just" fontAlgn="base"/>
            <a:r>
              <a:rPr lang="en-US" b="1" dirty="0">
                <a:latin typeface="Times New Roman" panose="02020603050405020304" pitchFamily="18" charset="0"/>
                <a:cs typeface="Times New Roman" panose="02020603050405020304" pitchFamily="18" charset="0"/>
              </a:rPr>
              <a:t>Explanation of the diagram:</a:t>
            </a:r>
            <a:endParaRPr lang="en-US" dirty="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uplink to the Internet is handled by the IPv6 router.</a:t>
            </a:r>
          </a:p>
          <a:p>
            <a:pPr lvl="1" algn="just" fontAlgn="base">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comprises an Edge Router and Sensor Nodes. Even the smallest of the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 can now be part of the network, and the information can be transmitted to the outside world as well. </a:t>
            </a:r>
          </a:p>
          <a:p>
            <a:pPr lvl="1" algn="just" fontAlgn="base">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6LoWPAN network is connected to the IPv6 network using an edge router.</a:t>
            </a:r>
          </a:p>
          <a:p>
            <a:pPr lvl="1" algn="just" fontAlgn="base">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fontAlgn="base"/>
            <a:r>
              <a:rPr lang="en-US" b="1" dirty="0">
                <a:latin typeface="Times New Roman" panose="02020603050405020304" pitchFamily="18" charset="0"/>
                <a:cs typeface="Times New Roman" panose="02020603050405020304" pitchFamily="18" charset="0"/>
              </a:rPr>
              <a:t>The edge router handles three actions:</a:t>
            </a:r>
            <a:r>
              <a:rPr lang="en-US" dirty="0">
                <a:latin typeface="Times New Roman" panose="02020603050405020304" pitchFamily="18" charset="0"/>
                <a:cs typeface="Times New Roman" panose="02020603050405020304" pitchFamily="18" charset="0"/>
              </a:rPr>
              <a:t> </a:t>
            </a:r>
          </a:p>
          <a:p>
            <a:pPr lvl="1" algn="just"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data exchange between 6LoWPAN devices and the Internet (or other IPv6 network).</a:t>
            </a:r>
          </a:p>
          <a:p>
            <a:pPr lvl="1" algn="just"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Local data exchange between devices inside the 6LoWPAN.</a:t>
            </a:r>
          </a:p>
          <a:p>
            <a:pPr lvl="1" algn="just"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generation and maintenance of the radio subnet (the 6LoWPAN network). </a:t>
            </a:r>
          </a:p>
          <a:p>
            <a:pPr lvl="1" algn="just" fontAlgn="base">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communicating natively with IP, 6LoWPAN networks are connected to other networks using IP routers.</a:t>
            </a:r>
          </a:p>
          <a:p>
            <a:endParaRPr lang="en-IN" dirty="0"/>
          </a:p>
        </p:txBody>
      </p:sp>
      <p:pic>
        <p:nvPicPr>
          <p:cNvPr id="1026" name="Picture 2" descr="https://iotgyaan.com/wp-content/uploads/2023/02/6LoWPAN-working-architecture-1024x5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995" y="2307502"/>
            <a:ext cx="4482212" cy="256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07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6LoWPAN: </a:t>
            </a:r>
            <a:r>
              <a:rPr lang="en-IN" dirty="0">
                <a:solidFill>
                  <a:srgbClr val="00B050"/>
                </a:solidFill>
                <a:latin typeface="Times New Roman" panose="02020603050405020304" pitchFamily="18" charset="0"/>
                <a:cs typeface="Times New Roman" panose="02020603050405020304" pitchFamily="18" charset="0"/>
              </a:rPr>
              <a:t>System Stack Overview</a:t>
            </a:r>
            <a:br>
              <a:rPr lang="en-IN" dirty="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fontAlgn="base"/>
            <a:r>
              <a:rPr lang="en-US" sz="2000" dirty="0">
                <a:latin typeface="Times New Roman" panose="02020603050405020304" pitchFamily="18" charset="0"/>
                <a:cs typeface="Times New Roman" panose="02020603050405020304" pitchFamily="18" charset="0"/>
              </a:rPr>
              <a:t>A complex application-layer gateway is needed to make devices such as </a:t>
            </a:r>
            <a:r>
              <a:rPr lang="en-US" sz="2000" b="1" dirty="0">
                <a:latin typeface="Times New Roman" panose="02020603050405020304" pitchFamily="18" charset="0"/>
                <a:cs typeface="Times New Roman" panose="02020603050405020304" pitchFamily="18" charset="0"/>
                <a:hlinkClick r:id="rId2"/>
              </a:rPr>
              <a:t>ZigBee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hlinkClick r:id="rId3"/>
              </a:rPr>
              <a:t>Bluetooth</a:t>
            </a:r>
            <a:r>
              <a:rPr lang="en-US" sz="2000" dirty="0">
                <a:latin typeface="Times New Roman" panose="02020603050405020304" pitchFamily="18" charset="0"/>
                <a:cs typeface="Times New Roman" panose="02020603050405020304" pitchFamily="18" charset="0"/>
              </a:rPr>
              <a:t>, and proprietary systems connect to the Internet.</a:t>
            </a:r>
          </a:p>
          <a:p>
            <a:pPr fontAlgn="base"/>
            <a:r>
              <a:rPr lang="en-US" sz="2000" dirty="0">
                <a:latin typeface="Times New Roman" panose="02020603050405020304" pitchFamily="18" charset="0"/>
                <a:cs typeface="Times New Roman" panose="02020603050405020304" pitchFamily="18" charset="0"/>
              </a:rPr>
              <a:t>6LoWPAN solves this dilemma by introducing an adaptation layer between the IP stack’s link and network layers to enable the transmission of IPv6 datagrams over IEEE 802.15.4 radio links.</a:t>
            </a:r>
          </a:p>
          <a:p>
            <a:endParaRPr lang="en-IN" sz="2000" dirty="0">
              <a:latin typeface="Times New Roman" panose="02020603050405020304" pitchFamily="18" charset="0"/>
              <a:cs typeface="Times New Roman" panose="02020603050405020304" pitchFamily="18" charset="0"/>
            </a:endParaRPr>
          </a:p>
        </p:txBody>
      </p:sp>
      <p:pic>
        <p:nvPicPr>
          <p:cNvPr id="3074" name="Picture 2" descr="https://iotgyaan.com/wp-content/uploads/2023/02/system-stack-overview-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675" y="3244850"/>
            <a:ext cx="76866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77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Advantages of 6LoWPAN</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It works great with open IP standard including TCP, UDP, HTTP, COAP, MATT and web-sockets.</a:t>
            </a:r>
          </a:p>
          <a:p>
            <a:pPr algn="just"/>
            <a:r>
              <a:rPr lang="en-US" sz="2000" dirty="0">
                <a:latin typeface="Times New Roman" panose="02020603050405020304" pitchFamily="18" charset="0"/>
                <a:cs typeface="Times New Roman" panose="02020603050405020304" pitchFamily="18" charset="0"/>
              </a:rPr>
              <a:t>It offers end-to-end IP addressable nodes. There’s no need for a gateway, only a router which can connect the 6LoWPAN network to IP.</a:t>
            </a:r>
          </a:p>
          <a:p>
            <a:pPr algn="just"/>
            <a:r>
              <a:rPr lang="en-US" sz="2000" dirty="0">
                <a:latin typeface="Times New Roman" panose="02020603050405020304" pitchFamily="18" charset="0"/>
                <a:cs typeface="Times New Roman" panose="02020603050405020304" pitchFamily="18" charset="0"/>
              </a:rPr>
              <a:t>It supports self-healing, robust and scalable mesh routing.</a:t>
            </a:r>
          </a:p>
          <a:p>
            <a:pPr algn="just"/>
            <a:r>
              <a:rPr lang="en-US" sz="2000" dirty="0">
                <a:latin typeface="Times New Roman" panose="02020603050405020304" pitchFamily="18" charset="0"/>
                <a:cs typeface="Times New Roman" panose="02020603050405020304" pitchFamily="18" charset="0"/>
              </a:rPr>
              <a:t>Offers one-to-many &amp; many-to-one routing.</a:t>
            </a:r>
          </a:p>
          <a:p>
            <a:pPr algn="just"/>
            <a:r>
              <a:rPr lang="en-US" sz="2000" dirty="0">
                <a:latin typeface="Times New Roman" panose="02020603050405020304" pitchFamily="18" charset="0"/>
                <a:cs typeface="Times New Roman" panose="02020603050405020304" pitchFamily="18" charset="0"/>
              </a:rPr>
              <a:t>The 6LoWPAN mesh routers can route data to others nodes in the network.</a:t>
            </a:r>
          </a:p>
          <a:p>
            <a:pPr algn="just"/>
            <a:r>
              <a:rPr lang="en-US" sz="2000" dirty="0">
                <a:latin typeface="Times New Roman" panose="02020603050405020304" pitchFamily="18" charset="0"/>
                <a:cs typeface="Times New Roman" panose="02020603050405020304" pitchFamily="18" charset="0"/>
              </a:rPr>
              <a:t>In a 6LowPAN network, leaf nodes can sleep for a long duration of time.</a:t>
            </a:r>
          </a:p>
          <a:p>
            <a:endParaRPr lang="en-IN" dirty="0"/>
          </a:p>
        </p:txBody>
      </p:sp>
    </p:spTree>
    <p:extLst>
      <p:ext uri="{BB962C8B-B14F-4D97-AF65-F5344CB8AC3E}">
        <p14:creationId xmlns:p14="http://schemas.microsoft.com/office/powerpoint/2010/main" val="25587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Machine to Machine (M2M)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US" sz="2000" b="1" dirty="0">
                <a:latin typeface="Times New Roman" panose="02020603050405020304" pitchFamily="18" charset="0"/>
                <a:cs typeface="Times New Roman" panose="02020603050405020304" pitchFamily="18" charset="0"/>
              </a:rPr>
              <a:t>Machine to Machine :</a:t>
            </a:r>
            <a:r>
              <a:rPr lang="en-US" sz="2000" dirty="0">
                <a:latin typeface="Times New Roman" panose="02020603050405020304" pitchFamily="18" charset="0"/>
                <a:cs typeface="Times New Roman" panose="02020603050405020304" pitchFamily="18" charset="0"/>
              </a:rPr>
              <a:t> This is commonly known as Machine to machine communication. It is a concept where two or more than two machines communicate with each other without human interaction using a wired or wireless mechanism. M2M is an technology that helps the devices to connect between devices without using internet. M2M communications offer several applications such as security, tracking and tracing, manufacturing and facility management. </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b="1" dirty="0">
                <a:latin typeface="Times New Roman" panose="02020603050405020304" pitchFamily="18" charset="0"/>
                <a:cs typeface="Times New Roman" panose="02020603050405020304" pitchFamily="18" charset="0"/>
              </a:rPr>
              <a:t>M2M</a:t>
            </a:r>
            <a:r>
              <a:rPr lang="en-US" sz="2000" dirty="0">
                <a:latin typeface="Times New Roman" panose="02020603050405020304" pitchFamily="18" charset="0"/>
                <a:cs typeface="Times New Roman" panose="02020603050405020304" pitchFamily="18" charset="0"/>
              </a:rPr>
              <a:t> is also named as  Machine Type Communication (MTC) in 3GPP ( 3rd Generation Partnership Project). </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b="1" dirty="0">
                <a:latin typeface="Times New Roman" panose="02020603050405020304" pitchFamily="18" charset="0"/>
                <a:cs typeface="Times New Roman" panose="02020603050405020304" pitchFamily="18" charset="0"/>
              </a:rPr>
              <a:t>M2M</a:t>
            </a:r>
            <a:r>
              <a:rPr lang="en-US" sz="2000" dirty="0">
                <a:latin typeface="Times New Roman" panose="02020603050405020304" pitchFamily="18" charset="0"/>
                <a:cs typeface="Times New Roman" panose="02020603050405020304" pitchFamily="18" charset="0"/>
              </a:rPr>
              <a:t> is communication could carried over mobile networks, for ex- GSM-GPRS, CDMA EVDO Networks . </a:t>
            </a:r>
          </a:p>
          <a:p>
            <a:endParaRPr lang="en-IN" dirty="0"/>
          </a:p>
        </p:txBody>
      </p:sp>
    </p:spTree>
    <p:extLst>
      <p:ext uri="{BB962C8B-B14F-4D97-AF65-F5344CB8AC3E}">
        <p14:creationId xmlns:p14="http://schemas.microsoft.com/office/powerpoint/2010/main" val="278541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solidFill>
                  <a:srgbClr val="FF0000"/>
                </a:solidFill>
                <a:latin typeface="Times New Roman" panose="02020603050405020304" pitchFamily="18" charset="0"/>
                <a:cs typeface="Times New Roman" panose="02020603050405020304" pitchFamily="18" charset="0"/>
              </a:rPr>
              <a:t>Disadvantages of 6LoWPAN:</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sz="2000" dirty="0">
                <a:latin typeface="Times New Roman" panose="02020603050405020304" pitchFamily="18" charset="0"/>
                <a:cs typeface="Times New Roman" panose="02020603050405020304" pitchFamily="18" charset="0"/>
              </a:rPr>
              <a:t>It has lesser immunity to interference than that Wi-Fi and Bluetooth.</a:t>
            </a:r>
          </a:p>
          <a:p>
            <a:pPr fontAlgn="base"/>
            <a:r>
              <a:rPr lang="en-US" sz="2000" dirty="0">
                <a:latin typeface="Times New Roman" panose="02020603050405020304" pitchFamily="18" charset="0"/>
                <a:cs typeface="Times New Roman" panose="02020603050405020304" pitchFamily="18" charset="0"/>
              </a:rPr>
              <a:t>Without the mesh topology, it supports a short range.</a:t>
            </a:r>
          </a:p>
          <a:p>
            <a:endParaRPr lang="en-IN" dirty="0"/>
          </a:p>
        </p:txBody>
      </p:sp>
    </p:spTree>
    <p:extLst>
      <p:ext uri="{BB962C8B-B14F-4D97-AF65-F5344CB8AC3E}">
        <p14:creationId xmlns:p14="http://schemas.microsoft.com/office/powerpoint/2010/main" val="3902706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solidFill>
                  <a:srgbClr val="FF0000"/>
                </a:solidFill>
                <a:latin typeface="Times New Roman" panose="02020603050405020304" pitchFamily="18" charset="0"/>
                <a:cs typeface="Times New Roman" panose="02020603050405020304" pitchFamily="18" charset="0"/>
              </a:rPr>
              <a:t>Applications of 6LoWPAN:</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dirty="0">
                <a:latin typeface="Times New Roman" panose="02020603050405020304" pitchFamily="18" charset="0"/>
                <a:cs typeface="Times New Roman" panose="02020603050405020304" pitchFamily="18" charset="0"/>
              </a:rPr>
              <a:t>It is a wireless sensor network.</a:t>
            </a:r>
          </a:p>
          <a:p>
            <a:pPr fontAlgn="base"/>
            <a:r>
              <a:rPr lang="en-US" dirty="0">
                <a:latin typeface="Times New Roman" panose="02020603050405020304" pitchFamily="18" charset="0"/>
                <a:cs typeface="Times New Roman" panose="02020603050405020304" pitchFamily="18" charset="0"/>
              </a:rPr>
              <a:t>It is used in home-automation,</a:t>
            </a:r>
          </a:p>
          <a:p>
            <a:pPr fontAlgn="base"/>
            <a:r>
              <a:rPr lang="en-US" dirty="0">
                <a:latin typeface="Times New Roman" panose="02020603050405020304" pitchFamily="18" charset="0"/>
                <a:cs typeface="Times New Roman" panose="02020603050405020304" pitchFamily="18" charset="0"/>
              </a:rPr>
              <a:t>It is used in smart agricultural techniques, and industrial monitoring.</a:t>
            </a:r>
          </a:p>
          <a:p>
            <a:pPr fontAlgn="base"/>
            <a:r>
              <a:rPr lang="en-US" dirty="0">
                <a:latin typeface="Times New Roman" panose="02020603050405020304" pitchFamily="18" charset="0"/>
                <a:cs typeface="Times New Roman" panose="02020603050405020304" pitchFamily="18" charset="0"/>
              </a:rPr>
              <a:t>It is </a:t>
            </a:r>
            <a:r>
              <a:rPr lang="en-US" dirty="0" err="1">
                <a:latin typeface="Times New Roman" panose="02020603050405020304" pitchFamily="18" charset="0"/>
                <a:cs typeface="Times New Roman" panose="02020603050405020304" pitchFamily="18" charset="0"/>
              </a:rPr>
              <a:t>utilised</a:t>
            </a:r>
            <a:r>
              <a:rPr lang="en-US" dirty="0">
                <a:latin typeface="Times New Roman" panose="02020603050405020304" pitchFamily="18" charset="0"/>
                <a:cs typeface="Times New Roman" panose="02020603050405020304" pitchFamily="18" charset="0"/>
              </a:rPr>
              <a:t> to make IPv6 packet transmission on networks with constrained power and reliability resources possible.</a:t>
            </a:r>
          </a:p>
          <a:p>
            <a:endParaRPr lang="en-IN" dirty="0"/>
          </a:p>
        </p:txBody>
      </p:sp>
    </p:spTree>
    <p:extLst>
      <p:ext uri="{BB962C8B-B14F-4D97-AF65-F5344CB8AC3E}">
        <p14:creationId xmlns:p14="http://schemas.microsoft.com/office/powerpoint/2010/main" val="3010222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solidFill>
                  <a:srgbClr val="FF0000"/>
                </a:solidFill>
                <a:latin typeface="Times New Roman" panose="02020603050405020304" pitchFamily="18" charset="0"/>
                <a:cs typeface="Times New Roman" panose="02020603050405020304" pitchFamily="18" charset="0"/>
              </a:rPr>
              <a:t>Security and Interoperability with 6LoWPAN:</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6LoWPAN security is ensured by the AES (Advance Encryption Standard)algorithm, which is a link layer security, and the transport layer security mechanisms are included as well. </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b="1" dirty="0">
                <a:latin typeface="Times New Roman" panose="02020603050405020304" pitchFamily="18" charset="0"/>
                <a:cs typeface="Times New Roman" panose="02020603050405020304" pitchFamily="18" charset="0"/>
              </a:rPr>
              <a:t>Interoperability: </a:t>
            </a:r>
            <a:r>
              <a:rPr lang="en-US" sz="2000" dirty="0">
                <a:latin typeface="Times New Roman" panose="02020603050405020304" pitchFamily="18" charset="0"/>
                <a:cs typeface="Times New Roman" panose="02020603050405020304" pitchFamily="18" charset="0"/>
              </a:rPr>
              <a:t>6LoWPAN is able to operate with other wireless devices as well which makes it interoperable in a network</a:t>
            </a:r>
          </a:p>
          <a:p>
            <a:endParaRPr lang="en-IN" dirty="0"/>
          </a:p>
        </p:txBody>
      </p:sp>
    </p:spTree>
    <p:extLst>
      <p:ext uri="{BB962C8B-B14F-4D97-AF65-F5344CB8AC3E}">
        <p14:creationId xmlns:p14="http://schemas.microsoft.com/office/powerpoint/2010/main" val="375798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What is </a:t>
            </a:r>
            <a:r>
              <a:rPr lang="en-IN" dirty="0" err="1">
                <a:solidFill>
                  <a:srgbClr val="FF0000"/>
                </a:solidFill>
                <a:latin typeface="Times New Roman" panose="02020603050405020304" pitchFamily="18" charset="0"/>
                <a:cs typeface="Times New Roman" panose="02020603050405020304" pitchFamily="18" charset="0"/>
              </a:rPr>
              <a:t>CoAP</a:t>
            </a:r>
            <a:r>
              <a:rPr lang="en-IN" dirty="0">
                <a:solidFill>
                  <a:srgbClr val="FF0000"/>
                </a:solidFill>
                <a:latin typeface="Times New Roman" panose="02020603050405020304" pitchFamily="18" charset="0"/>
                <a:cs typeface="Times New Roman" panose="02020603050405020304" pitchFamily="18" charset="0"/>
              </a:rPr>
              <a:t> (Constrained Application Protocol)?</a:t>
            </a:r>
            <a:br>
              <a:rPr lang="en-IN" dirty="0"/>
            </a:br>
            <a:endParaRPr lang="en-IN"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Constrained Application Protocol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is a specialized web transfer protocol for use with constrained nodes and constrained networks in the Internet of Things.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is designed to enable simple, constrained devices to join the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even through constrained networks with low bandwidth and low availability.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222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solidFill>
                  <a:srgbClr val="FF0000"/>
                </a:solidFill>
                <a:latin typeface="Times New Roman" panose="02020603050405020304" pitchFamily="18" charset="0"/>
                <a:cs typeface="Times New Roman" panose="02020603050405020304" pitchFamily="18" charset="0"/>
              </a:rPr>
              <a:t>CoAP</a:t>
            </a:r>
            <a:r>
              <a:rPr lang="en-IN" dirty="0">
                <a:solidFill>
                  <a:srgbClr val="FF0000"/>
                </a:solidFill>
                <a:latin typeface="Times New Roman" panose="02020603050405020304" pitchFamily="18" charset="0"/>
                <a:cs typeface="Times New Roman" panose="02020603050405020304" pitchFamily="18" charset="0"/>
              </a:rPr>
              <a:t> Features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10541" y="1690688"/>
            <a:ext cx="9664411" cy="4375187"/>
          </a:xfrm>
          <a:prstGeom prst="rect">
            <a:avLst/>
          </a:prstGeom>
        </p:spPr>
      </p:pic>
    </p:spTree>
    <p:extLst>
      <p:ext uri="{BB962C8B-B14F-4D97-AF65-F5344CB8AC3E}">
        <p14:creationId xmlns:p14="http://schemas.microsoft.com/office/powerpoint/2010/main" val="3369773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Architecture of </a:t>
            </a:r>
            <a:r>
              <a:rPr lang="en-IN" dirty="0" err="1">
                <a:solidFill>
                  <a:srgbClr val="FF0000"/>
                </a:solidFill>
                <a:latin typeface="Times New Roman" panose="02020603050405020304" pitchFamily="18" charset="0"/>
                <a:cs typeface="Times New Roman" panose="02020603050405020304" pitchFamily="18" charset="0"/>
              </a:rPr>
              <a:t>CoAP</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08970"/>
          </a:xfrm>
        </p:spPr>
        <p:txBody>
          <a:bodyPr>
            <a:noAutofit/>
          </a:bodyPr>
          <a:lstStyle/>
          <a:p>
            <a:pPr algn="just"/>
            <a:r>
              <a:rPr lang="en-US" sz="2000" dirty="0">
                <a:latin typeface="Times New Roman" panose="02020603050405020304" pitchFamily="18" charset="0"/>
                <a:cs typeface="Times New Roman" panose="02020603050405020304" pitchFamily="18" charset="0"/>
              </a:rPr>
              <a:t>The whole architecture of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consists of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client,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server, REST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proxy, and REST internet.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is sent from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clients (such as smartphones, RFID sensors, etc.) to the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server and the same message is routed to REST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proxy. </a:t>
            </a:r>
          </a:p>
          <a:p>
            <a:pPr algn="just"/>
            <a:r>
              <a:rPr lang="en-US" sz="2000" dirty="0">
                <a:latin typeface="Times New Roman" panose="02020603050405020304" pitchFamily="18" charset="0"/>
                <a:cs typeface="Times New Roman" panose="02020603050405020304" pitchFamily="18" charset="0"/>
              </a:rPr>
              <a:t>The REST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proxy interacts outside the </a:t>
            </a:r>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environment and uploads the data over REST internet.</a:t>
            </a:r>
            <a:endParaRPr lang="en-IN" sz="2000" dirty="0">
              <a:latin typeface="Times New Roman" panose="02020603050405020304" pitchFamily="18" charset="0"/>
              <a:cs typeface="Times New Roman" panose="02020603050405020304" pitchFamily="18" charset="0"/>
            </a:endParaRPr>
          </a:p>
        </p:txBody>
      </p:sp>
      <p:pic>
        <p:nvPicPr>
          <p:cNvPr id="2050" name="Picture 2" descr="IoT Session Layer Protoc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548" y="2547071"/>
            <a:ext cx="5464091" cy="25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95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How Does </a:t>
            </a:r>
            <a:r>
              <a:rPr lang="en-IN" dirty="0" err="1">
                <a:solidFill>
                  <a:srgbClr val="FF0000"/>
                </a:solidFill>
                <a:latin typeface="Times New Roman" panose="02020603050405020304" pitchFamily="18" charset="0"/>
                <a:cs typeface="Times New Roman" panose="02020603050405020304" pitchFamily="18" charset="0"/>
              </a:rPr>
              <a:t>CoAP</a:t>
            </a:r>
            <a:r>
              <a:rPr lang="en-IN" dirty="0">
                <a:solidFill>
                  <a:srgbClr val="FF0000"/>
                </a:solidFill>
                <a:latin typeface="Times New Roman" panose="02020603050405020304" pitchFamily="18" charset="0"/>
                <a:cs typeface="Times New Roman" panose="02020603050405020304" pitchFamily="18" charset="0"/>
              </a:rPr>
              <a:t> Function?</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CoAP</a:t>
            </a:r>
            <a:r>
              <a:rPr lang="en-US" sz="2000" dirty="0">
                <a:latin typeface="Times New Roman" panose="02020603050405020304" pitchFamily="18" charset="0"/>
                <a:cs typeface="Times New Roman" panose="02020603050405020304" pitchFamily="18" charset="0"/>
              </a:rPr>
              <a:t> functions as a sort of </a:t>
            </a:r>
            <a:r>
              <a:rPr lang="en-US" sz="2000" u="sng" dirty="0">
                <a:latin typeface="Times New Roman" panose="02020603050405020304" pitchFamily="18" charset="0"/>
                <a:cs typeface="Times New Roman" panose="02020603050405020304" pitchFamily="18" charset="0"/>
                <a:hlinkClick r:id="rId2"/>
              </a:rPr>
              <a:t>HTTP</a:t>
            </a:r>
            <a:r>
              <a:rPr lang="en-US" sz="2000" dirty="0">
                <a:latin typeface="Times New Roman" panose="02020603050405020304" pitchFamily="18" charset="0"/>
                <a:cs typeface="Times New Roman" panose="02020603050405020304" pitchFamily="18" charset="0"/>
              </a:rPr>
              <a:t> for restricted devices, enabling equipment such as sensors or actuators to communicate on the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These sensors and actuators are controlled and contribute by passing along their data as part of a system.</a:t>
            </a:r>
          </a:p>
          <a:p>
            <a:pPr algn="just"/>
            <a:r>
              <a:rPr lang="en-US" sz="2000" dirty="0">
                <a:latin typeface="Times New Roman" panose="02020603050405020304" pitchFamily="18" charset="0"/>
                <a:cs typeface="Times New Roman" panose="02020603050405020304" pitchFamily="18" charset="0"/>
              </a:rPr>
              <a:t>COAP uses </a:t>
            </a:r>
            <a:r>
              <a:rPr lang="en-US" sz="2000" u="sng" dirty="0">
                <a:latin typeface="Times New Roman" panose="02020603050405020304" pitchFamily="18" charset="0"/>
                <a:cs typeface="Times New Roman" panose="02020603050405020304" pitchFamily="18" charset="0"/>
                <a:hlinkClick r:id="rId3"/>
              </a:rPr>
              <a:t>UDP</a:t>
            </a:r>
            <a:r>
              <a:rPr lang="en-US" sz="2000" dirty="0">
                <a:latin typeface="Times New Roman" panose="02020603050405020304" pitchFamily="18" charset="0"/>
                <a:cs typeface="Times New Roman" panose="02020603050405020304" pitchFamily="18" charset="0"/>
              </a:rPr>
              <a:t> as the underlying network protocol. COAP is basically a client-server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protocol where the client makes a request and the server sends back a response as it happens in HTTP. </a:t>
            </a:r>
          </a:p>
          <a:p>
            <a:pPr algn="just"/>
            <a:r>
              <a:rPr lang="en-US" sz="2000" dirty="0">
                <a:latin typeface="Times New Roman" panose="02020603050405020304" pitchFamily="18" charset="0"/>
                <a:cs typeface="Times New Roman" panose="02020603050405020304" pitchFamily="18" charset="0"/>
              </a:rPr>
              <a:t>The methods used by COAP are the same used by HTTP.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47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KNX Protocol</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KNX is a communication protocol developed for — and widely used in —home and building automation.</a:t>
            </a:r>
          </a:p>
          <a:p>
            <a:pPr algn="just"/>
            <a:r>
              <a:rPr lang="en-US" sz="2000" dirty="0">
                <a:latin typeface="Times New Roman" panose="02020603050405020304" pitchFamily="18" charset="0"/>
                <a:cs typeface="Times New Roman" panose="02020603050405020304" pitchFamily="18" charset="0"/>
              </a:rPr>
              <a:t> It is a standardized (EN 50090, ISO/IEC 14543), OSI-based network communications protocol that is administered by the KNX Association.</a:t>
            </a:r>
          </a:p>
          <a:p>
            <a:pPr algn="just"/>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KNX defines several physical communication media:</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Twisted pair wiring (inherited from the </a:t>
            </a:r>
            <a:r>
              <a:rPr lang="en-US" sz="2000" dirty="0" err="1">
                <a:latin typeface="Times New Roman" panose="02020603050405020304" pitchFamily="18" charset="0"/>
                <a:cs typeface="Times New Roman" panose="02020603050405020304" pitchFamily="18" charset="0"/>
              </a:rPr>
              <a:t>BatiBUS</a:t>
            </a:r>
            <a:r>
              <a:rPr lang="en-US" sz="2000" dirty="0">
                <a:latin typeface="Times New Roman" panose="02020603050405020304" pitchFamily="18" charset="0"/>
                <a:cs typeface="Times New Roman" panose="02020603050405020304" pitchFamily="18" charset="0"/>
              </a:rPr>
              <a:t> and EIB </a:t>
            </a:r>
            <a:r>
              <a:rPr lang="en-US" sz="2000" dirty="0" err="1">
                <a:latin typeface="Times New Roman" panose="02020603050405020304" pitchFamily="18" charset="0"/>
                <a:cs typeface="Times New Roman" panose="02020603050405020304" pitchFamily="18" charset="0"/>
              </a:rPr>
              <a:t>Instabus</a:t>
            </a:r>
            <a:r>
              <a:rPr lang="en-US" sz="2000" dirty="0">
                <a:latin typeface="Times New Roman" panose="02020603050405020304" pitchFamily="18" charset="0"/>
                <a:cs typeface="Times New Roman" panose="02020603050405020304" pitchFamily="18" charset="0"/>
              </a:rPr>
              <a:t> standards)</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Powerline</a:t>
            </a:r>
            <a:r>
              <a:rPr lang="en-US" sz="2000" dirty="0">
                <a:latin typeface="Times New Roman" panose="02020603050405020304" pitchFamily="18" charset="0"/>
                <a:cs typeface="Times New Roman" panose="02020603050405020304" pitchFamily="18" charset="0"/>
              </a:rPr>
              <a:t> networking (inherited from EIB and </a:t>
            </a:r>
            <a:r>
              <a:rPr lang="en-US" sz="2000" u="sng" dirty="0">
                <a:latin typeface="Times New Roman" panose="02020603050405020304" pitchFamily="18" charset="0"/>
                <a:cs typeface="Times New Roman" panose="02020603050405020304" pitchFamily="18" charset="0"/>
                <a:hlinkClick r:id="rId2"/>
              </a:rPr>
              <a:t>EHS</a:t>
            </a:r>
            <a:r>
              <a:rPr lang="en-US" sz="2000" dirty="0">
                <a:latin typeface="Times New Roman" panose="02020603050405020304" pitchFamily="18" charset="0"/>
                <a:cs typeface="Times New Roman" panose="02020603050405020304" pitchFamily="18" charset="0"/>
              </a:rPr>
              <a:t>– similar to that used by </a:t>
            </a:r>
            <a:r>
              <a:rPr lang="en-US" sz="2000" u="sng" dirty="0">
                <a:latin typeface="Times New Roman" panose="02020603050405020304" pitchFamily="18" charset="0"/>
                <a:cs typeface="Times New Roman" panose="02020603050405020304" pitchFamily="18" charset="0"/>
                <a:hlinkClick r:id="rId3"/>
              </a:rPr>
              <a:t>X10</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Radio Frequency (KNX-RF)</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Infrared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Ethernet (also known as </a:t>
            </a:r>
            <a:r>
              <a:rPr lang="en-US" sz="2000" dirty="0" err="1">
                <a:latin typeface="Times New Roman" panose="02020603050405020304" pitchFamily="18" charset="0"/>
                <a:cs typeface="Times New Roman" panose="02020603050405020304" pitchFamily="18" charset="0"/>
              </a:rPr>
              <a:t>EIBnet</a:t>
            </a:r>
            <a:r>
              <a:rPr lang="en-US" sz="2000" dirty="0">
                <a:latin typeface="Times New Roman" panose="02020603050405020304" pitchFamily="18" charset="0"/>
                <a:cs typeface="Times New Roman" panose="02020603050405020304" pitchFamily="18" charset="0"/>
              </a:rPr>
              <a:t>/IP or </a:t>
            </a:r>
            <a:r>
              <a:rPr lang="en-US" sz="2000" dirty="0" err="1">
                <a:latin typeface="Times New Roman" panose="02020603050405020304" pitchFamily="18" charset="0"/>
                <a:cs typeface="Times New Roman" panose="02020603050405020304" pitchFamily="18" charset="0"/>
              </a:rPr>
              <a:t>KNXnet</a:t>
            </a:r>
            <a:r>
              <a:rPr lang="en-US" sz="2000" dirty="0">
                <a:latin typeface="Times New Roman" panose="02020603050405020304" pitchFamily="18" charset="0"/>
                <a:cs typeface="Times New Roman" panose="02020603050405020304" pitchFamily="18" charset="0"/>
              </a:rPr>
              <a:t>/IP)</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028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KNX System Components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the devices for a KNX installation are connected together by a two wire bus to exchange data</a:t>
            </a:r>
          </a:p>
          <a:p>
            <a:pPr lvl="1"/>
            <a:r>
              <a:rPr lang="en-IN" dirty="0">
                <a:latin typeface="Times New Roman" panose="02020603050405020304" pitchFamily="18" charset="0"/>
                <a:cs typeface="Times New Roman" panose="02020603050405020304" pitchFamily="18" charset="0"/>
              </a:rPr>
              <a:t>Sensors</a:t>
            </a:r>
          </a:p>
          <a:p>
            <a:pPr lvl="1"/>
            <a:r>
              <a:rPr lang="en-IN" dirty="0">
                <a:latin typeface="Times New Roman" panose="02020603050405020304" pitchFamily="18" charset="0"/>
                <a:cs typeface="Times New Roman" panose="02020603050405020304" pitchFamily="18" charset="0"/>
              </a:rPr>
              <a:t>Actuators</a:t>
            </a:r>
          </a:p>
          <a:p>
            <a:pPr lvl="1"/>
            <a:r>
              <a:rPr lang="en-IN" dirty="0">
                <a:latin typeface="Times New Roman" panose="02020603050405020304" pitchFamily="18" charset="0"/>
                <a:cs typeface="Times New Roman" panose="02020603050405020304" pitchFamily="18" charset="0"/>
              </a:rPr>
              <a:t>System devices and components</a:t>
            </a:r>
          </a:p>
        </p:txBody>
      </p:sp>
    </p:spTree>
    <p:extLst>
      <p:ext uri="{BB962C8B-B14F-4D97-AF65-F5344CB8AC3E}">
        <p14:creationId xmlns:p14="http://schemas.microsoft.com/office/powerpoint/2010/main" val="3738330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What is </a:t>
            </a:r>
            <a:r>
              <a:rPr lang="en-IN" dirty="0" err="1">
                <a:solidFill>
                  <a:srgbClr val="FF0000"/>
                </a:solidFill>
                <a:latin typeface="Times New Roman" panose="02020603050405020304" pitchFamily="18" charset="0"/>
                <a:cs typeface="Times New Roman" panose="02020603050405020304" pitchFamily="18" charset="0"/>
              </a:rPr>
              <a:t>IoT</a:t>
            </a:r>
            <a:r>
              <a:rPr lang="en-IN" dirty="0">
                <a:solidFill>
                  <a:srgbClr val="FF0000"/>
                </a:solidFill>
                <a:latin typeface="Times New Roman" panose="02020603050405020304" pitchFamily="18" charset="0"/>
                <a:cs typeface="Times New Roman" panose="02020603050405020304" pitchFamily="18" charset="0"/>
              </a:rPr>
              <a:t> Security?</a:t>
            </a:r>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security (internet of things security) is the technology segment focused on safeguarding connected devices and networks in </a:t>
            </a:r>
            <a:r>
              <a:rPr lang="en-US" sz="2000" u="sng" dirty="0" err="1">
                <a:latin typeface="Times New Roman" panose="02020603050405020304" pitchFamily="18" charset="0"/>
                <a:cs typeface="Times New Roman" panose="02020603050405020304" pitchFamily="18" charset="0"/>
                <a:hlinkClick r:id="rId2"/>
              </a:rPr>
              <a:t>IoT</a:t>
            </a:r>
            <a:r>
              <a:rPr lang="en-US" sz="2000" dirty="0">
                <a:latin typeface="Times New Roman" panose="02020603050405020304" pitchFamily="18" charset="0"/>
                <a:cs typeface="Times New Roman" panose="02020603050405020304" pitchFamily="18" charset="0"/>
              </a:rPr>
              <a:t>. </a:t>
            </a:r>
          </a:p>
          <a:p>
            <a:pPr algn="just"/>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involves adding internet connectivity to a system of interrelated computing devices, mechanical and digital machines, objects, animals and people. </a:t>
            </a:r>
          </a:p>
          <a:p>
            <a:pPr algn="just"/>
            <a:r>
              <a:rPr lang="en-US" sz="2000" dirty="0">
                <a:latin typeface="Times New Roman" panose="02020603050405020304" pitchFamily="18" charset="0"/>
                <a:cs typeface="Times New Roman" panose="02020603050405020304" pitchFamily="18" charset="0"/>
              </a:rPr>
              <a:t>Each </a:t>
            </a:r>
            <a:r>
              <a:rPr lang="en-US" sz="2000" i="1" u="sng" dirty="0">
                <a:latin typeface="Times New Roman" panose="02020603050405020304" pitchFamily="18" charset="0"/>
                <a:cs typeface="Times New Roman" panose="02020603050405020304" pitchFamily="18" charset="0"/>
                <a:hlinkClick r:id="rId3"/>
              </a:rPr>
              <a:t>thing</a:t>
            </a:r>
            <a:r>
              <a:rPr lang="en-US" sz="2000" dirty="0">
                <a:latin typeface="Times New Roman" panose="02020603050405020304" pitchFamily="18" charset="0"/>
                <a:cs typeface="Times New Roman" panose="02020603050405020304" pitchFamily="18" charset="0"/>
              </a:rPr>
              <a:t> has a </a:t>
            </a:r>
            <a:r>
              <a:rPr lang="en-US" sz="2000" u="sng" dirty="0">
                <a:latin typeface="Times New Roman" panose="02020603050405020304" pitchFamily="18" charset="0"/>
                <a:cs typeface="Times New Roman" panose="02020603050405020304" pitchFamily="18" charset="0"/>
                <a:hlinkClick r:id="rId4"/>
              </a:rPr>
              <a:t>unique identifier</a:t>
            </a:r>
            <a:r>
              <a:rPr lang="en-US" sz="2000" dirty="0">
                <a:latin typeface="Times New Roman" panose="02020603050405020304" pitchFamily="18" charset="0"/>
                <a:cs typeface="Times New Roman" panose="02020603050405020304" pitchFamily="18" charset="0"/>
              </a:rPr>
              <a:t> and the ability to automatically transfer data over a network. However, enabling devices to connect to the internet opens them up to serious vulnerabilities if they aren't properly protected.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96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M2M applications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M2M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334" y="1368712"/>
            <a:ext cx="4678796" cy="467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97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Why is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security important?</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Due to the unconventional manufacturing of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the vast amount of data they handle, there's a constant threat of cyber attacks. </a:t>
            </a:r>
          </a:p>
          <a:p>
            <a:pPr algn="just"/>
            <a:r>
              <a:rPr lang="en-US" sz="2000" dirty="0">
                <a:latin typeface="Times New Roman" panose="02020603050405020304" pitchFamily="18" charset="0"/>
                <a:cs typeface="Times New Roman" panose="02020603050405020304" pitchFamily="18" charset="0"/>
              </a:rPr>
              <a:t>Several high-profile incidents where a common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 was used to break into and attack the larger network have drawn attention to the need for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security.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ever-looming possibility of vulnerabilities, </a:t>
            </a:r>
            <a:r>
              <a:rPr lang="en-US" sz="2000" dirty="0">
                <a:latin typeface="Times New Roman" panose="02020603050405020304" pitchFamily="18" charset="0"/>
                <a:cs typeface="Times New Roman" panose="02020603050405020304" pitchFamily="18" charset="0"/>
                <a:hlinkClick r:id="rId2"/>
              </a:rPr>
              <a:t>data breaches</a:t>
            </a:r>
            <a:r>
              <a:rPr lang="en-US" sz="2000" dirty="0">
                <a:latin typeface="Times New Roman" panose="02020603050405020304" pitchFamily="18" charset="0"/>
                <a:cs typeface="Times New Roman" panose="02020603050405020304" pitchFamily="18" charset="0"/>
              </a:rPr>
              <a:t> and other risks associated with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 usage underscores the urgent need for strong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9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security issues and challenges</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sz="2900" dirty="0">
                <a:latin typeface="Times New Roman" panose="02020603050405020304" pitchFamily="18" charset="0"/>
                <a:cs typeface="Times New Roman" panose="02020603050405020304" pitchFamily="18" charset="0"/>
              </a:rPr>
              <a:t>The following </a:t>
            </a:r>
            <a:r>
              <a:rPr lang="en-US" sz="2900" dirty="0" err="1">
                <a:latin typeface="Times New Roman" panose="02020603050405020304" pitchFamily="18" charset="0"/>
                <a:cs typeface="Times New Roman" panose="02020603050405020304" pitchFamily="18" charset="0"/>
              </a:rPr>
              <a:t>IoT</a:t>
            </a:r>
            <a:r>
              <a:rPr lang="en-US" sz="2900" dirty="0">
                <a:latin typeface="Times New Roman" panose="02020603050405020304" pitchFamily="18" charset="0"/>
                <a:cs typeface="Times New Roman" panose="02020603050405020304" pitchFamily="18" charset="0"/>
              </a:rPr>
              <a:t> security challenges:</a:t>
            </a:r>
          </a:p>
          <a:p>
            <a:pPr algn="just"/>
            <a:r>
              <a:rPr lang="en-US" sz="2900" b="1" dirty="0">
                <a:solidFill>
                  <a:srgbClr val="00B050"/>
                </a:solidFill>
                <a:latin typeface="Times New Roman" panose="02020603050405020304" pitchFamily="18" charset="0"/>
                <a:cs typeface="Times New Roman" panose="02020603050405020304" pitchFamily="18" charset="0"/>
              </a:rPr>
              <a:t>Remote exposure. </a:t>
            </a:r>
            <a:r>
              <a:rPr lang="en-US" sz="2900" dirty="0" err="1">
                <a:latin typeface="Times New Roman" panose="02020603050405020304" pitchFamily="18" charset="0"/>
                <a:cs typeface="Times New Roman" panose="02020603050405020304" pitchFamily="18" charset="0"/>
              </a:rPr>
              <a:t>IoT</a:t>
            </a:r>
            <a:r>
              <a:rPr lang="en-US" sz="2900" dirty="0">
                <a:latin typeface="Times New Roman" panose="02020603050405020304" pitchFamily="18" charset="0"/>
                <a:cs typeface="Times New Roman" panose="02020603050405020304" pitchFamily="18" charset="0"/>
              </a:rPr>
              <a:t> devices have a particularly large </a:t>
            </a:r>
            <a:r>
              <a:rPr lang="en-US" sz="2900" u="sng" dirty="0">
                <a:latin typeface="Times New Roman" panose="02020603050405020304" pitchFamily="18" charset="0"/>
                <a:cs typeface="Times New Roman" panose="02020603050405020304" pitchFamily="18" charset="0"/>
                <a:hlinkClick r:id="rId2"/>
              </a:rPr>
              <a:t>attack surface</a:t>
            </a:r>
            <a:r>
              <a:rPr lang="en-US" sz="2900" dirty="0">
                <a:latin typeface="Times New Roman" panose="02020603050405020304" pitchFamily="18" charset="0"/>
                <a:cs typeface="Times New Roman" panose="02020603050405020304" pitchFamily="18" charset="0"/>
              </a:rPr>
              <a:t> due to their internet-supported connectivity. While this accessibility is extremely valuable, it also gives hackers the opportunity to interact with devices remotely. This is why hacking movements, such as </a:t>
            </a:r>
            <a:r>
              <a:rPr lang="en-US" sz="2900" u="sng" dirty="0">
                <a:latin typeface="Times New Roman" panose="02020603050405020304" pitchFamily="18" charset="0"/>
                <a:cs typeface="Times New Roman" panose="02020603050405020304" pitchFamily="18" charset="0"/>
                <a:hlinkClick r:id="rId3"/>
              </a:rPr>
              <a:t>phishing</a:t>
            </a:r>
            <a:r>
              <a:rPr lang="en-US" sz="2900" dirty="0">
                <a:latin typeface="Times New Roman" panose="02020603050405020304" pitchFamily="18" charset="0"/>
                <a:cs typeface="Times New Roman" panose="02020603050405020304" pitchFamily="18" charset="0"/>
              </a:rPr>
              <a:t>, are particularly effective. </a:t>
            </a:r>
          </a:p>
          <a:p>
            <a:pPr algn="just"/>
            <a:endParaRPr lang="en-US" sz="2900" dirty="0">
              <a:latin typeface="Times New Roman" panose="02020603050405020304" pitchFamily="18" charset="0"/>
              <a:cs typeface="Times New Roman" panose="02020603050405020304" pitchFamily="18" charset="0"/>
            </a:endParaRPr>
          </a:p>
          <a:p>
            <a:pPr algn="just"/>
            <a:r>
              <a:rPr lang="en-US" sz="2900" b="1" dirty="0">
                <a:solidFill>
                  <a:srgbClr val="00B050"/>
                </a:solidFill>
                <a:latin typeface="Times New Roman" panose="02020603050405020304" pitchFamily="18" charset="0"/>
                <a:cs typeface="Times New Roman" panose="02020603050405020304" pitchFamily="18" charset="0"/>
              </a:rPr>
              <a:t>Resource constraints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Not all </a:t>
            </a:r>
            <a:r>
              <a:rPr lang="en-US" sz="2900" dirty="0" err="1">
                <a:latin typeface="Times New Roman" panose="02020603050405020304" pitchFamily="18" charset="0"/>
                <a:cs typeface="Times New Roman" panose="02020603050405020304" pitchFamily="18" charset="0"/>
              </a:rPr>
              <a:t>IoT</a:t>
            </a:r>
            <a:r>
              <a:rPr lang="en-US" sz="2900" dirty="0">
                <a:latin typeface="Times New Roman" panose="02020603050405020304" pitchFamily="18" charset="0"/>
                <a:cs typeface="Times New Roman" panose="02020603050405020304" pitchFamily="18" charset="0"/>
              </a:rPr>
              <a:t> devices have the computing power to integrate sophisticated firewalls or antivirus software.</a:t>
            </a:r>
          </a:p>
          <a:p>
            <a:pPr algn="just"/>
            <a:endParaRPr lang="en-US" sz="2900" dirty="0">
              <a:latin typeface="Times New Roman" panose="02020603050405020304" pitchFamily="18" charset="0"/>
              <a:cs typeface="Times New Roman" panose="02020603050405020304" pitchFamily="18" charset="0"/>
            </a:endParaRPr>
          </a:p>
          <a:p>
            <a:pPr algn="just"/>
            <a:r>
              <a:rPr lang="en-US" sz="2900" b="1" dirty="0">
                <a:solidFill>
                  <a:srgbClr val="00B050"/>
                </a:solidFill>
                <a:latin typeface="Times New Roman" panose="02020603050405020304" pitchFamily="18" charset="0"/>
                <a:cs typeface="Times New Roman" panose="02020603050405020304" pitchFamily="18" charset="0"/>
              </a:rPr>
              <a:t>Multiple connected devices.</a:t>
            </a:r>
            <a:r>
              <a:rPr lang="en-US" sz="2900" b="1" i="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Most households today have multiple interconnected devices. The drawback of this convenience is that, if one device fails due to a security misconfiguration, the rest of the connected devices in the same household go down as well.</a:t>
            </a:r>
          </a:p>
          <a:p>
            <a:pPr algn="just"/>
            <a:endParaRPr lang="en-US" sz="2900" dirty="0">
              <a:latin typeface="Times New Roman" panose="02020603050405020304" pitchFamily="18" charset="0"/>
              <a:cs typeface="Times New Roman" panose="02020603050405020304" pitchFamily="18" charset="0"/>
            </a:endParaRPr>
          </a:p>
          <a:p>
            <a:pPr algn="just"/>
            <a:r>
              <a:rPr lang="en-US" sz="2900" b="1" dirty="0">
                <a:solidFill>
                  <a:srgbClr val="00B050"/>
                </a:solidFill>
                <a:latin typeface="Times New Roman" panose="02020603050405020304" pitchFamily="18" charset="0"/>
                <a:cs typeface="Times New Roman" panose="02020603050405020304" pitchFamily="18" charset="0"/>
              </a:rPr>
              <a:t>Lack of encryption</a:t>
            </a:r>
            <a:r>
              <a:rPr lang="en-US" sz="2900" b="1" dirty="0">
                <a:latin typeface="Times New Roman" panose="02020603050405020304" pitchFamily="18" charset="0"/>
                <a:cs typeface="Times New Roman" panose="02020603050405020304" pitchFamily="18" charset="0"/>
              </a:rPr>
              <a:t>.</a:t>
            </a:r>
            <a:r>
              <a:rPr lang="en-US" sz="2900" dirty="0">
                <a:latin typeface="Times New Roman" panose="02020603050405020304" pitchFamily="18" charset="0"/>
                <a:cs typeface="Times New Roman" panose="02020603050405020304" pitchFamily="18" charset="0"/>
              </a:rPr>
              <a:t> Most network traffic originating from </a:t>
            </a:r>
            <a:r>
              <a:rPr lang="en-US" sz="2900" dirty="0" err="1">
                <a:latin typeface="Times New Roman" panose="02020603050405020304" pitchFamily="18" charset="0"/>
                <a:cs typeface="Times New Roman" panose="02020603050405020304" pitchFamily="18" charset="0"/>
              </a:rPr>
              <a:t>IoT</a:t>
            </a:r>
            <a:r>
              <a:rPr lang="en-US" sz="2900" dirty="0">
                <a:latin typeface="Times New Roman" panose="02020603050405020304" pitchFamily="18" charset="0"/>
                <a:cs typeface="Times New Roman" panose="02020603050405020304" pitchFamily="18" charset="0"/>
              </a:rPr>
              <a:t> devices is unencrypted, which increases the possibility of security threats and data breaches.</a:t>
            </a:r>
          </a:p>
          <a:p>
            <a:pPr algn="just"/>
            <a:endParaRPr lang="en-IN" dirty="0">
              <a:solidFill>
                <a:srgbClr val="00B050"/>
              </a:solidFill>
            </a:endParaRPr>
          </a:p>
        </p:txBody>
      </p:sp>
    </p:spTree>
    <p:extLst>
      <p:ext uri="{BB962C8B-B14F-4D97-AF65-F5344CB8AC3E}">
        <p14:creationId xmlns:p14="http://schemas.microsoft.com/office/powerpoint/2010/main" val="2216813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How to protect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systems and devices?</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Introduce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security during the design phase</a:t>
            </a:r>
          </a:p>
          <a:p>
            <a:pPr algn="just"/>
            <a:r>
              <a:rPr lang="en-US" sz="2000" dirty="0">
                <a:latin typeface="Times New Roman" panose="02020603050405020304" pitchFamily="18" charset="0"/>
                <a:cs typeface="Times New Roman" panose="02020603050405020304" pitchFamily="18" charset="0"/>
              </a:rPr>
              <a:t>PKI can secure client-server connections between multiple networked devices. </a:t>
            </a:r>
          </a:p>
          <a:p>
            <a:pPr algn="just"/>
            <a:r>
              <a:rPr lang="en-US" sz="2000" dirty="0">
                <a:latin typeface="Times New Roman" panose="02020603050405020304" pitchFamily="18" charset="0"/>
                <a:cs typeface="Times New Roman" panose="02020603050405020304" pitchFamily="18" charset="0"/>
              </a:rPr>
              <a:t>Using a two-key asymmetric cryptosystem, PKI can facilitate the encryption and decryption of private messages and interactions using </a:t>
            </a:r>
            <a:r>
              <a:rPr lang="en-US" sz="2000" u="sng" dirty="0">
                <a:latin typeface="Times New Roman" panose="02020603050405020304" pitchFamily="18" charset="0"/>
                <a:cs typeface="Times New Roman" panose="02020603050405020304" pitchFamily="18" charset="0"/>
                <a:hlinkClick r:id="rId2"/>
              </a:rPr>
              <a:t>digital certificates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Protecting an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 using antimalware, firewalls, intrusion detection systems and intrusion prevention systems; blocking unauthorized IP addresses; and ensuring systems are patched and up to date.</a:t>
            </a:r>
          </a:p>
          <a:p>
            <a:pPr algn="just"/>
            <a:r>
              <a:rPr lang="en-US" sz="2000" dirty="0">
                <a:latin typeface="Times New Roman" panose="02020603050405020304" pitchFamily="18" charset="0"/>
                <a:cs typeface="Times New Roman" panose="02020603050405020304" pitchFamily="18" charset="0"/>
              </a:rPr>
              <a:t>Making </a:t>
            </a:r>
            <a:r>
              <a:rPr lang="en-US" sz="2000" u="sng" dirty="0">
                <a:latin typeface="Times New Roman" panose="02020603050405020304" pitchFamily="18" charset="0"/>
                <a:cs typeface="Times New Roman" panose="02020603050405020304" pitchFamily="18" charset="0"/>
                <a:hlinkClick r:id="rId3"/>
              </a:rPr>
              <a:t>API security</a:t>
            </a:r>
            <a:r>
              <a:rPr lang="en-US" sz="2000" dirty="0">
                <a:latin typeface="Times New Roman" panose="02020603050405020304" pitchFamily="18" charset="0"/>
                <a:cs typeface="Times New Roman" panose="02020603050405020304" pitchFamily="18" charset="0"/>
              </a:rPr>
              <a:t> necessary for protecting the integrity of data being sent from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to back-end systems and ensuring only authorized devices, developers and apps communicate with APIs.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38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What attacks are </a:t>
            </a:r>
            <a:r>
              <a:rPr lang="en-US" b="1" dirty="0" err="1">
                <a:solidFill>
                  <a:srgbClr val="FF0000"/>
                </a:solidFill>
                <a:latin typeface="Times New Roman" panose="02020603050405020304" pitchFamily="18" charset="0"/>
                <a:cs typeface="Times New Roman" panose="02020603050405020304" pitchFamily="18" charset="0"/>
              </a:rPr>
              <a:t>IoT</a:t>
            </a:r>
            <a:r>
              <a:rPr lang="en-US" b="1" dirty="0">
                <a:solidFill>
                  <a:srgbClr val="FF0000"/>
                </a:solidFill>
                <a:latin typeface="Times New Roman" panose="02020603050405020304" pitchFamily="18" charset="0"/>
                <a:cs typeface="Times New Roman" panose="02020603050405020304" pitchFamily="18" charset="0"/>
              </a:rPr>
              <a:t> devices most susceptible to?</a:t>
            </a:r>
            <a:br>
              <a:rPr lang="en-US"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The following are attacks that are most vulnerable:</a:t>
            </a:r>
          </a:p>
          <a:p>
            <a:pPr lvl="1"/>
            <a:r>
              <a:rPr lang="en-IN" sz="1800" dirty="0">
                <a:solidFill>
                  <a:srgbClr val="00B050"/>
                </a:solidFill>
                <a:latin typeface="Times New Roman" panose="02020603050405020304" pitchFamily="18" charset="0"/>
                <a:cs typeface="Times New Roman" panose="02020603050405020304" pitchFamily="18" charset="0"/>
              </a:rPr>
              <a:t>Firmware vulnerability exploits</a:t>
            </a:r>
          </a:p>
          <a:p>
            <a:pPr lvl="1"/>
            <a:r>
              <a:rPr lang="en-IN" sz="1800" dirty="0">
                <a:solidFill>
                  <a:srgbClr val="00B050"/>
                </a:solidFill>
                <a:latin typeface="Times New Roman" panose="02020603050405020304" pitchFamily="18" charset="0"/>
                <a:cs typeface="Times New Roman" panose="02020603050405020304" pitchFamily="18" charset="0"/>
              </a:rPr>
              <a:t>Credential-based attacks</a:t>
            </a:r>
          </a:p>
          <a:p>
            <a:pPr lvl="1"/>
            <a:r>
              <a:rPr lang="en-IN" sz="1800" dirty="0">
                <a:solidFill>
                  <a:srgbClr val="00B050"/>
                </a:solidFill>
                <a:latin typeface="Times New Roman" panose="02020603050405020304" pitchFamily="18" charset="0"/>
                <a:cs typeface="Times New Roman" panose="02020603050405020304" pitchFamily="18" charset="0"/>
              </a:rPr>
              <a:t>Physical hardware-based attacks</a:t>
            </a:r>
          </a:p>
          <a:p>
            <a:pPr marL="0" indent="0">
              <a:buNone/>
            </a:pPr>
            <a:br>
              <a:rPr lang="en-IN" dirty="0"/>
            </a:br>
            <a:endParaRPr lang="en-IN" dirty="0"/>
          </a:p>
        </p:txBody>
      </p:sp>
    </p:spTree>
    <p:extLst>
      <p:ext uri="{BB962C8B-B14F-4D97-AF65-F5344CB8AC3E}">
        <p14:creationId xmlns:p14="http://schemas.microsoft.com/office/powerpoint/2010/main" val="3944941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What are some of the main aspects of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device security?</a:t>
            </a:r>
            <a:br>
              <a:rPr lang="en-US" b="1" dirty="0"/>
            </a:br>
            <a:endParaRPr lang="en-IN" dirty="0"/>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Main aspects of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devices security are</a:t>
            </a:r>
          </a:p>
          <a:p>
            <a:pPr lvl="1" algn="just"/>
            <a:r>
              <a:rPr lang="en-IN" sz="1600" dirty="0">
                <a:solidFill>
                  <a:srgbClr val="00B050"/>
                </a:solidFill>
                <a:latin typeface="Times New Roman" panose="02020603050405020304" pitchFamily="18" charset="0"/>
                <a:cs typeface="Times New Roman" panose="02020603050405020304" pitchFamily="18" charset="0"/>
              </a:rPr>
              <a:t>Software and firmware updates</a:t>
            </a:r>
          </a:p>
          <a:p>
            <a:pPr lvl="1" algn="just"/>
            <a:r>
              <a:rPr lang="en-IN" sz="1600" dirty="0">
                <a:solidFill>
                  <a:srgbClr val="00B050"/>
                </a:solidFill>
                <a:latin typeface="Times New Roman" panose="02020603050405020304" pitchFamily="18" charset="0"/>
                <a:cs typeface="Times New Roman" panose="02020603050405020304" pitchFamily="18" charset="0"/>
              </a:rPr>
              <a:t>Credential security</a:t>
            </a:r>
          </a:p>
          <a:p>
            <a:pPr lvl="1" algn="just"/>
            <a:r>
              <a:rPr lang="en-IN" sz="1600" dirty="0">
                <a:solidFill>
                  <a:srgbClr val="00B050"/>
                </a:solidFill>
                <a:latin typeface="Times New Roman" panose="02020603050405020304" pitchFamily="18" charset="0"/>
                <a:cs typeface="Times New Roman" panose="02020603050405020304" pitchFamily="18" charset="0"/>
              </a:rPr>
              <a:t>Device authentication</a:t>
            </a:r>
          </a:p>
          <a:p>
            <a:pPr lvl="1" algn="just"/>
            <a:r>
              <a:rPr lang="en-IN" sz="1600" dirty="0">
                <a:solidFill>
                  <a:srgbClr val="00B050"/>
                </a:solidFill>
                <a:latin typeface="Times New Roman" panose="02020603050405020304" pitchFamily="18" charset="0"/>
                <a:cs typeface="Times New Roman" panose="02020603050405020304" pitchFamily="18" charset="0"/>
              </a:rPr>
              <a:t>Encryption</a:t>
            </a:r>
          </a:p>
          <a:p>
            <a:pPr lvl="1" algn="just"/>
            <a:r>
              <a:rPr lang="en-IN" sz="1600" dirty="0">
                <a:solidFill>
                  <a:srgbClr val="00B050"/>
                </a:solidFill>
                <a:latin typeface="Times New Roman" panose="02020603050405020304" pitchFamily="18" charset="0"/>
                <a:cs typeface="Times New Roman" panose="02020603050405020304" pitchFamily="18" charset="0"/>
              </a:rPr>
              <a:t>Turning off unneeded features</a:t>
            </a:r>
          </a:p>
          <a:p>
            <a:pPr marL="0" indent="0">
              <a:buNone/>
            </a:pPr>
            <a:br>
              <a:rPr lang="en-IN" dirty="0"/>
            </a:br>
            <a:endParaRPr lang="en-IN" dirty="0"/>
          </a:p>
        </p:txBody>
      </p:sp>
    </p:spTree>
    <p:extLst>
      <p:ext uri="{BB962C8B-B14F-4D97-AF65-F5344CB8AC3E}">
        <p14:creationId xmlns:p14="http://schemas.microsoft.com/office/powerpoint/2010/main" val="300648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Machine to Machine (M2M)</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components of an M2M system include </a:t>
            </a:r>
            <a:r>
              <a:rPr lang="en-US" dirty="0">
                <a:solidFill>
                  <a:srgbClr val="00B0F0"/>
                </a:solidFill>
                <a:latin typeface="Times New Roman" panose="02020603050405020304" pitchFamily="18" charset="0"/>
                <a:cs typeface="Times New Roman" panose="02020603050405020304" pitchFamily="18" charset="0"/>
              </a:rPr>
              <a:t>sensors</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RFID</a:t>
            </a:r>
            <a:r>
              <a:rPr lang="en-US" dirty="0">
                <a:latin typeface="Times New Roman" panose="02020603050405020304" pitchFamily="18" charset="0"/>
                <a:cs typeface="Times New Roman" panose="02020603050405020304" pitchFamily="18" charset="0"/>
              </a:rPr>
              <a:t>, a </a:t>
            </a:r>
            <a:r>
              <a:rPr lang="en-US" u="sng" dirty="0">
                <a:latin typeface="Times New Roman" panose="02020603050405020304" pitchFamily="18" charset="0"/>
                <a:cs typeface="Times New Roman" panose="02020603050405020304" pitchFamily="18" charset="0"/>
                <a:hlinkClick r:id="rId3"/>
              </a:rPr>
              <a:t>Wi-Fi</a:t>
            </a:r>
            <a:r>
              <a:rPr lang="en-US" dirty="0">
                <a:latin typeface="Times New Roman" panose="02020603050405020304" pitchFamily="18" charset="0"/>
                <a:cs typeface="Times New Roman" panose="02020603050405020304" pitchFamily="18" charset="0"/>
              </a:rPr>
              <a:t> or cellular communications link, and </a:t>
            </a:r>
            <a:r>
              <a:rPr lang="en-US" u="sng" dirty="0">
                <a:latin typeface="Times New Roman" panose="02020603050405020304" pitchFamily="18" charset="0"/>
                <a:cs typeface="Times New Roman" panose="02020603050405020304" pitchFamily="18" charset="0"/>
                <a:hlinkClick r:id="rId4"/>
              </a:rPr>
              <a:t>autonomic computing</a:t>
            </a:r>
            <a:r>
              <a:rPr lang="en-US" dirty="0">
                <a:latin typeface="Times New Roman" panose="02020603050405020304" pitchFamily="18" charset="0"/>
                <a:cs typeface="Times New Roman" panose="02020603050405020304" pitchFamily="18" charset="0"/>
              </a:rPr>
              <a:t> software programmed to help a network device interpret data and make decisions. </a:t>
            </a:r>
          </a:p>
          <a:p>
            <a:pPr algn="just"/>
            <a:r>
              <a:rPr lang="en-US" dirty="0">
                <a:latin typeface="Times New Roman" panose="02020603050405020304" pitchFamily="18" charset="0"/>
                <a:cs typeface="Times New Roman" panose="02020603050405020304" pitchFamily="18" charset="0"/>
              </a:rPr>
              <a:t>These M2M applications translate the data, which can trigger preprogrammed, automated 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55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M2M and WSN Protocols</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Other M2M standards activities include: </a:t>
            </a:r>
          </a:p>
          <a:p>
            <a:pPr lvl="1"/>
            <a:r>
              <a:rPr lang="en-IN" sz="2000" dirty="0">
                <a:latin typeface="Times New Roman" panose="02020603050405020304" pitchFamily="18" charset="0"/>
                <a:cs typeface="Times New Roman" panose="02020603050405020304" pitchFamily="18" charset="0"/>
              </a:rPr>
              <a:t>Data transport protocol standards - M2MXML, JavaScript Object Notation (JSON), </a:t>
            </a:r>
            <a:r>
              <a:rPr lang="en-IN" sz="2000" dirty="0" err="1">
                <a:latin typeface="Times New Roman" panose="02020603050405020304" pitchFamily="18" charset="0"/>
                <a:cs typeface="Times New Roman" panose="02020603050405020304" pitchFamily="18" charset="0"/>
              </a:rPr>
              <a:t>BiTXML</a:t>
            </a:r>
            <a:r>
              <a:rPr lang="en-IN" sz="2000" dirty="0">
                <a:latin typeface="Times New Roman" panose="02020603050405020304" pitchFamily="18" charset="0"/>
                <a:cs typeface="Times New Roman" panose="02020603050405020304" pitchFamily="18" charset="0"/>
              </a:rPr>
              <a:t>, WMMP, MDMP </a:t>
            </a:r>
          </a:p>
          <a:p>
            <a:pPr lvl="1"/>
            <a:r>
              <a:rPr lang="en-IN" sz="2000" dirty="0">
                <a:latin typeface="Times New Roman" panose="02020603050405020304" pitchFamily="18" charset="0"/>
                <a:cs typeface="Times New Roman" panose="02020603050405020304" pitchFamily="18" charset="0"/>
              </a:rPr>
              <a:t>Extend OMA DM to support M2M devices protocol management objects </a:t>
            </a:r>
          </a:p>
          <a:p>
            <a:pPr lvl="1"/>
            <a:r>
              <a:rPr lang="en-IN" sz="2000" dirty="0">
                <a:latin typeface="Times New Roman" panose="02020603050405020304" pitchFamily="18" charset="0"/>
                <a:cs typeface="Times New Roman" panose="02020603050405020304" pitchFamily="18" charset="0"/>
              </a:rPr>
              <a:t>M2M device management, standardize M2M gateway </a:t>
            </a:r>
          </a:p>
          <a:p>
            <a:pPr lvl="1"/>
            <a:r>
              <a:rPr lang="en-IN" sz="2000" dirty="0">
                <a:latin typeface="Times New Roman" panose="02020603050405020304" pitchFamily="18" charset="0"/>
                <a:cs typeface="Times New Roman" panose="02020603050405020304" pitchFamily="18" charset="0"/>
              </a:rPr>
              <a:t>M2M security and fraud detection </a:t>
            </a:r>
          </a:p>
          <a:p>
            <a:pPr lvl="1"/>
            <a:r>
              <a:rPr lang="en-IN" sz="2000" dirty="0">
                <a:latin typeface="Times New Roman" panose="02020603050405020304" pitchFamily="18" charset="0"/>
                <a:cs typeface="Times New Roman" panose="02020603050405020304" pitchFamily="18" charset="0"/>
              </a:rPr>
              <a:t>Network API’s M2M service capabilities </a:t>
            </a:r>
          </a:p>
          <a:p>
            <a:pPr lvl="1"/>
            <a:r>
              <a:rPr lang="en-IN" sz="2000" dirty="0">
                <a:latin typeface="Times New Roman" panose="02020603050405020304" pitchFamily="18" charset="0"/>
                <a:cs typeface="Times New Roman" panose="02020603050405020304" pitchFamily="18" charset="0"/>
              </a:rPr>
              <a:t>Remote management of device behind gateway/firewall </a:t>
            </a:r>
          </a:p>
          <a:p>
            <a:pPr lvl="1"/>
            <a:r>
              <a:rPr lang="en-IN" sz="2000" dirty="0">
                <a:latin typeface="Times New Roman" panose="02020603050405020304" pitchFamily="18" charset="0"/>
                <a:cs typeface="Times New Roman" panose="02020603050405020304" pitchFamily="18" charset="0"/>
              </a:rPr>
              <a:t>Open REST-based API for M2M applications </a:t>
            </a:r>
          </a:p>
        </p:txBody>
      </p:sp>
    </p:spTree>
    <p:extLst>
      <p:ext uri="{BB962C8B-B14F-4D97-AF65-F5344CB8AC3E}">
        <p14:creationId xmlns:p14="http://schemas.microsoft.com/office/powerpoint/2010/main" val="29099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SCADA (Supervisory Control and Data Acquisition)</a:t>
            </a:r>
            <a:br>
              <a:rPr lang="en-IN"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SCADA (supervisory control and data acquisition) is a category of software applications for controlling industrial processes, which is the gathering of data in </a:t>
            </a:r>
            <a:r>
              <a:rPr lang="en-US" sz="2000" u="sng" dirty="0">
                <a:latin typeface="Times New Roman" panose="02020603050405020304" pitchFamily="18" charset="0"/>
                <a:cs typeface="Times New Roman" panose="02020603050405020304" pitchFamily="18" charset="0"/>
                <a:hlinkClick r:id="rId2"/>
              </a:rPr>
              <a:t>real time</a:t>
            </a:r>
            <a:r>
              <a:rPr lang="en-US" sz="2000" dirty="0">
                <a:latin typeface="Times New Roman" panose="02020603050405020304" pitchFamily="18" charset="0"/>
                <a:cs typeface="Times New Roman" panose="02020603050405020304" pitchFamily="18" charset="0"/>
              </a:rPr>
              <a:t> from remote locations in order to control equipment and conditions.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SCADA systems include hardware and software components. </a:t>
            </a:r>
          </a:p>
          <a:p>
            <a:pPr algn="just"/>
            <a:r>
              <a:rPr lang="en-US" sz="2000" dirty="0">
                <a:latin typeface="Times New Roman" panose="02020603050405020304" pitchFamily="18" charset="0"/>
                <a:cs typeface="Times New Roman" panose="02020603050405020304" pitchFamily="18" charset="0"/>
              </a:rPr>
              <a:t>The hardware gathers and feeds data into field controller systems, which forward the data to other systems that process and present it to a human-machine interface (HMI) in a timely manner. </a:t>
            </a:r>
          </a:p>
          <a:p>
            <a:pPr algn="just"/>
            <a:r>
              <a:rPr lang="en-US" sz="2000" dirty="0">
                <a:latin typeface="Times New Roman" panose="02020603050405020304" pitchFamily="18" charset="0"/>
                <a:cs typeface="Times New Roman" panose="02020603050405020304" pitchFamily="18" charset="0"/>
              </a:rPr>
              <a:t>SCADA systems also record and log all events for reporting process status and issues. </a:t>
            </a:r>
          </a:p>
          <a:p>
            <a:pPr algn="just"/>
            <a:r>
              <a:rPr lang="en-US" sz="2000" dirty="0">
                <a:latin typeface="Times New Roman" panose="02020603050405020304" pitchFamily="18" charset="0"/>
                <a:cs typeface="Times New Roman" panose="02020603050405020304" pitchFamily="18" charset="0"/>
              </a:rPr>
              <a:t>SCADA applications warn when conditions become hazardous by sounding alarms.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54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Components of a SCADA system</a:t>
            </a:r>
            <a:br>
              <a:rPr lang="en-IN"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SCADA components include the following:</a:t>
            </a:r>
          </a:p>
          <a:p>
            <a:pPr marL="914400" lvl="1" indent="-4572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Sensors and actuators:</a:t>
            </a:r>
            <a:r>
              <a:rPr lang="en-US" sz="2000" dirty="0">
                <a:latin typeface="Times New Roman" panose="02020603050405020304" pitchFamily="18" charset="0"/>
                <a:cs typeface="Times New Roman" panose="02020603050405020304" pitchFamily="18" charset="0"/>
              </a:rPr>
              <a:t> Both sensors and actuators are controlled and monitored by SCADA field controllers.</a:t>
            </a:r>
          </a:p>
          <a:p>
            <a:pPr marL="914400" lvl="1" indent="-4572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SCADA field controllers: </a:t>
            </a:r>
            <a:r>
              <a:rPr lang="en-US" sz="2000" dirty="0">
                <a:latin typeface="Times New Roman" panose="02020603050405020304" pitchFamily="18" charset="0"/>
                <a:cs typeface="Times New Roman" panose="02020603050405020304" pitchFamily="18" charset="0"/>
              </a:rPr>
              <a:t>These interface directly connected with sensors and actuators. There are two categories of field controllers:</a:t>
            </a:r>
          </a:p>
          <a:p>
            <a:pPr marL="1371600" lvl="2" indent="-457200" algn="just">
              <a:buFont typeface="+mj-lt"/>
              <a:buAutoNum type="alphaLcParenR"/>
            </a:pPr>
            <a:r>
              <a:rPr lang="en-US" dirty="0">
                <a:solidFill>
                  <a:srgbClr val="0070C0"/>
                </a:solidFill>
                <a:latin typeface="Times New Roman" panose="02020603050405020304" pitchFamily="18" charset="0"/>
                <a:cs typeface="Times New Roman" panose="02020603050405020304" pitchFamily="18" charset="0"/>
              </a:rPr>
              <a:t>Remote telemetry units</a:t>
            </a:r>
            <a:r>
              <a:rPr lang="en-US" dirty="0">
                <a:latin typeface="Times New Roman" panose="02020603050405020304" pitchFamily="18" charset="0"/>
                <a:cs typeface="Times New Roman" panose="02020603050405020304" pitchFamily="18" charset="0"/>
              </a:rPr>
              <a:t>, also called remote terminal units (RTUs), interface with sensors to collect telemetry data and forward it to a primary system for further action.</a:t>
            </a:r>
          </a:p>
          <a:p>
            <a:pPr marL="1371600" lvl="2" indent="-457200" algn="just">
              <a:buFont typeface="+mj-lt"/>
              <a:buAutoNum type="alphaLcParenR"/>
            </a:pPr>
            <a:r>
              <a:rPr lang="en-US" dirty="0">
                <a:solidFill>
                  <a:srgbClr val="0070C0"/>
                </a:solidFill>
                <a:latin typeface="Times New Roman" panose="02020603050405020304" pitchFamily="18" charset="0"/>
                <a:cs typeface="Times New Roman" panose="02020603050405020304" pitchFamily="18" charset="0"/>
              </a:rPr>
              <a:t>Programmable logic controllers (PLCs) </a:t>
            </a:r>
            <a:r>
              <a:rPr lang="en-US" dirty="0">
                <a:latin typeface="Times New Roman" panose="02020603050405020304" pitchFamily="18" charset="0"/>
                <a:cs typeface="Times New Roman" panose="02020603050405020304" pitchFamily="18" charset="0"/>
              </a:rPr>
              <a:t>interface with actuators to control industrial processes, usually based on current telemetry collected by RTUs and the standards set for the processes.</a:t>
            </a:r>
          </a:p>
          <a:p>
            <a:pPr marL="914400" lvl="1" indent="-4572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SCADA supervisory computers: </a:t>
            </a:r>
            <a:r>
              <a:rPr lang="en-US" sz="2000" dirty="0">
                <a:latin typeface="Times New Roman" panose="02020603050405020304" pitchFamily="18" charset="0"/>
                <a:cs typeface="Times New Roman" panose="02020603050405020304" pitchFamily="18" charset="0"/>
              </a:rPr>
              <a:t>These control all SCADA processes and are used to gather data from field devices and to send commands to those devices to control industrial processes.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49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10601</TotalTime>
  <Words>3790</Words>
  <Application>Microsoft Macintosh PowerPoint</Application>
  <PresentationFormat>Widescreen</PresentationFormat>
  <Paragraphs>363</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helvetica</vt:lpstr>
      <vt:lpstr>Times New Roman</vt:lpstr>
      <vt:lpstr>Wingdings</vt:lpstr>
      <vt:lpstr>Office Theme</vt:lpstr>
      <vt:lpstr>IoT Protocols</vt:lpstr>
      <vt:lpstr>Contents</vt:lpstr>
      <vt:lpstr>Protocol Standardization for IoT</vt:lpstr>
      <vt:lpstr>Machine to Machine (M2M)</vt:lpstr>
      <vt:lpstr>M2M applications </vt:lpstr>
      <vt:lpstr>Machine to Machine (M2M)</vt:lpstr>
      <vt:lpstr>M2M and WSN Protocols</vt:lpstr>
      <vt:lpstr>SCADA (Supervisory Control and Data Acquisition) </vt:lpstr>
      <vt:lpstr>Components of a SCADA system </vt:lpstr>
      <vt:lpstr>Components of a SCADA system </vt:lpstr>
      <vt:lpstr>Common Industry Examples Of SCADA Industrial Automation </vt:lpstr>
      <vt:lpstr>Issues with IoT Standardization </vt:lpstr>
      <vt:lpstr>Unified Data Standards </vt:lpstr>
      <vt:lpstr>Unified Data Standards </vt:lpstr>
      <vt:lpstr>Protocol- IEEE 802.15.4 </vt:lpstr>
      <vt:lpstr>Protocol- IEEE 802.15.4 </vt:lpstr>
      <vt:lpstr>Advantages and Applications of IEEE 802.15.4:  </vt:lpstr>
      <vt:lpstr>BACNet Protocol </vt:lpstr>
      <vt:lpstr>BACNet Protocol </vt:lpstr>
      <vt:lpstr>BACNet Communication </vt:lpstr>
      <vt:lpstr>Modbus Protocol</vt:lpstr>
      <vt:lpstr>Modbus Protocol</vt:lpstr>
      <vt:lpstr>Layers of the Modbus Protocol </vt:lpstr>
      <vt:lpstr>Modbus Data Types </vt:lpstr>
      <vt:lpstr>Modbus Protocol Versions </vt:lpstr>
      <vt:lpstr>ZigBee</vt:lpstr>
      <vt:lpstr>Types of ZigBee Devices:   </vt:lpstr>
      <vt:lpstr>General Characteristics of Zigbee Standard: </vt:lpstr>
      <vt:lpstr>Architecture of Zigbee:  </vt:lpstr>
      <vt:lpstr>Architecture of Zigbee: Physical layer</vt:lpstr>
      <vt:lpstr>Architecture of Zigbee: Network layer</vt:lpstr>
      <vt:lpstr>Architecture of Zigbee : APS layer</vt:lpstr>
      <vt:lpstr>6LoWPAN (IPv6 over Low power Wireless Personal Area Networks)</vt:lpstr>
      <vt:lpstr>How Does 6LoWPAN Work?</vt:lpstr>
      <vt:lpstr>Basic Requirements of 6LoWPAN: </vt:lpstr>
      <vt:lpstr>6LoWPAN: Features</vt:lpstr>
      <vt:lpstr>6LoWPAN: Network Architecture </vt:lpstr>
      <vt:lpstr>6LoWPAN: System Stack Overview </vt:lpstr>
      <vt:lpstr>Advantages of 6LoWPAN </vt:lpstr>
      <vt:lpstr>Disadvantages of 6LoWPAN: </vt:lpstr>
      <vt:lpstr>Applications of 6LoWPAN: </vt:lpstr>
      <vt:lpstr>Security and Interoperability with 6LoWPAN: </vt:lpstr>
      <vt:lpstr>What is CoAP (Constrained Application Protocol)? </vt:lpstr>
      <vt:lpstr>CoAP Features </vt:lpstr>
      <vt:lpstr>Architecture of CoAP</vt:lpstr>
      <vt:lpstr>How Does CoAP Function? </vt:lpstr>
      <vt:lpstr>KNX Protocol</vt:lpstr>
      <vt:lpstr>KNX System Components</vt:lpstr>
      <vt:lpstr>What is IoT Security?</vt:lpstr>
      <vt:lpstr>Why is IoT security important? </vt:lpstr>
      <vt:lpstr>IoT security issues and challenges </vt:lpstr>
      <vt:lpstr>How to protect IoT systems and devices? </vt:lpstr>
      <vt:lpstr>What attacks are IoT devices most susceptible to? </vt:lpstr>
      <vt:lpstr>What are some of the main aspects of IoT device security?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dc:creator>
  <cp:lastModifiedBy>Microsoft Office User</cp:lastModifiedBy>
  <cp:revision>477</cp:revision>
  <dcterms:created xsi:type="dcterms:W3CDTF">2021-10-10T08:37:14Z</dcterms:created>
  <dcterms:modified xsi:type="dcterms:W3CDTF">2023-09-15T05:28:14Z</dcterms:modified>
</cp:coreProperties>
</file>