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98" r:id="rId2"/>
    <p:sldId id="334" r:id="rId3"/>
    <p:sldId id="349" r:id="rId4"/>
    <p:sldId id="345" r:id="rId5"/>
    <p:sldId id="344" r:id="rId6"/>
    <p:sldId id="347" r:id="rId7"/>
    <p:sldId id="350" r:id="rId8"/>
    <p:sldId id="351" r:id="rId9"/>
    <p:sldId id="348" r:id="rId10"/>
    <p:sldId id="352" r:id="rId11"/>
    <p:sldId id="353" r:id="rId12"/>
    <p:sldId id="354" r:id="rId13"/>
    <p:sldId id="355" r:id="rId14"/>
    <p:sldId id="357" r:id="rId15"/>
    <p:sldId id="356" r:id="rId16"/>
    <p:sldId id="358" r:id="rId17"/>
    <p:sldId id="359" r:id="rId18"/>
    <p:sldId id="360" r:id="rId19"/>
    <p:sldId id="361" r:id="rId20"/>
    <p:sldId id="362" r:id="rId21"/>
    <p:sldId id="363" r:id="rId22"/>
    <p:sldId id="364" r:id="rId23"/>
    <p:sldId id="366" r:id="rId24"/>
    <p:sldId id="367" r:id="rId25"/>
    <p:sldId id="368" r:id="rId26"/>
    <p:sldId id="370" r:id="rId27"/>
    <p:sldId id="371" r:id="rId28"/>
    <p:sldId id="372" r:id="rId29"/>
    <p:sldId id="369" r:id="rId30"/>
    <p:sldId id="373" r:id="rId31"/>
    <p:sldId id="374" r:id="rId32"/>
    <p:sldId id="375" r:id="rId33"/>
    <p:sldId id="376" r:id="rId34"/>
    <p:sldId id="377" r:id="rId35"/>
    <p:sldId id="379" r:id="rId36"/>
    <p:sldId id="378" r:id="rId37"/>
    <p:sldId id="380" r:id="rId38"/>
    <p:sldId id="381" r:id="rId39"/>
    <p:sldId id="38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94660"/>
  </p:normalViewPr>
  <p:slideViewPr>
    <p:cSldViewPr snapToGrid="0">
      <p:cViewPr varScale="1">
        <p:scale>
          <a:sx n="92" d="100"/>
          <a:sy n="92" d="100"/>
        </p:scale>
        <p:origin x="4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57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04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91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33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11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52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56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80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3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43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60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51643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European_Un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what-is-edge-computing-and-its-importance-in-the-futur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elcome to the IoT (Internet of Things) | Multi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5729" y="3189514"/>
            <a:ext cx="2496188" cy="3340454"/>
          </a:xfrm>
          <a:prstGeom prst="rect">
            <a:avLst/>
          </a:prstGeom>
        </p:spPr>
      </p:pic>
      <p:sp>
        <p:nvSpPr>
          <p:cNvPr id="4" name="Title 3"/>
          <p:cNvSpPr>
            <a:spLocks noGrp="1"/>
          </p:cNvSpPr>
          <p:nvPr>
            <p:ph type="ctrTitle"/>
          </p:nvPr>
        </p:nvSpPr>
        <p:spPr>
          <a:xfrm>
            <a:off x="1524000" y="1122363"/>
            <a:ext cx="9144000" cy="2180395"/>
          </a:xfrm>
        </p:spPr>
        <p:txBody>
          <a:bodyPr/>
          <a:lstStyle/>
          <a:p>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Architecture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p:txBody>
          <a:bodyPr>
            <a:normAutofit/>
          </a:bodyPr>
          <a:lstStyle/>
          <a:p>
            <a:r>
              <a:rPr lang="en-IN" sz="4000" dirty="0" err="1" smtClean="0">
                <a:solidFill>
                  <a:srgbClr val="0070C0"/>
                </a:solidFill>
                <a:latin typeface="Times New Roman" panose="02020603050405020304" pitchFamily="18" charset="0"/>
                <a:cs typeface="Times New Roman" panose="02020603050405020304" pitchFamily="18" charset="0"/>
              </a:rPr>
              <a:t>Dr.</a:t>
            </a:r>
            <a:r>
              <a:rPr lang="en-IN" sz="4000" dirty="0" smtClean="0">
                <a:solidFill>
                  <a:srgbClr val="0070C0"/>
                </a:solidFill>
                <a:latin typeface="Times New Roman" panose="02020603050405020304" pitchFamily="18" charset="0"/>
                <a:cs typeface="Times New Roman" panose="02020603050405020304" pitchFamily="18" charset="0"/>
              </a:rPr>
              <a:t> </a:t>
            </a:r>
            <a:r>
              <a:rPr lang="en-IN" sz="4000" dirty="0" err="1" smtClean="0">
                <a:solidFill>
                  <a:srgbClr val="0070C0"/>
                </a:solidFill>
                <a:latin typeface="Times New Roman" panose="02020603050405020304" pitchFamily="18" charset="0"/>
                <a:cs typeface="Times New Roman" panose="02020603050405020304" pitchFamily="18" charset="0"/>
              </a:rPr>
              <a:t>Upasana</a:t>
            </a:r>
            <a:r>
              <a:rPr lang="en-IN" sz="4000" dirty="0" smtClean="0">
                <a:solidFill>
                  <a:srgbClr val="0070C0"/>
                </a:solidFill>
                <a:latin typeface="Times New Roman" panose="02020603050405020304" pitchFamily="18" charset="0"/>
                <a:cs typeface="Times New Roman" panose="02020603050405020304" pitchFamily="18" charset="0"/>
              </a:rPr>
              <a:t> </a:t>
            </a:r>
            <a:r>
              <a:rPr lang="en-IN" sz="4000" dirty="0" err="1" smtClean="0">
                <a:solidFill>
                  <a:srgbClr val="0070C0"/>
                </a:solidFill>
                <a:latin typeface="Times New Roman" panose="02020603050405020304" pitchFamily="18" charset="0"/>
                <a:cs typeface="Times New Roman" panose="02020603050405020304" pitchFamily="18" charset="0"/>
              </a:rPr>
              <a:t>Dohare</a:t>
            </a:r>
            <a:endParaRPr lang="en-IN"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589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devices and deployment models</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deployment is expanding out from consumer-based applications such as smart home devices and wearables to applications in the areas of </a:t>
            </a:r>
            <a:endParaRPr lang="en-US" sz="20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safety, </a:t>
            </a:r>
            <a:endParaRPr lang="en-US" sz="1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emergency </a:t>
            </a:r>
            <a:r>
              <a:rPr lang="en-US" sz="1800" dirty="0">
                <a:latin typeface="Times New Roman" panose="02020603050405020304" pitchFamily="18" charset="0"/>
                <a:cs typeface="Times New Roman" panose="02020603050405020304" pitchFamily="18" charset="0"/>
              </a:rPr>
              <a:t>response, </a:t>
            </a:r>
            <a:endParaRPr lang="en-US" sz="1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industrial </a:t>
            </a:r>
            <a:r>
              <a:rPr lang="en-US" sz="1800" dirty="0">
                <a:latin typeface="Times New Roman" panose="02020603050405020304" pitchFamily="18" charset="0"/>
                <a:cs typeface="Times New Roman" panose="02020603050405020304" pitchFamily="18" charset="0"/>
              </a:rPr>
              <a:t>automation, </a:t>
            </a:r>
            <a:endParaRPr lang="en-US" sz="1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autonomous </a:t>
            </a:r>
            <a:r>
              <a:rPr lang="en-US" sz="1800" dirty="0">
                <a:latin typeface="Times New Roman" panose="02020603050405020304" pitchFamily="18" charset="0"/>
                <a:cs typeface="Times New Roman" panose="02020603050405020304" pitchFamily="18" charset="0"/>
              </a:rPr>
              <a:t>vehicles, and </a:t>
            </a:r>
            <a:endParaRPr lang="en-US" sz="1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Internet of Medical Things (</a:t>
            </a:r>
            <a:r>
              <a:rPr lang="en-US" sz="1800" dirty="0" err="1">
                <a:latin typeface="Times New Roman" panose="02020603050405020304" pitchFamily="18" charset="0"/>
                <a:cs typeface="Times New Roman" panose="02020603050405020304" pitchFamily="18" charset="0"/>
              </a:rPr>
              <a:t>IoMT</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7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A Three-Part Strategy for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Deployment</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Several factors come into the successful deployment of an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system and its connected devices, including security, interoperability, power or processing capabilities, scalability, and availability.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general strategy for implementation consists of three phases:</a:t>
            </a:r>
          </a:p>
          <a:p>
            <a:pPr marL="971550" lvl="1" indent="-514350" algn="just">
              <a:buFont typeface="+mj-lt"/>
              <a:buAutoNum type="arabicPeriod"/>
            </a:pPr>
            <a:r>
              <a:rPr lang="en-IN" sz="2000" b="1" dirty="0" smtClean="0">
                <a:solidFill>
                  <a:srgbClr val="7030A0"/>
                </a:solidFill>
                <a:latin typeface="Times New Roman" panose="02020603050405020304" pitchFamily="18" charset="0"/>
                <a:cs typeface="Times New Roman" panose="02020603050405020304" pitchFamily="18" charset="0"/>
              </a:rPr>
              <a:t>Consult</a:t>
            </a:r>
            <a:r>
              <a:rPr lang="en-IN"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Having determined whether you will buy your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infrastructure or build it out yourself, it’s essential to first consult with the internal or external team responsible for running the project and establish a road map for your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deployment</a:t>
            </a:r>
            <a:r>
              <a:rPr lang="en-US" sz="2000" dirty="0" smtClean="0">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sz="2000" b="1" dirty="0" smtClean="0">
                <a:solidFill>
                  <a:srgbClr val="7030A0"/>
                </a:solidFill>
                <a:latin typeface="Times New Roman" panose="02020603050405020304" pitchFamily="18" charset="0"/>
                <a:cs typeface="Times New Roman" panose="02020603050405020304" pitchFamily="18" charset="0"/>
              </a:rPr>
              <a:t>Develop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During the development phase, you should optimize the initial plans created during the consultation, for performance, cost, and quickest route to market</a:t>
            </a:r>
            <a:r>
              <a:rPr lang="en-US" sz="2000" dirty="0" smtClean="0">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sz="2000" b="1" dirty="0">
                <a:solidFill>
                  <a:srgbClr val="7030A0"/>
                </a:solidFill>
                <a:latin typeface="Times New Roman" panose="02020603050405020304" pitchFamily="18" charset="0"/>
                <a:cs typeface="Times New Roman" panose="02020603050405020304" pitchFamily="18" charset="0"/>
              </a:rPr>
              <a:t>Deploy</a:t>
            </a:r>
            <a:r>
              <a:rPr lang="en-US" sz="2000" dirty="0" smtClean="0">
                <a:solidFill>
                  <a:srgbClr val="7030A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deployment phase marks the culmination of all your plans and provisions for security and data privacy, testing and enablement of interoperability, and forward stocking for backup hardware, customer support, technical support for Wi-Fi or cellular networks, gateways, web interfaces, apps, and your cloud platform.</a:t>
            </a:r>
            <a:endParaRPr lang="en-IN" sz="2000" dirty="0">
              <a:latin typeface="Times New Roman" panose="02020603050405020304" pitchFamily="18" charset="0"/>
              <a:cs typeface="Times New Roman" panose="02020603050405020304" pitchFamily="18" charset="0"/>
            </a:endParaRPr>
          </a:p>
          <a:p>
            <a:pPr algn="just"/>
            <a:endParaRPr lang="en-US" sz="2000" dirty="0"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30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solidFill>
                  <a:srgbClr val="FF0000"/>
                </a:solidFill>
                <a:latin typeface="Times New Roman" panose="02020603050405020304" pitchFamily="18" charset="0"/>
                <a:cs typeface="Times New Roman" panose="02020603050405020304" pitchFamily="18" charset="0"/>
              </a:rPr>
              <a:t>IoT</a:t>
            </a:r>
            <a:r>
              <a:rPr lang="en-IN" dirty="0">
                <a:solidFill>
                  <a:srgbClr val="FF0000"/>
                </a:solidFill>
                <a:latin typeface="Times New Roman" panose="02020603050405020304" pitchFamily="18" charset="0"/>
                <a:cs typeface="Times New Roman" panose="02020603050405020304" pitchFamily="18" charset="0"/>
              </a:rPr>
              <a:t> Deployment At </a:t>
            </a:r>
            <a:r>
              <a:rPr lang="en-IN" dirty="0" smtClean="0">
                <a:solidFill>
                  <a:srgbClr val="FF0000"/>
                </a:solidFill>
                <a:latin typeface="Times New Roman" panose="02020603050405020304" pitchFamily="18" charset="0"/>
                <a:cs typeface="Times New Roman" panose="02020603050405020304" pitchFamily="18" charset="0"/>
              </a:rPr>
              <a:t>Large Scale</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sz="2000" b="1" dirty="0" smtClean="0">
                <a:solidFill>
                  <a:srgbClr val="7030A0"/>
                </a:solidFill>
                <a:latin typeface="Times New Roman" panose="02020603050405020304" pitchFamily="18" charset="0"/>
                <a:cs typeface="Times New Roman" panose="02020603050405020304" pitchFamily="18" charset="0"/>
              </a:rPr>
              <a:t>Devices</a:t>
            </a:r>
            <a:r>
              <a:rPr lang="en-IN"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expect a mix of new and legacy devices employing different technologies and serving multiple purposes. This variation makes interoperability a key requirement</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000" b="1" dirty="0" smtClean="0">
                <a:solidFill>
                  <a:srgbClr val="7030A0"/>
                </a:solidFill>
                <a:latin typeface="Times New Roman" panose="02020603050405020304" pitchFamily="18" charset="0"/>
                <a:cs typeface="Times New Roman" panose="02020603050405020304" pitchFamily="18" charset="0"/>
              </a:rPr>
              <a:t>Connectivity:</a:t>
            </a:r>
            <a:r>
              <a:rPr lang="en-US" sz="2000" dirty="0">
                <a:latin typeface="Times New Roman" panose="02020603050405020304" pitchFamily="18" charset="0"/>
                <a:cs typeface="Times New Roman" panose="02020603050405020304" pitchFamily="18" charset="0"/>
              </a:rPr>
              <a:t>All devices on the network need to support your preferred connectivity standard</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000" b="1" dirty="0">
                <a:solidFill>
                  <a:srgbClr val="7030A0"/>
                </a:solidFill>
                <a:latin typeface="Times New Roman" panose="02020603050405020304" pitchFamily="18" charset="0"/>
                <a:cs typeface="Times New Roman" panose="02020603050405020304" pitchFamily="18" charset="0"/>
              </a:rPr>
              <a:t>Device </a:t>
            </a:r>
            <a:r>
              <a:rPr lang="en-IN" sz="2000" b="1" dirty="0" smtClean="0">
                <a:solidFill>
                  <a:srgbClr val="7030A0"/>
                </a:solidFill>
                <a:latin typeface="Times New Roman" panose="02020603050405020304" pitchFamily="18" charset="0"/>
                <a:cs typeface="Times New Roman" panose="02020603050405020304" pitchFamily="18" charset="0"/>
              </a:rPr>
              <a:t>Management:</a:t>
            </a:r>
            <a:r>
              <a:rPr lang="en-US" sz="2000" dirty="0">
                <a:latin typeface="Times New Roman" panose="02020603050405020304" pitchFamily="18" charset="0"/>
                <a:cs typeface="Times New Roman" panose="02020603050405020304" pitchFamily="18" charset="0"/>
              </a:rPr>
              <a:t>Connectivity, industry standards, and protocols assume vital importance in device management for large-scale deployments. </a:t>
            </a: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b="1" dirty="0">
                <a:solidFill>
                  <a:srgbClr val="7030A0"/>
                </a:solidFill>
                <a:latin typeface="Times New Roman" panose="02020603050405020304" pitchFamily="18" charset="0"/>
                <a:cs typeface="Times New Roman" panose="02020603050405020304" pitchFamily="18" charset="0"/>
              </a:rPr>
              <a:t>Data </a:t>
            </a:r>
            <a:r>
              <a:rPr lang="en-IN" sz="2000" b="1" dirty="0" smtClean="0">
                <a:solidFill>
                  <a:srgbClr val="7030A0"/>
                </a:solidFill>
                <a:latin typeface="Times New Roman" panose="02020603050405020304" pitchFamily="18" charset="0"/>
                <a:cs typeface="Times New Roman" panose="02020603050405020304" pitchFamily="18" charset="0"/>
              </a:rPr>
              <a:t>Processing: </a:t>
            </a:r>
            <a:r>
              <a:rPr lang="en-US" sz="2000" dirty="0">
                <a:latin typeface="Times New Roman" panose="02020603050405020304" pitchFamily="18" charset="0"/>
                <a:cs typeface="Times New Roman" panose="02020603050405020304" pitchFamily="18" charset="0"/>
              </a:rPr>
              <a:t>all data should be aggregated and accessible via a centralized platform. This will also give system administrators a “big picture” view of the deployment</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000" b="1" dirty="0">
                <a:solidFill>
                  <a:srgbClr val="7030A0"/>
                </a:solidFill>
                <a:latin typeface="Times New Roman" panose="02020603050405020304" pitchFamily="18" charset="0"/>
                <a:cs typeface="Times New Roman" panose="02020603050405020304" pitchFamily="18" charset="0"/>
              </a:rPr>
              <a:t>A Flexible Management </a:t>
            </a:r>
            <a:r>
              <a:rPr lang="en-IN" sz="2000" b="1" dirty="0" smtClean="0">
                <a:solidFill>
                  <a:srgbClr val="7030A0"/>
                </a:solidFill>
                <a:latin typeface="Times New Roman" panose="02020603050405020304" pitchFamily="18" charset="0"/>
                <a:cs typeface="Times New Roman" panose="02020603050405020304" pitchFamily="18" charset="0"/>
              </a:rPr>
              <a:t>Platform: </a:t>
            </a:r>
            <a:r>
              <a:rPr lang="en-US" sz="2000" dirty="0">
                <a:latin typeface="Times New Roman" panose="02020603050405020304" pitchFamily="18" charset="0"/>
                <a:cs typeface="Times New Roman" panose="02020603050405020304" pitchFamily="18" charset="0"/>
              </a:rPr>
              <a:t>platform should be flexible enough to accommodate different solutions and able to adapt to future changes.</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dirty="0"/>
              <a:t/>
            </a:r>
            <a:br>
              <a:rPr lang="en-IN" dirty="0"/>
            </a:br>
            <a:endParaRPr lang="en-IN" dirty="0"/>
          </a:p>
        </p:txBody>
      </p:sp>
    </p:spTree>
    <p:extLst>
      <p:ext uri="{BB962C8B-B14F-4D97-AF65-F5344CB8AC3E}">
        <p14:creationId xmlns:p14="http://schemas.microsoft.com/office/powerpoint/2010/main" val="376276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latin typeface="Times New Roman" panose="02020603050405020304" pitchFamily="18" charset="0"/>
                <a:cs typeface="Times New Roman" panose="02020603050405020304" pitchFamily="18" charset="0"/>
              </a:rPr>
              <a:t>IoTivity</a:t>
            </a:r>
            <a:r>
              <a:rPr lang="en-US" dirty="0" smtClean="0">
                <a:solidFill>
                  <a:srgbClr val="FF0000"/>
                </a:solidFill>
                <a:latin typeface="Times New Roman" panose="02020603050405020304" pitchFamily="18" charset="0"/>
                <a:cs typeface="Times New Roman" panose="02020603050405020304" pitchFamily="18" charset="0"/>
              </a:rPr>
              <a:t> :</a:t>
            </a:r>
            <a:r>
              <a:rPr lang="en-US" dirty="0"/>
              <a:t> </a:t>
            </a:r>
            <a:r>
              <a:rPr lang="en-US" sz="3200" dirty="0">
                <a:solidFill>
                  <a:srgbClr val="00B050"/>
                </a:solidFill>
                <a:latin typeface="Times New Roman" panose="02020603050405020304" pitchFamily="18" charset="0"/>
                <a:cs typeface="Times New Roman" panose="02020603050405020304" pitchFamily="18" charset="0"/>
              </a:rPr>
              <a:t>An Open source </a:t>
            </a:r>
            <a:r>
              <a:rPr lang="en-US" sz="3200" dirty="0" err="1">
                <a:solidFill>
                  <a:srgbClr val="00B050"/>
                </a:solidFill>
                <a:latin typeface="Times New Roman" panose="02020603050405020304" pitchFamily="18" charset="0"/>
                <a:cs typeface="Times New Roman" panose="02020603050405020304" pitchFamily="18" charset="0"/>
              </a:rPr>
              <a:t>IoT</a:t>
            </a:r>
            <a:r>
              <a:rPr lang="en-US" sz="3200" dirty="0">
                <a:solidFill>
                  <a:srgbClr val="00B050"/>
                </a:solidFill>
                <a:latin typeface="Times New Roman" panose="02020603050405020304" pitchFamily="18" charset="0"/>
                <a:cs typeface="Times New Roman" panose="02020603050405020304" pitchFamily="18" charset="0"/>
              </a:rPr>
              <a:t> stack, Overview</a:t>
            </a:r>
            <a:r>
              <a:rPr lang="en-US" sz="3200" dirty="0">
                <a:solidFill>
                  <a:srgbClr val="00B050"/>
                </a:solidFill>
                <a:latin typeface="Times New Roman" panose="02020603050405020304" pitchFamily="18" charset="0"/>
                <a:cs typeface="Times New Roman" panose="02020603050405020304" pitchFamily="18" charset="0"/>
              </a:rPr>
              <a:t/>
            </a:r>
            <a:br>
              <a:rPr lang="en-US" sz="3200" dirty="0">
                <a:solidFill>
                  <a:srgbClr val="00B050"/>
                </a:solidFill>
                <a:latin typeface="Times New Roman" panose="02020603050405020304" pitchFamily="18" charset="0"/>
                <a:cs typeface="Times New Roman" panose="02020603050405020304" pitchFamily="18" charset="0"/>
              </a:rPr>
            </a:b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err="1">
                <a:latin typeface="Times New Roman" panose="02020603050405020304" pitchFamily="18" charset="0"/>
                <a:cs typeface="Times New Roman" panose="02020603050405020304" pitchFamily="18" charset="0"/>
              </a:rPr>
              <a:t>IoTivity</a:t>
            </a:r>
            <a:r>
              <a:rPr lang="en-US" sz="2000" dirty="0">
                <a:latin typeface="Times New Roman" panose="02020603050405020304" pitchFamily="18" charset="0"/>
                <a:cs typeface="Times New Roman" panose="02020603050405020304" pitchFamily="18" charset="0"/>
              </a:rPr>
              <a:t> is an open source software </a:t>
            </a:r>
            <a:r>
              <a:rPr lang="en-US" sz="2000" dirty="0" smtClean="0">
                <a:latin typeface="Times New Roman" panose="02020603050405020304" pitchFamily="18" charset="0"/>
                <a:cs typeface="Times New Roman" panose="02020603050405020304" pitchFamily="18" charset="0"/>
              </a:rPr>
              <a:t>framework (OFC) </a:t>
            </a:r>
            <a:r>
              <a:rPr lang="en-US" sz="2000" dirty="0">
                <a:latin typeface="Times New Roman" panose="02020603050405020304" pitchFamily="18" charset="0"/>
                <a:cs typeface="Times New Roman" panose="02020603050405020304" pitchFamily="18" charset="0"/>
              </a:rPr>
              <a:t>enabling seamless device-to-device connectivity to address the emerging needs of the Internet of Things</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OCF Secure IP Device Framework provides a versatile communications layer with best-in-class security for Device-to-Device (D2D) and Device-to-Cloud (D2C) connectivity over IP</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interoperability is achieved through the use of consensus-derived, industry standard data models spanning an array of usage verticals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210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Why is </a:t>
            </a:r>
            <a:r>
              <a:rPr lang="en-US" dirty="0" err="1">
                <a:solidFill>
                  <a:srgbClr val="FF0000"/>
                </a:solidFill>
                <a:latin typeface="Times New Roman" panose="02020603050405020304" pitchFamily="18" charset="0"/>
                <a:cs typeface="Times New Roman" panose="02020603050405020304" pitchFamily="18" charset="0"/>
              </a:rPr>
              <a:t>IoTivity</a:t>
            </a:r>
            <a:r>
              <a:rPr lang="en-IN" dirty="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useful?</a:t>
            </a:r>
          </a:p>
        </p:txBody>
      </p:sp>
      <p:sp>
        <p:nvSpPr>
          <p:cNvPr id="3" name="Content Placeholder 2"/>
          <p:cNvSpPr>
            <a:spLocks noGrp="1"/>
          </p:cNvSpPr>
          <p:nvPr>
            <p:ph idx="1"/>
          </p:nvPr>
        </p:nvSpPr>
        <p:spPr>
          <a:xfrm>
            <a:off x="8224405" y="1763279"/>
            <a:ext cx="3602182" cy="4351338"/>
          </a:xfrm>
        </p:spPr>
        <p:txBody>
          <a:bodyPr>
            <a:normAutofit/>
          </a:bodyPr>
          <a:lstStyle/>
          <a:p>
            <a:r>
              <a:rPr lang="en-US" sz="2000" dirty="0">
                <a:latin typeface="Times New Roman" panose="02020603050405020304" pitchFamily="18" charset="0"/>
                <a:cs typeface="Times New Roman" panose="02020603050405020304" pitchFamily="18" charset="0"/>
              </a:rPr>
              <a:t>Cross-platform support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Uniform </a:t>
            </a:r>
            <a:r>
              <a:rPr lang="en-US" sz="2000" dirty="0">
                <a:latin typeface="Times New Roman" panose="02020603050405020304" pitchFamily="18" charset="0"/>
                <a:cs typeface="Times New Roman" panose="02020603050405020304" pitchFamily="18" charset="0"/>
              </a:rPr>
              <a:t>and easy-to-use APIs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Based </a:t>
            </a:r>
            <a:r>
              <a:rPr lang="en-US" sz="2000" dirty="0">
                <a:latin typeface="Times New Roman" panose="02020603050405020304" pitchFamily="18" charset="0"/>
                <a:cs typeface="Times New Roman" panose="02020603050405020304" pitchFamily="18" charset="0"/>
              </a:rPr>
              <a:t>on open standards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Support </a:t>
            </a:r>
            <a:r>
              <a:rPr lang="en-US" sz="2000" dirty="0">
                <a:latin typeface="Times New Roman" panose="02020603050405020304" pitchFamily="18" charset="0"/>
                <a:cs typeface="Times New Roman" panose="02020603050405020304" pitchFamily="18" charset="0"/>
              </a:rPr>
              <a:t>for multiple connectivity types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Extensible </a:t>
            </a:r>
            <a:r>
              <a:rPr lang="en-US" sz="2000" dirty="0">
                <a:latin typeface="Times New Roman" panose="02020603050405020304" pitchFamily="18" charset="0"/>
                <a:cs typeface="Times New Roman" panose="02020603050405020304" pitchFamily="18" charset="0"/>
              </a:rPr>
              <a:t>to support proprietary protocols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98814" y="1893829"/>
            <a:ext cx="6762492" cy="3083416"/>
          </a:xfrm>
          <a:prstGeom prst="rect">
            <a:avLst/>
          </a:prstGeom>
        </p:spPr>
      </p:pic>
    </p:spTree>
    <p:extLst>
      <p:ext uri="{BB962C8B-B14F-4D97-AF65-F5344CB8AC3E}">
        <p14:creationId xmlns:p14="http://schemas.microsoft.com/office/powerpoint/2010/main" val="162408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Times New Roman" panose="02020603050405020304" pitchFamily="18" charset="0"/>
                <a:cs typeface="Times New Roman" panose="02020603050405020304" pitchFamily="18" charset="0"/>
              </a:rPr>
              <a:t>IoTivity</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stack architecture</a:t>
            </a:r>
            <a:endParaRPr lang="en-IN" dirty="0">
              <a:solidFill>
                <a:srgbClr val="FF0000"/>
              </a:solidFill>
            </a:endParaRPr>
          </a:p>
        </p:txBody>
      </p:sp>
      <p:sp>
        <p:nvSpPr>
          <p:cNvPr id="3" name="Content Placeholder 2"/>
          <p:cNvSpPr>
            <a:spLocks noGrp="1"/>
          </p:cNvSpPr>
          <p:nvPr>
            <p:ph idx="1"/>
          </p:nvPr>
        </p:nvSpPr>
        <p:spPr>
          <a:xfrm>
            <a:off x="7216486" y="1825625"/>
            <a:ext cx="4137314" cy="4351338"/>
          </a:xfrm>
        </p:spPr>
        <p:txBody>
          <a:bodyPr>
            <a:no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IoTivity</a:t>
            </a:r>
            <a:r>
              <a:rPr lang="en-US" sz="2000" dirty="0">
                <a:latin typeface="Times New Roman" panose="02020603050405020304" pitchFamily="18" charset="0"/>
                <a:cs typeface="Times New Roman" panose="02020603050405020304" pitchFamily="18" charset="0"/>
              </a:rPr>
              <a:t> device stack and modules work cross-platform (pure C code) and execute in an event-driven style.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stack interacts with lower level OS/hardware platform-specific functionality through a set of abstract interfaces. This decoupling of the common OCF standards related functionality from platform adaptation code promotes ease of long-term maintenance and evolution of the stack through successive releases of the OCF specifications.</a:t>
            </a:r>
            <a:endParaRPr lang="en-IN" sz="2000" dirty="0">
              <a:latin typeface="Times New Roman" panose="02020603050405020304" pitchFamily="18" charset="0"/>
              <a:cs typeface="Times New Roman" panose="02020603050405020304" pitchFamily="18" charset="0"/>
            </a:endParaRPr>
          </a:p>
        </p:txBody>
      </p:sp>
      <p:pic>
        <p:nvPicPr>
          <p:cNvPr id="1026" name="Picture 2" descr="IoTivity stack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73" y="1640754"/>
            <a:ext cx="5955932" cy="508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89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rgbClr val="FF0000"/>
                </a:solidFill>
                <a:latin typeface="Times New Roman" panose="02020603050405020304" pitchFamily="18" charset="0"/>
                <a:cs typeface="Times New Roman" panose="02020603050405020304" pitchFamily="18" charset="0"/>
              </a:rPr>
              <a:t>IoTivity</a:t>
            </a:r>
            <a:r>
              <a:rPr lang="en-IN" dirty="0">
                <a:solidFill>
                  <a:srgbClr val="FF0000"/>
                </a:solidFill>
                <a:latin typeface="Times New Roman" panose="02020603050405020304" pitchFamily="18" charset="0"/>
                <a:cs typeface="Times New Roman" panose="02020603050405020304" pitchFamily="18" charset="0"/>
              </a:rPr>
              <a:t> resource </a:t>
            </a:r>
            <a:r>
              <a:rPr lang="en-IN" dirty="0" smtClean="0">
                <a:solidFill>
                  <a:srgbClr val="FF0000"/>
                </a:solidFill>
                <a:latin typeface="Times New Roman" panose="02020603050405020304" pitchFamily="18" charset="0"/>
                <a:cs typeface="Times New Roman" panose="02020603050405020304" pitchFamily="18" charset="0"/>
              </a:rPr>
              <a:t>model and abstraction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RESTful design -&gt; Things modeled as resources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Server </a:t>
            </a:r>
            <a:r>
              <a:rPr lang="en-US" sz="2000" b="1" dirty="0">
                <a:latin typeface="Times New Roman" panose="02020603050405020304" pitchFamily="18" charset="0"/>
                <a:cs typeface="Times New Roman" panose="02020603050405020304" pitchFamily="18" charset="0"/>
              </a:rPr>
              <a:t>role: </a:t>
            </a:r>
            <a:r>
              <a:rPr lang="en-US" sz="2000" dirty="0">
                <a:latin typeface="Times New Roman" panose="02020603050405020304" pitchFamily="18" charset="0"/>
                <a:cs typeface="Times New Roman" panose="02020603050405020304" pitchFamily="18" charset="0"/>
              </a:rPr>
              <a:t>Exposes hosted resources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Client </a:t>
            </a:r>
            <a:r>
              <a:rPr lang="en-US" sz="2000" b="1" dirty="0">
                <a:latin typeface="Times New Roman" panose="02020603050405020304" pitchFamily="18" charset="0"/>
                <a:cs typeface="Times New Roman" panose="02020603050405020304" pitchFamily="18" charset="0"/>
              </a:rPr>
              <a:t>role: </a:t>
            </a:r>
            <a:r>
              <a:rPr lang="en-US" sz="2000" dirty="0">
                <a:latin typeface="Times New Roman" panose="02020603050405020304" pitchFamily="18" charset="0"/>
                <a:cs typeface="Times New Roman" panose="02020603050405020304" pitchFamily="18" charset="0"/>
              </a:rPr>
              <a:t>Accesses resources on a server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Intermediary </a:t>
            </a:r>
            <a:r>
              <a:rPr lang="en-US" sz="2000" b="1" dirty="0">
                <a:latin typeface="Times New Roman" panose="02020603050405020304" pitchFamily="18" charset="0"/>
                <a:cs typeface="Times New Roman" panose="02020603050405020304" pitchFamily="18" charset="0"/>
              </a:rPr>
              <a:t>role: </a:t>
            </a:r>
            <a:r>
              <a:rPr lang="en-US" sz="2000" dirty="0">
                <a:latin typeface="Times New Roman" panose="02020603050405020304" pitchFamily="18" charset="0"/>
                <a:cs typeface="Times New Roman" panose="02020603050405020304" pitchFamily="18" charset="0"/>
              </a:rPr>
              <a:t>Bridges messaging between client and server</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62395" y="4093853"/>
            <a:ext cx="9981768" cy="1953079"/>
          </a:xfrm>
          <a:prstGeom prst="rect">
            <a:avLst/>
          </a:prstGeom>
        </p:spPr>
      </p:pic>
    </p:spTree>
    <p:extLst>
      <p:ext uri="{BB962C8B-B14F-4D97-AF65-F5344CB8AC3E}">
        <p14:creationId xmlns:p14="http://schemas.microsoft.com/office/powerpoint/2010/main" val="365033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“Well-Known” resources</a:t>
            </a:r>
          </a:p>
        </p:txBody>
      </p:sp>
      <p:pic>
        <p:nvPicPr>
          <p:cNvPr id="4" name="Picture 3"/>
          <p:cNvPicPr>
            <a:picLocks noChangeAspect="1"/>
          </p:cNvPicPr>
          <p:nvPr/>
        </p:nvPicPr>
        <p:blipFill>
          <a:blip r:embed="rId2"/>
          <a:stretch>
            <a:fillRect/>
          </a:stretch>
        </p:blipFill>
        <p:spPr>
          <a:xfrm>
            <a:off x="789710" y="1871984"/>
            <a:ext cx="8588179" cy="3583244"/>
          </a:xfrm>
          <a:prstGeom prst="rect">
            <a:avLst/>
          </a:prstGeom>
        </p:spPr>
      </p:pic>
    </p:spTree>
    <p:extLst>
      <p:ext uri="{BB962C8B-B14F-4D97-AF65-F5344CB8AC3E}">
        <p14:creationId xmlns:p14="http://schemas.microsoft.com/office/powerpoint/2010/main" val="1194329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Middleware for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Overview, Communication middleware for </a:t>
            </a:r>
            <a:r>
              <a:rPr lang="en-US" sz="3200" dirty="0" err="1">
                <a:solidFill>
                  <a:srgbClr val="00B050"/>
                </a:solidFill>
                <a:latin typeface="Times New Roman" panose="02020603050405020304" pitchFamily="18" charset="0"/>
                <a:cs typeface="Times New Roman" panose="02020603050405020304" pitchFamily="18" charset="0"/>
              </a:rPr>
              <a:t>IoT</a:t>
            </a:r>
            <a:endParaRPr lang="en-IN" sz="32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Internet of Things middleware is software that serves as an interface between components of the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making communication possible among elements that would not otherwise be </a:t>
            </a:r>
            <a:r>
              <a:rPr lang="en-US" sz="2000" dirty="0" smtClean="0">
                <a:latin typeface="Times New Roman" panose="02020603050405020304" pitchFamily="18" charset="0"/>
                <a:cs typeface="Times New Roman" panose="02020603050405020304" pitchFamily="18" charset="0"/>
              </a:rPr>
              <a:t>capable.</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Middleware is part of the architecture enabling connectivity for huge numbers of diverse Things by providing a connectivity layer for sensors and also for the application layers that provide services that ensure effective communications among software</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Mulesoft</a:t>
            </a:r>
            <a:r>
              <a:rPr lang="en-US" sz="2000" dirty="0">
                <a:latin typeface="Times New Roman" panose="02020603050405020304" pitchFamily="18" charset="0"/>
                <a:cs typeface="Times New Roman" panose="02020603050405020304" pitchFamily="18" charset="0"/>
              </a:rPr>
              <a:t>, Oracle, </a:t>
            </a:r>
            <a:r>
              <a:rPr lang="en-US" sz="2000" dirty="0" err="1">
                <a:latin typeface="Times New Roman" panose="02020603050405020304" pitchFamily="18" charset="0"/>
                <a:cs typeface="Times New Roman" panose="02020603050405020304" pitchFamily="18" charset="0"/>
              </a:rPr>
              <a:t>RedHat</a:t>
            </a:r>
            <a:r>
              <a:rPr lang="en-US" sz="2000" dirty="0">
                <a:latin typeface="Times New Roman" panose="02020603050405020304" pitchFamily="18" charset="0"/>
                <a:cs typeface="Times New Roman" panose="02020603050405020304" pitchFamily="18" charset="0"/>
              </a:rPr>
              <a:t> and WSO2 are among the companies that offer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middleware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50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latin typeface="Times New Roman" panose="02020603050405020304" pitchFamily="18" charset="0"/>
                <a:cs typeface="Times New Roman" panose="02020603050405020304" pitchFamily="18" charset="0"/>
              </a:rPr>
              <a:t>How </a:t>
            </a:r>
            <a:r>
              <a:rPr lang="en-IN" dirty="0" err="1">
                <a:solidFill>
                  <a:srgbClr val="FF0000"/>
                </a:solidFill>
                <a:latin typeface="Times New Roman" panose="02020603050405020304" pitchFamily="18" charset="0"/>
                <a:cs typeface="Times New Roman" panose="02020603050405020304" pitchFamily="18" charset="0"/>
              </a:rPr>
              <a:t>IoT</a:t>
            </a:r>
            <a:r>
              <a:rPr lang="en-IN" dirty="0">
                <a:solidFill>
                  <a:srgbClr val="FF0000"/>
                </a:solidFill>
                <a:latin typeface="Times New Roman" panose="02020603050405020304" pitchFamily="18" charset="0"/>
                <a:cs typeface="Times New Roman" panose="02020603050405020304" pitchFamily="18" charset="0"/>
              </a:rPr>
              <a:t> Middleware Works?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middleware works by providing a layer of software between the hardware and applications layers in an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system.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middleware layer provides a range of services and functionalities that enable the communication, coordination, and management of different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platforms, and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05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anose="02020603050405020304" pitchFamily="18" charset="0"/>
                <a:cs typeface="Times New Roman" panose="02020603050405020304" pitchFamily="18" charset="0"/>
              </a:rPr>
              <a:t>Contents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IN" sz="2400" dirty="0" smtClean="0">
              <a:solidFill>
                <a:schemeClr val="accent5">
                  <a:lumMod val="75000"/>
                </a:schemeClr>
              </a:solidFill>
              <a:latin typeface="Times New Roman" panose="02020603050405020304" pitchFamily="18" charset="0"/>
              <a:cs typeface="Times New Roman" panose="02020603050405020304" pitchFamily="18" charset="0"/>
            </a:endParaRPr>
          </a:p>
          <a:p>
            <a:r>
              <a:rPr lang="en-US" sz="2200" dirty="0" err="1">
                <a:solidFill>
                  <a:schemeClr val="accent5">
                    <a:lumMod val="75000"/>
                  </a:schemeClr>
                </a:solidFill>
                <a:latin typeface="Times New Roman" panose="02020603050405020304" pitchFamily="18" charset="0"/>
                <a:cs typeface="Times New Roman" panose="02020603050405020304" pitchFamily="18" charset="0"/>
              </a:rPr>
              <a:t>IoT</a:t>
            </a:r>
            <a:r>
              <a:rPr lang="en-US" sz="2200" dirty="0">
                <a:solidFill>
                  <a:schemeClr val="accent5">
                    <a:lumMod val="75000"/>
                  </a:schemeClr>
                </a:solidFill>
                <a:latin typeface="Times New Roman" panose="02020603050405020304" pitchFamily="18" charset="0"/>
                <a:cs typeface="Times New Roman" panose="02020603050405020304" pitchFamily="18" charset="0"/>
              </a:rPr>
              <a:t> Open-source architecture (OIC): </a:t>
            </a:r>
            <a:endParaRPr lang="en-US" sz="2200" dirty="0" smtClean="0">
              <a:solidFill>
                <a:schemeClr val="accent5">
                  <a:lumMod val="75000"/>
                </a:schemeClr>
              </a:solidFill>
              <a:latin typeface="Times New Roman" panose="02020603050405020304" pitchFamily="18" charset="0"/>
              <a:cs typeface="Times New Roman" panose="02020603050405020304" pitchFamily="18" charset="0"/>
            </a:endParaRPr>
          </a:p>
          <a:p>
            <a:pPr lvl="1"/>
            <a:r>
              <a:rPr lang="en-US" sz="1800" dirty="0" smtClean="0">
                <a:solidFill>
                  <a:schemeClr val="accent5">
                    <a:lumMod val="75000"/>
                  </a:schemeClr>
                </a:solidFill>
                <a:latin typeface="Times New Roman" panose="02020603050405020304" pitchFamily="18" charset="0"/>
                <a:cs typeface="Times New Roman" panose="02020603050405020304" pitchFamily="18" charset="0"/>
              </a:rPr>
              <a:t>OIC </a:t>
            </a:r>
            <a:r>
              <a:rPr lang="en-US" sz="1800" dirty="0">
                <a:solidFill>
                  <a:schemeClr val="accent5">
                    <a:lumMod val="75000"/>
                  </a:schemeClr>
                </a:solidFill>
                <a:latin typeface="Times New Roman" panose="02020603050405020304" pitchFamily="18" charset="0"/>
                <a:cs typeface="Times New Roman" panose="02020603050405020304" pitchFamily="18" charset="0"/>
              </a:rPr>
              <a:t>architecture &amp; design principles, </a:t>
            </a:r>
            <a:r>
              <a:rPr lang="en-US" sz="1800" dirty="0" err="1">
                <a:solidFill>
                  <a:schemeClr val="accent5">
                    <a:lumMod val="75000"/>
                  </a:schemeClr>
                </a:solidFill>
                <a:latin typeface="Times New Roman" panose="02020603050405020304" pitchFamily="18" charset="0"/>
                <a:cs typeface="Times New Roman" panose="02020603050405020304" pitchFamily="18" charset="0"/>
              </a:rPr>
              <a:t>IoT</a:t>
            </a:r>
            <a:r>
              <a:rPr lang="en-US" sz="1800" dirty="0">
                <a:solidFill>
                  <a:schemeClr val="accent5">
                    <a:lumMod val="75000"/>
                  </a:schemeClr>
                </a:solidFill>
                <a:latin typeface="Times New Roman" panose="02020603050405020304" pitchFamily="18" charset="0"/>
                <a:cs typeface="Times New Roman" panose="02020603050405020304" pitchFamily="18" charset="0"/>
              </a:rPr>
              <a:t> devices and deployment models</a:t>
            </a:r>
          </a:p>
          <a:p>
            <a:r>
              <a:rPr lang="en-US" sz="2200" dirty="0" err="1">
                <a:solidFill>
                  <a:schemeClr val="accent5">
                    <a:lumMod val="75000"/>
                  </a:schemeClr>
                </a:solidFill>
                <a:latin typeface="Times New Roman" panose="02020603050405020304" pitchFamily="18" charset="0"/>
                <a:cs typeface="Times New Roman" panose="02020603050405020304" pitchFamily="18" charset="0"/>
              </a:rPr>
              <a:t>IoTivity</a:t>
            </a:r>
            <a:r>
              <a:rPr lang="en-US" sz="2200" dirty="0">
                <a:solidFill>
                  <a:schemeClr val="accent5">
                    <a:lumMod val="75000"/>
                  </a:schemeClr>
                </a:solidFill>
                <a:latin typeface="Times New Roman" panose="02020603050405020304" pitchFamily="18" charset="0"/>
                <a:cs typeface="Times New Roman" panose="02020603050405020304" pitchFamily="18" charset="0"/>
              </a:rPr>
              <a:t>: </a:t>
            </a:r>
            <a:endParaRPr lang="en-US" sz="2200" dirty="0" smtClean="0">
              <a:solidFill>
                <a:schemeClr val="accent5">
                  <a:lumMod val="75000"/>
                </a:schemeClr>
              </a:solidFill>
              <a:latin typeface="Times New Roman" panose="02020603050405020304" pitchFamily="18" charset="0"/>
              <a:cs typeface="Times New Roman" panose="02020603050405020304" pitchFamily="18" charset="0"/>
            </a:endParaRPr>
          </a:p>
          <a:p>
            <a:pPr lvl="1"/>
            <a:r>
              <a:rPr lang="en-US" sz="1800" dirty="0" smtClean="0">
                <a:solidFill>
                  <a:schemeClr val="accent5">
                    <a:lumMod val="75000"/>
                  </a:schemeClr>
                </a:solidFill>
                <a:latin typeface="Times New Roman" panose="02020603050405020304" pitchFamily="18" charset="0"/>
                <a:cs typeface="Times New Roman" panose="02020603050405020304" pitchFamily="18" charset="0"/>
              </a:rPr>
              <a:t>An </a:t>
            </a:r>
            <a:r>
              <a:rPr lang="en-US" sz="1800" dirty="0">
                <a:solidFill>
                  <a:schemeClr val="accent5">
                    <a:lumMod val="75000"/>
                  </a:schemeClr>
                </a:solidFill>
                <a:latin typeface="Times New Roman" panose="02020603050405020304" pitchFamily="18" charset="0"/>
                <a:cs typeface="Times New Roman" panose="02020603050405020304" pitchFamily="18" charset="0"/>
              </a:rPr>
              <a:t>open source </a:t>
            </a:r>
            <a:r>
              <a:rPr lang="en-US" sz="1800" dirty="0" err="1">
                <a:solidFill>
                  <a:schemeClr val="accent5">
                    <a:lumMod val="75000"/>
                  </a:schemeClr>
                </a:solidFill>
                <a:latin typeface="Times New Roman" panose="02020603050405020304" pitchFamily="18" charset="0"/>
                <a:cs typeface="Times New Roman" panose="02020603050405020304" pitchFamily="18" charset="0"/>
              </a:rPr>
              <a:t>IoT</a:t>
            </a:r>
            <a:r>
              <a:rPr lang="en-US" sz="1800" dirty="0">
                <a:solidFill>
                  <a:schemeClr val="accent5">
                    <a:lumMod val="75000"/>
                  </a:schemeClr>
                </a:solidFill>
                <a:latin typeface="Times New Roman" panose="02020603050405020304" pitchFamily="18" charset="0"/>
                <a:cs typeface="Times New Roman" panose="02020603050405020304" pitchFamily="18" charset="0"/>
              </a:rPr>
              <a:t> stack, Overview, </a:t>
            </a:r>
            <a:r>
              <a:rPr lang="en-US" sz="1800" dirty="0" err="1">
                <a:solidFill>
                  <a:schemeClr val="accent5">
                    <a:lumMod val="75000"/>
                  </a:schemeClr>
                </a:solidFill>
                <a:latin typeface="Times New Roman" panose="02020603050405020304" pitchFamily="18" charset="0"/>
                <a:cs typeface="Times New Roman" panose="02020603050405020304" pitchFamily="18" charset="0"/>
              </a:rPr>
              <a:t>IoTivity</a:t>
            </a:r>
            <a:r>
              <a:rPr lang="en-US" sz="1800" dirty="0">
                <a:solidFill>
                  <a:schemeClr val="accent5">
                    <a:lumMod val="75000"/>
                  </a:schemeClr>
                </a:solidFill>
                <a:latin typeface="Times New Roman" panose="02020603050405020304" pitchFamily="18" charset="0"/>
                <a:cs typeface="Times New Roman" panose="02020603050405020304" pitchFamily="18" charset="0"/>
              </a:rPr>
              <a:t> stack architecture, Resource model and Abstraction.</a:t>
            </a:r>
          </a:p>
          <a:p>
            <a:r>
              <a:rPr lang="en-US" sz="2200" dirty="0">
                <a:solidFill>
                  <a:schemeClr val="accent5">
                    <a:lumMod val="75000"/>
                  </a:schemeClr>
                </a:solidFill>
                <a:latin typeface="Times New Roman" panose="02020603050405020304" pitchFamily="18" charset="0"/>
                <a:cs typeface="Times New Roman" panose="02020603050405020304" pitchFamily="18" charset="0"/>
              </a:rPr>
              <a:t>Middleware for </a:t>
            </a:r>
            <a:r>
              <a:rPr lang="en-US" sz="2200" dirty="0" err="1">
                <a:solidFill>
                  <a:schemeClr val="accent5">
                    <a:lumMod val="75000"/>
                  </a:schemeClr>
                </a:solidFill>
                <a:latin typeface="Times New Roman" panose="02020603050405020304" pitchFamily="18" charset="0"/>
                <a:cs typeface="Times New Roman" panose="02020603050405020304" pitchFamily="18" charset="0"/>
              </a:rPr>
              <a:t>IoT</a:t>
            </a:r>
            <a:r>
              <a:rPr lang="en-US" sz="2200" dirty="0">
                <a:solidFill>
                  <a:schemeClr val="accent5">
                    <a:lumMod val="75000"/>
                  </a:schemeClr>
                </a:solidFill>
                <a:latin typeface="Times New Roman" panose="02020603050405020304" pitchFamily="18" charset="0"/>
                <a:cs typeface="Times New Roman" panose="02020603050405020304" pitchFamily="18" charset="0"/>
              </a:rPr>
              <a:t>: </a:t>
            </a:r>
            <a:endParaRPr lang="en-US" sz="2200" dirty="0" smtClean="0">
              <a:solidFill>
                <a:schemeClr val="accent5">
                  <a:lumMod val="75000"/>
                </a:schemeClr>
              </a:solidFill>
              <a:latin typeface="Times New Roman" panose="02020603050405020304" pitchFamily="18" charset="0"/>
              <a:cs typeface="Times New Roman" panose="02020603050405020304" pitchFamily="18" charset="0"/>
            </a:endParaRPr>
          </a:p>
          <a:p>
            <a:pPr lvl="1"/>
            <a:r>
              <a:rPr lang="en-US" sz="1800" dirty="0" smtClean="0">
                <a:solidFill>
                  <a:schemeClr val="accent5">
                    <a:lumMod val="75000"/>
                  </a:schemeClr>
                </a:solidFill>
                <a:latin typeface="Times New Roman" panose="02020603050405020304" pitchFamily="18" charset="0"/>
                <a:cs typeface="Times New Roman" panose="02020603050405020304" pitchFamily="18" charset="0"/>
              </a:rPr>
              <a:t>Overview</a:t>
            </a:r>
            <a:r>
              <a:rPr lang="en-US" sz="1800" dirty="0">
                <a:solidFill>
                  <a:schemeClr val="accent5">
                    <a:lumMod val="75000"/>
                  </a:schemeClr>
                </a:solidFill>
                <a:latin typeface="Times New Roman" panose="02020603050405020304" pitchFamily="18" charset="0"/>
                <a:cs typeface="Times New Roman" panose="02020603050405020304" pitchFamily="18" charset="0"/>
              </a:rPr>
              <a:t>, Communication middleware for </a:t>
            </a:r>
            <a:r>
              <a:rPr lang="en-US" sz="1800" dirty="0" err="1">
                <a:solidFill>
                  <a:schemeClr val="accent5">
                    <a:lumMod val="75000"/>
                  </a:schemeClr>
                </a:solidFill>
                <a:latin typeface="Times New Roman" panose="02020603050405020304" pitchFamily="18" charset="0"/>
                <a:cs typeface="Times New Roman" panose="02020603050405020304" pitchFamily="18" charset="0"/>
              </a:rPr>
              <a:t>IoT</a:t>
            </a:r>
            <a:endParaRPr lang="en-US" sz="1800" dirty="0">
              <a:solidFill>
                <a:schemeClr val="accent5">
                  <a:lumMod val="75000"/>
                </a:schemeClr>
              </a:solidFill>
              <a:latin typeface="Times New Roman" panose="02020603050405020304" pitchFamily="18" charset="0"/>
              <a:cs typeface="Times New Roman" panose="02020603050405020304" pitchFamily="18" charset="0"/>
            </a:endParaRPr>
          </a:p>
          <a:p>
            <a:r>
              <a:rPr lang="en-US" sz="2200" dirty="0">
                <a:solidFill>
                  <a:schemeClr val="accent5">
                    <a:lumMod val="75000"/>
                  </a:schemeClr>
                </a:solidFill>
                <a:latin typeface="Times New Roman" panose="02020603050405020304" pitchFamily="18" charset="0"/>
                <a:cs typeface="Times New Roman" panose="02020603050405020304" pitchFamily="18" charset="0"/>
              </a:rPr>
              <a:t>SOA and Cloud </a:t>
            </a:r>
            <a:r>
              <a:rPr lang="en-US" sz="2200" dirty="0" smtClean="0">
                <a:solidFill>
                  <a:schemeClr val="accent5">
                    <a:lumMod val="75000"/>
                  </a:schemeClr>
                </a:solidFill>
                <a:latin typeface="Times New Roman" panose="02020603050405020304" pitchFamily="18" charset="0"/>
                <a:cs typeface="Times New Roman" panose="02020603050405020304" pitchFamily="18" charset="0"/>
              </a:rPr>
              <a:t>computing</a:t>
            </a:r>
          </a:p>
          <a:p>
            <a:pPr lvl="1"/>
            <a:r>
              <a:rPr lang="en-US" sz="1800" dirty="0" smtClean="0">
                <a:solidFill>
                  <a:schemeClr val="accent5">
                    <a:lumMod val="75000"/>
                  </a:schemeClr>
                </a:solidFill>
                <a:latin typeface="Times New Roman" panose="02020603050405020304" pitchFamily="18" charset="0"/>
                <a:cs typeface="Times New Roman" panose="02020603050405020304" pitchFamily="18" charset="0"/>
              </a:rPr>
              <a:t>Cloud </a:t>
            </a:r>
            <a:r>
              <a:rPr lang="en-US" sz="1800" dirty="0">
                <a:solidFill>
                  <a:schemeClr val="accent5">
                    <a:lumMod val="75000"/>
                  </a:schemeClr>
                </a:solidFill>
                <a:latin typeface="Times New Roman" panose="02020603050405020304" pitchFamily="18" charset="0"/>
                <a:cs typeface="Times New Roman" panose="02020603050405020304" pitchFamily="18" charset="0"/>
              </a:rPr>
              <a:t>middleware, Cloud standards, Cloud providers and systems, Edge/fog computing </a:t>
            </a:r>
          </a:p>
          <a:p>
            <a:endParaRPr lang="en-IN" dirty="0"/>
          </a:p>
        </p:txBody>
      </p:sp>
    </p:spTree>
    <p:extLst>
      <p:ext uri="{BB962C8B-B14F-4D97-AF65-F5344CB8AC3E}">
        <p14:creationId xmlns:p14="http://schemas.microsoft.com/office/powerpoint/2010/main" val="414178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Components of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middleware </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algn="just"/>
            <a:r>
              <a:rPr lang="en-US" sz="2600" b="1" dirty="0">
                <a:latin typeface="Times New Roman" panose="02020603050405020304" pitchFamily="18" charset="0"/>
                <a:cs typeface="Times New Roman" panose="02020603050405020304" pitchFamily="18" charset="0"/>
              </a:rPr>
              <a:t>Communication middleware</a:t>
            </a:r>
            <a:r>
              <a:rPr lang="en-US" sz="2600" dirty="0">
                <a:latin typeface="Times New Roman" panose="02020603050405020304" pitchFamily="18" charset="0"/>
                <a:cs typeface="Times New Roman" panose="02020603050405020304" pitchFamily="18" charset="0"/>
              </a:rPr>
              <a:t> − This middleware layer is responsible for managing the communication between different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devices and platforms. It provides a set of protocols and standards for data exchange, and enables the translation of data between different formats and protocols.</a:t>
            </a:r>
          </a:p>
          <a:p>
            <a:pPr algn="just"/>
            <a:r>
              <a:rPr lang="en-US" sz="2600" b="1" dirty="0">
                <a:latin typeface="Times New Roman" panose="02020603050405020304" pitchFamily="18" charset="0"/>
                <a:cs typeface="Times New Roman" panose="02020603050405020304" pitchFamily="18" charset="0"/>
              </a:rPr>
              <a:t>Data management middleware</a:t>
            </a:r>
            <a:r>
              <a:rPr lang="en-US" sz="2600" dirty="0">
                <a:latin typeface="Times New Roman" panose="02020603050405020304" pitchFamily="18" charset="0"/>
                <a:cs typeface="Times New Roman" panose="02020603050405020304" pitchFamily="18" charset="0"/>
              </a:rPr>
              <a:t> − This middleware layer is responsible for managing the data generated by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devices. It provides a set of tools for collecting, storing, and processing data, and enables the integration of data from multiple sources.</a:t>
            </a:r>
          </a:p>
          <a:p>
            <a:pPr algn="just"/>
            <a:r>
              <a:rPr lang="en-US" sz="2600" b="1" dirty="0">
                <a:latin typeface="Times New Roman" panose="02020603050405020304" pitchFamily="18" charset="0"/>
                <a:cs typeface="Times New Roman" panose="02020603050405020304" pitchFamily="18" charset="0"/>
              </a:rPr>
              <a:t>Device management middleware</a:t>
            </a:r>
            <a:r>
              <a:rPr lang="en-US" sz="2600" dirty="0">
                <a:latin typeface="Times New Roman" panose="02020603050405020304" pitchFamily="18" charset="0"/>
                <a:cs typeface="Times New Roman" panose="02020603050405020304" pitchFamily="18" charset="0"/>
              </a:rPr>
              <a:t> − This middleware layer is responsible for managing the configuration, monitoring, and control of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devices. It provides a set of tools for device registration, provisioning, and firmware updates, and enables remote management of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devices.</a:t>
            </a:r>
          </a:p>
          <a:p>
            <a:pPr algn="just"/>
            <a:r>
              <a:rPr lang="en-US" sz="2600" b="1" dirty="0">
                <a:latin typeface="Times New Roman" panose="02020603050405020304" pitchFamily="18" charset="0"/>
                <a:cs typeface="Times New Roman" panose="02020603050405020304" pitchFamily="18" charset="0"/>
              </a:rPr>
              <a:t>Security middleware</a:t>
            </a:r>
            <a:r>
              <a:rPr lang="en-US" sz="2600" dirty="0">
                <a:latin typeface="Times New Roman" panose="02020603050405020304" pitchFamily="18" charset="0"/>
                <a:cs typeface="Times New Roman" panose="02020603050405020304" pitchFamily="18" charset="0"/>
              </a:rPr>
              <a:t> − This middleware layer is responsible for providing security and privacy services to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applications. It provides a set of tools for authentication, authorization, and encryption, and enables secure communication between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devices and applications.</a:t>
            </a:r>
          </a:p>
          <a:p>
            <a:endParaRPr lang="en-IN" dirty="0"/>
          </a:p>
        </p:txBody>
      </p:sp>
    </p:spTree>
    <p:extLst>
      <p:ext uri="{BB962C8B-B14F-4D97-AF65-F5344CB8AC3E}">
        <p14:creationId xmlns:p14="http://schemas.microsoft.com/office/powerpoint/2010/main" val="149221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Types of </a:t>
            </a:r>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Middleware and Their Functionalities</a:t>
            </a:r>
            <a:br>
              <a:rPr lang="en-US"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Application enablement platforms (AEPs)</a:t>
            </a:r>
            <a:r>
              <a:rPr lang="en-US" sz="2000" dirty="0">
                <a:latin typeface="Times New Roman" panose="02020603050405020304" pitchFamily="18" charset="0"/>
                <a:cs typeface="Times New Roman" panose="02020603050405020304" pitchFamily="18" charset="0"/>
              </a:rPr>
              <a:t> − AEPs provide a set of tools and services for building, deploying, and managing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applications.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Integration </a:t>
            </a:r>
            <a:r>
              <a:rPr lang="en-US" sz="2000" b="1" dirty="0">
                <a:latin typeface="Times New Roman" panose="02020603050405020304" pitchFamily="18" charset="0"/>
                <a:cs typeface="Times New Roman" panose="02020603050405020304" pitchFamily="18" charset="0"/>
              </a:rPr>
              <a:t>middleware</a:t>
            </a:r>
            <a:r>
              <a:rPr lang="en-US" sz="2000" dirty="0">
                <a:latin typeface="Times New Roman" panose="02020603050405020304" pitchFamily="18" charset="0"/>
                <a:cs typeface="Times New Roman" panose="02020603050405020304" pitchFamily="18" charset="0"/>
              </a:rPr>
              <a:t> − Integration middleware provides a set of tools for integrating different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platforms.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Gateway </a:t>
            </a:r>
            <a:r>
              <a:rPr lang="en-US" sz="2000" b="1" dirty="0">
                <a:latin typeface="Times New Roman" panose="02020603050405020304" pitchFamily="18" charset="0"/>
                <a:cs typeface="Times New Roman" panose="02020603050405020304" pitchFamily="18" charset="0"/>
              </a:rPr>
              <a:t>middleware</a:t>
            </a:r>
            <a:r>
              <a:rPr lang="en-US" sz="2000" dirty="0">
                <a:latin typeface="Times New Roman" panose="02020603050405020304" pitchFamily="18" charset="0"/>
                <a:cs typeface="Times New Roman" panose="02020603050405020304" pitchFamily="18" charset="0"/>
              </a:rPr>
              <a:t> − Gateway middleware provides a layer of software between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the cloud, enabling local processing and analysis of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data.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Message-oriented </a:t>
            </a:r>
            <a:r>
              <a:rPr lang="en-US" sz="2000" b="1" dirty="0">
                <a:latin typeface="Times New Roman" panose="02020603050405020304" pitchFamily="18" charset="0"/>
                <a:cs typeface="Times New Roman" panose="02020603050405020304" pitchFamily="18" charset="0"/>
              </a:rPr>
              <a:t>middleware (MOM)</a:t>
            </a:r>
            <a:r>
              <a:rPr lang="en-US" sz="2000" dirty="0">
                <a:latin typeface="Times New Roman" panose="02020603050405020304" pitchFamily="18" charset="0"/>
                <a:cs typeface="Times New Roman" panose="02020603050405020304" pitchFamily="18" charset="0"/>
              </a:rPr>
              <a:t> − MOM provides a set of tools for managing message-based communication between different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and platforms. </a:t>
            </a:r>
            <a:endParaRPr lang="en-US" sz="20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0642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What is Service Oriented Architecture (SOA)?</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SOA defines a way to make software components reusable using the interfaces.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Formally, SOA is an architectural approach in which applications make use of services available in the network.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architecture, services are provided to form applications, through a network call over the internet.</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254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5885830" cy="4351338"/>
          </a:xfrm>
        </p:spPr>
        <p:txBody>
          <a:bodyPr>
            <a:normAutofit fontScale="92500" lnSpcReduction="20000"/>
          </a:bodyPr>
          <a:lstStyle/>
          <a:p>
            <a:r>
              <a:rPr lang="en-US" sz="2400" b="1" dirty="0">
                <a:solidFill>
                  <a:srgbClr val="00B0F0"/>
                </a:solidFill>
                <a:latin typeface="Times New Roman" panose="02020603050405020304" pitchFamily="18" charset="0"/>
                <a:cs typeface="Times New Roman" panose="02020603050405020304" pitchFamily="18" charset="0"/>
              </a:rPr>
              <a:t>Services -</a:t>
            </a:r>
            <a:r>
              <a:rPr lang="en-US" sz="2400" dirty="0">
                <a:latin typeface="Times New Roman" panose="02020603050405020304" pitchFamily="18" charset="0"/>
                <a:cs typeface="Times New Roman" panose="02020603050405020304" pitchFamily="18" charset="0"/>
              </a:rPr>
              <a:t> A service is a well-defined, self-contained function that represents a unit of functionality. </a:t>
            </a:r>
          </a:p>
          <a:p>
            <a:pPr algn="just"/>
            <a:r>
              <a:rPr lang="en-US" sz="2400" b="1" dirty="0" smtClean="0">
                <a:solidFill>
                  <a:srgbClr val="00B0F0"/>
                </a:solidFill>
                <a:latin typeface="Times New Roman" panose="02020603050405020304" pitchFamily="18" charset="0"/>
                <a:cs typeface="Times New Roman" panose="02020603050405020304" pitchFamily="18" charset="0"/>
              </a:rPr>
              <a:t>Service </a:t>
            </a:r>
            <a:r>
              <a:rPr lang="en-US" sz="2400" b="1" dirty="0">
                <a:solidFill>
                  <a:srgbClr val="00B0F0"/>
                </a:solidFill>
                <a:latin typeface="Times New Roman" panose="02020603050405020304" pitchFamily="18" charset="0"/>
                <a:cs typeface="Times New Roman" panose="02020603050405020304" pitchFamily="18" charset="0"/>
              </a:rPr>
              <a:t>provider -</a:t>
            </a:r>
            <a:r>
              <a:rPr lang="en-US" sz="2400" dirty="0">
                <a:latin typeface="Times New Roman" panose="02020603050405020304" pitchFamily="18" charset="0"/>
                <a:cs typeface="Times New Roman" panose="02020603050405020304" pitchFamily="18" charset="0"/>
              </a:rPr>
              <a:t> It is a software entity that implements a service specification.</a:t>
            </a:r>
          </a:p>
          <a:p>
            <a:pPr algn="just"/>
            <a:r>
              <a:rPr lang="en-US" sz="2400" b="1" dirty="0">
                <a:solidFill>
                  <a:srgbClr val="00B0F0"/>
                </a:solidFill>
                <a:latin typeface="Times New Roman" panose="02020603050405020304" pitchFamily="18" charset="0"/>
                <a:cs typeface="Times New Roman" panose="02020603050405020304" pitchFamily="18" charset="0"/>
              </a:rPr>
              <a:t>Service consumer -</a:t>
            </a:r>
            <a:r>
              <a:rPr lang="en-US" sz="2400" dirty="0">
                <a:latin typeface="Times New Roman" panose="02020603050405020304" pitchFamily="18" charset="0"/>
                <a:cs typeface="Times New Roman" panose="02020603050405020304" pitchFamily="18" charset="0"/>
              </a:rPr>
              <a:t> It can be called as a requestor or client that calls a service provider. A service consumer can be another service or an end-user application.</a:t>
            </a:r>
          </a:p>
          <a:p>
            <a:pPr algn="just"/>
            <a:r>
              <a:rPr lang="en-US" sz="2400" b="1" dirty="0">
                <a:solidFill>
                  <a:srgbClr val="00B0F0"/>
                </a:solidFill>
                <a:latin typeface="Times New Roman" panose="02020603050405020304" pitchFamily="18" charset="0"/>
                <a:cs typeface="Times New Roman" panose="02020603050405020304" pitchFamily="18" charset="0"/>
              </a:rPr>
              <a:t>Service locator -</a:t>
            </a:r>
            <a:r>
              <a:rPr lang="en-US" sz="2400" dirty="0">
                <a:latin typeface="Times New Roman" panose="02020603050405020304" pitchFamily="18" charset="0"/>
                <a:cs typeface="Times New Roman" panose="02020603050405020304" pitchFamily="18" charset="0"/>
              </a:rPr>
              <a:t> It is a service provider that acts as a registry. It is responsible for examining service provider interfaces and service locations.</a:t>
            </a:r>
          </a:p>
          <a:p>
            <a:pPr algn="just"/>
            <a:r>
              <a:rPr lang="en-US" sz="2400" b="1" dirty="0">
                <a:solidFill>
                  <a:srgbClr val="00B0F0"/>
                </a:solidFill>
                <a:latin typeface="Times New Roman" panose="02020603050405020304" pitchFamily="18" charset="0"/>
                <a:cs typeface="Times New Roman" panose="02020603050405020304" pitchFamily="18" charset="0"/>
              </a:rPr>
              <a:t>Service broker -</a:t>
            </a:r>
            <a:r>
              <a:rPr lang="en-US" sz="2400" dirty="0">
                <a:latin typeface="Times New Roman" panose="02020603050405020304" pitchFamily="18" charset="0"/>
                <a:cs typeface="Times New Roman" panose="02020603050405020304" pitchFamily="18" charset="0"/>
              </a:rPr>
              <a:t> It is a service provider that pass service requests to one or more additional service providers.</a:t>
            </a:r>
          </a:p>
          <a:p>
            <a:endParaRPr lang="en-US" dirty="0"/>
          </a:p>
        </p:txBody>
      </p:sp>
      <p:sp>
        <p:nvSpPr>
          <p:cNvPr id="3" name="Title 2"/>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Service-Oriented Terminologies</a:t>
            </a:r>
            <a:br>
              <a:rPr lang="en-US" dirty="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Service Oriented Architecture (S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485" y="1900746"/>
            <a:ext cx="46196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5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10785313" cy="4351338"/>
          </a:xfrm>
        </p:spPr>
        <p:txBody>
          <a:bodyPr>
            <a:normAutofit/>
          </a:bodyPr>
          <a:lstStyle/>
          <a:p>
            <a:r>
              <a:rPr lang="en-US" sz="2000" dirty="0" smtClean="0">
                <a:latin typeface="Times New Roman" panose="02020603050405020304" pitchFamily="18" charset="0"/>
                <a:cs typeface="Times New Roman" panose="02020603050405020304" pitchFamily="18" charset="0"/>
              </a:rPr>
              <a:t>The </a:t>
            </a:r>
            <a:r>
              <a:rPr lang="en-US" sz="2000" b="1" dirty="0">
                <a:solidFill>
                  <a:srgbClr val="0070C0"/>
                </a:solidFill>
                <a:latin typeface="Times New Roman" panose="02020603050405020304" pitchFamily="18" charset="0"/>
                <a:cs typeface="Times New Roman" panose="02020603050405020304" pitchFamily="18" charset="0"/>
              </a:rPr>
              <a:t>service connection </a:t>
            </a:r>
            <a:r>
              <a:rPr lang="en-US" sz="2000" dirty="0">
                <a:latin typeface="Times New Roman" panose="02020603050405020304" pitchFamily="18" charset="0"/>
                <a:cs typeface="Times New Roman" panose="02020603050405020304" pitchFamily="18" charset="0"/>
              </a:rPr>
              <a:t>is understandable to both the service consumer and service provider.</a:t>
            </a:r>
          </a:p>
          <a:p>
            <a:endParaRPr lang="en-US" dirty="0" smtClean="0"/>
          </a:p>
          <a:p>
            <a:endParaRPr lang="en-US" dirty="0"/>
          </a:p>
          <a:p>
            <a:endParaRPr lang="en-US" dirty="0" smtClean="0"/>
          </a:p>
          <a:p>
            <a:r>
              <a:rPr lang="en-US" sz="2100" dirty="0">
                <a:latin typeface="Times New Roman" panose="02020603050405020304" pitchFamily="18" charset="0"/>
                <a:cs typeface="Times New Roman" panose="02020603050405020304" pitchFamily="18" charset="0"/>
              </a:rPr>
              <a:t>Services might aggregate information and data retrieved from other services or create workflows of services to satisfy the request of a given service consumer. This practice is known as </a:t>
            </a:r>
            <a:r>
              <a:rPr lang="en-US" sz="2100" b="1" dirty="0">
                <a:solidFill>
                  <a:srgbClr val="0070C0"/>
                </a:solidFill>
                <a:latin typeface="Times New Roman" panose="02020603050405020304" pitchFamily="18" charset="0"/>
                <a:cs typeface="Times New Roman" panose="02020603050405020304" pitchFamily="18" charset="0"/>
              </a:rPr>
              <a:t>service orchestration</a:t>
            </a: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r>
              <a:rPr lang="en-US" sz="2100" dirty="0" smtClean="0">
                <a:latin typeface="Times New Roman" panose="02020603050405020304" pitchFamily="18" charset="0"/>
                <a:cs typeface="Times New Roman" panose="02020603050405020304" pitchFamily="18" charset="0"/>
              </a:rPr>
              <a:t>Another </a:t>
            </a:r>
            <a:r>
              <a:rPr lang="en-US" sz="2100" dirty="0">
                <a:latin typeface="Times New Roman" panose="02020603050405020304" pitchFamily="18" charset="0"/>
                <a:cs typeface="Times New Roman" panose="02020603050405020304" pitchFamily="18" charset="0"/>
              </a:rPr>
              <a:t>important interaction pattern is </a:t>
            </a:r>
            <a:r>
              <a:rPr lang="en-US" sz="2100" b="1" dirty="0">
                <a:solidFill>
                  <a:srgbClr val="0070C0"/>
                </a:solidFill>
                <a:latin typeface="Times New Roman" panose="02020603050405020304" pitchFamily="18" charset="0"/>
                <a:cs typeface="Times New Roman" panose="02020603050405020304" pitchFamily="18" charset="0"/>
              </a:rPr>
              <a:t>service choreography</a:t>
            </a:r>
            <a:r>
              <a:rPr lang="en-US" sz="2100" dirty="0">
                <a:latin typeface="Times New Roman" panose="02020603050405020304" pitchFamily="18" charset="0"/>
                <a:cs typeface="Times New Roman" panose="02020603050405020304" pitchFamily="18" charset="0"/>
              </a:rPr>
              <a:t>, which is the coordinated interaction of services without a single point of control. </a:t>
            </a:r>
            <a:r>
              <a:rPr lang="en-US" dirty="0"/>
              <a:t/>
            </a:r>
            <a:br>
              <a:rPr lang="en-US" dirty="0"/>
            </a:br>
            <a:endParaRPr lang="en-US" dirty="0"/>
          </a:p>
        </p:txBody>
      </p:sp>
      <p:sp>
        <p:nvSpPr>
          <p:cNvPr id="3" name="Title 2"/>
          <p:cNvSpPr>
            <a:spLocks noGrp="1"/>
          </p:cNvSpPr>
          <p:nvPr>
            <p:ph type="title"/>
          </p:nvPr>
        </p:nvSpPr>
        <p:spPr/>
        <p:txBody>
          <a:bodyPr>
            <a:normAutofit/>
          </a:bodyPr>
          <a:lstStyle/>
          <a:p>
            <a:r>
              <a:rPr lang="en-US" dirty="0" smtClean="0">
                <a:solidFill>
                  <a:srgbClr val="FF0000"/>
                </a:solidFill>
                <a:latin typeface="Times New Roman" panose="02020603050405020304" pitchFamily="18" charset="0"/>
                <a:cs typeface="Times New Roman" panose="02020603050405020304" pitchFamily="18" charset="0"/>
              </a:rPr>
              <a:t>What is Service Connections?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21260" y="2260792"/>
            <a:ext cx="6672351" cy="1315315"/>
          </a:xfrm>
          <a:prstGeom prst="rect">
            <a:avLst/>
          </a:prstGeom>
        </p:spPr>
      </p:pic>
    </p:spTree>
    <p:extLst>
      <p:ext uri="{BB962C8B-B14F-4D97-AF65-F5344CB8AC3E}">
        <p14:creationId xmlns:p14="http://schemas.microsoft.com/office/powerpoint/2010/main" val="92762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services have the following characteristics:</a:t>
            </a:r>
          </a:p>
          <a:p>
            <a:r>
              <a:rPr lang="en-US" dirty="0">
                <a:latin typeface="Times New Roman" panose="02020603050405020304" pitchFamily="18" charset="0"/>
                <a:cs typeface="Times New Roman" panose="02020603050405020304" pitchFamily="18" charset="0"/>
              </a:rPr>
              <a:t>They are loosely coupled.</a:t>
            </a:r>
          </a:p>
          <a:p>
            <a:r>
              <a:rPr lang="en-US" dirty="0">
                <a:latin typeface="Times New Roman" panose="02020603050405020304" pitchFamily="18" charset="0"/>
                <a:cs typeface="Times New Roman" panose="02020603050405020304" pitchFamily="18" charset="0"/>
              </a:rPr>
              <a:t>They support interoperability.</a:t>
            </a:r>
          </a:p>
          <a:p>
            <a:r>
              <a:rPr lang="en-US" dirty="0">
                <a:latin typeface="Times New Roman" panose="02020603050405020304" pitchFamily="18" charset="0"/>
                <a:cs typeface="Times New Roman" panose="02020603050405020304" pitchFamily="18" charset="0"/>
              </a:rPr>
              <a:t>They are location-transparent</a:t>
            </a:r>
          </a:p>
          <a:p>
            <a:r>
              <a:rPr lang="en-US" dirty="0">
                <a:latin typeface="Times New Roman" panose="02020603050405020304" pitchFamily="18" charset="0"/>
                <a:cs typeface="Times New Roman" panose="02020603050405020304" pitchFamily="18" charset="0"/>
              </a:rPr>
              <a:t>They are self-contained.</a:t>
            </a:r>
          </a:p>
          <a:p>
            <a:endParaRPr lang="en-US" dirty="0"/>
          </a:p>
        </p:txBody>
      </p:sp>
      <p:sp>
        <p:nvSpPr>
          <p:cNvPr id="3" name="Title 2"/>
          <p:cNvSpPr>
            <a:spLocks noGrp="1"/>
          </p:cNvSpPr>
          <p:nvPr>
            <p:ph type="title"/>
          </p:nvPr>
        </p:nvSpPr>
        <p:spPr>
          <a:xfrm>
            <a:off x="838200" y="1123572"/>
            <a:ext cx="10515600" cy="809539"/>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Characteristics of SOA</a:t>
            </a: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57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FF0000"/>
                </a:solidFill>
                <a:latin typeface="Times New Roman" panose="02020603050405020304" pitchFamily="18" charset="0"/>
                <a:cs typeface="Times New Roman" panose="02020603050405020304" pitchFamily="18" charset="0"/>
              </a:rPr>
              <a:t>Cloud </a:t>
            </a:r>
            <a:r>
              <a:rPr lang="en-US" sz="4400" b="1" dirty="0" smtClean="0">
                <a:solidFill>
                  <a:srgbClr val="FF0000"/>
                </a:solidFill>
                <a:latin typeface="Times New Roman" panose="02020603050405020304" pitchFamily="18" charset="0"/>
                <a:cs typeface="Times New Roman" panose="02020603050405020304" pitchFamily="18" charset="0"/>
              </a:rPr>
              <a:t>Computing</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225519" cy="4351338"/>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The key to cloud computing is the “</a:t>
            </a:r>
            <a:r>
              <a:rPr lang="en-US" sz="2400" dirty="0">
                <a:solidFill>
                  <a:schemeClr val="accent5">
                    <a:lumMod val="75000"/>
                  </a:schemeClr>
                </a:solidFill>
                <a:latin typeface="Times New Roman" panose="02020603050405020304" pitchFamily="18" charset="0"/>
                <a:cs typeface="Times New Roman" panose="02020603050405020304" pitchFamily="18" charset="0"/>
              </a:rPr>
              <a:t>cloud</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huge </a:t>
            </a:r>
            <a:r>
              <a:rPr lang="en-US" sz="2400" dirty="0">
                <a:latin typeface="Times New Roman" panose="02020603050405020304" pitchFamily="18" charset="0"/>
                <a:cs typeface="Times New Roman" panose="02020603050405020304" pitchFamily="18" charset="0"/>
              </a:rPr>
              <a:t>network of servers or  even individual PCs interconnected in a </a:t>
            </a:r>
            <a:r>
              <a:rPr lang="en-US" sz="2400" dirty="0" smtClean="0">
                <a:latin typeface="Times New Roman" panose="02020603050405020304" pitchFamily="18" charset="0"/>
                <a:cs typeface="Times New Roman" panose="02020603050405020304" pitchFamily="18" charset="0"/>
              </a:rPr>
              <a:t>grid (network). </a:t>
            </a: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computers run in parallel, combining the resources of each to generate supercomputing-like power</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b="1" dirty="0">
                <a:solidFill>
                  <a:srgbClr val="00B050"/>
                </a:solidFill>
                <a:latin typeface="Times New Roman" panose="02020603050405020304" pitchFamily="18" charset="0"/>
                <a:cs typeface="Times New Roman" panose="02020603050405020304" pitchFamily="18" charset="0"/>
              </a:rPr>
              <a:t>What, exactly, is the “cloud”? </a:t>
            </a:r>
            <a:endParaRPr lang="en-US" sz="2400" b="1" dirty="0" smtClean="0">
              <a:solidFill>
                <a:srgbClr val="00B050"/>
              </a:solidFill>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cloud is a collection of computers and servers that are </a:t>
            </a:r>
            <a:r>
              <a:rPr lang="en-US" sz="2000" dirty="0" smtClean="0">
                <a:latin typeface="Times New Roman" panose="02020603050405020304" pitchFamily="18" charset="0"/>
                <a:cs typeface="Times New Roman" panose="02020603050405020304" pitchFamily="18" charset="0"/>
              </a:rPr>
              <a:t>openly </a:t>
            </a:r>
            <a:r>
              <a:rPr lang="en-US" sz="2000" dirty="0">
                <a:latin typeface="Times New Roman" panose="02020603050405020304" pitchFamily="18" charset="0"/>
                <a:cs typeface="Times New Roman" panose="02020603050405020304" pitchFamily="18" charset="0"/>
              </a:rPr>
              <a:t>accessible via the Internet</a:t>
            </a:r>
            <a:r>
              <a:rPr lang="en-US" sz="2000" dirty="0" smtClean="0">
                <a:latin typeface="Times New Roman" panose="02020603050405020304" pitchFamily="18" charset="0"/>
                <a:cs typeface="Times New Roman" panose="02020603050405020304" pitchFamily="18" charset="0"/>
              </a:rPr>
              <a:t>.</a:t>
            </a:r>
          </a:p>
          <a:p>
            <a:pPr lvl="1" algn="just">
              <a:lnSpc>
                <a:spcPct val="100000"/>
              </a:lnSpc>
            </a:pPr>
            <a:r>
              <a:rPr lang="en-US" sz="2000" dirty="0">
                <a:latin typeface="Times New Roman" panose="02020603050405020304" pitchFamily="18" charset="0"/>
                <a:cs typeface="Times New Roman" panose="02020603050405020304" pitchFamily="18" charset="0"/>
              </a:rPr>
              <a:t>Cloud is an acronym of the phrase: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ommon, </a:t>
            </a:r>
            <a:r>
              <a:rPr lang="en-US" sz="2000" b="1" dirty="0" smtClean="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ocation independent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nline </a:t>
            </a:r>
            <a:r>
              <a:rPr lang="en-US" sz="2000" b="1" dirty="0">
                <a:latin typeface="Times New Roman" panose="02020603050405020304" pitchFamily="18" charset="0"/>
                <a:cs typeface="Times New Roman" panose="02020603050405020304" pitchFamily="18" charset="0"/>
              </a:rPr>
              <a:t>U</a:t>
            </a:r>
            <a:r>
              <a:rPr lang="en-US" sz="2000" dirty="0">
                <a:latin typeface="Times New Roman" panose="02020603050405020304" pitchFamily="18" charset="0"/>
                <a:cs typeface="Times New Roman" panose="02020603050405020304" pitchFamily="18" charset="0"/>
              </a:rPr>
              <a:t>tility that is available on </a:t>
            </a:r>
            <a:r>
              <a:rPr lang="en-US" sz="2000" b="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emand.</a:t>
            </a:r>
          </a:p>
          <a:p>
            <a:pPr algn="just"/>
            <a:endParaRPr lang="en-IN" dirty="0">
              <a:latin typeface="Times New Roman" panose="02020603050405020304" pitchFamily="18" charset="0"/>
              <a:cs typeface="Times New Roman" panose="02020603050405020304" pitchFamily="18" charset="0"/>
            </a:endParaRPr>
          </a:p>
        </p:txBody>
      </p:sp>
      <p:pic>
        <p:nvPicPr>
          <p:cNvPr id="2050" name="Picture 2" descr="Cloud computi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762" y="1690688"/>
            <a:ext cx="4398727" cy="398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07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Times New Roman" panose="02020603050405020304" pitchFamily="18" charset="0"/>
                <a:cs typeface="Times New Roman" panose="02020603050405020304" pitchFamily="18" charset="0"/>
              </a:rPr>
              <a:t>Cloud </a:t>
            </a:r>
            <a:r>
              <a:rPr lang="en-US" b="1" dirty="0">
                <a:solidFill>
                  <a:srgbClr val="FF0000"/>
                </a:solidFill>
                <a:latin typeface="Times New Roman" panose="02020603050405020304" pitchFamily="18" charset="0"/>
                <a:cs typeface="Times New Roman" panose="02020603050405020304" pitchFamily="18" charset="0"/>
              </a:rPr>
              <a:t>Computing </a:t>
            </a:r>
            <a:r>
              <a:rPr lang="en-US" b="1" dirty="0" smtClean="0">
                <a:solidFill>
                  <a:srgbClr val="FF0000"/>
                </a:solidFill>
                <a:latin typeface="Times New Roman" panose="02020603050405020304" pitchFamily="18" charset="0"/>
                <a:cs typeface="Times New Roman" panose="02020603050405020304" pitchFamily="18" charset="0"/>
              </a:rPr>
              <a:t>Architecture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6033999" cy="4999767"/>
          </a:xfrm>
        </p:spPr>
        <p:txBody>
          <a:bodyPr>
            <a:normAutofit fontScale="92500" lnSpcReduction="10000"/>
          </a:bodyPr>
          <a:lstStyle/>
          <a:p>
            <a:pPr marL="0" indent="0" fontAlgn="base">
              <a:buNone/>
            </a:pPr>
            <a:r>
              <a:rPr lang="en-US" sz="2200" dirty="0">
                <a:latin typeface="Times New Roman" panose="02020603050405020304" pitchFamily="18" charset="0"/>
                <a:cs typeface="Times New Roman" panose="02020603050405020304" pitchFamily="18" charset="0"/>
              </a:rPr>
              <a:t>The cloud architecture is </a:t>
            </a:r>
            <a:r>
              <a:rPr lang="en-US" sz="2200" dirty="0" smtClean="0">
                <a:latin typeface="Times New Roman" panose="02020603050405020304" pitchFamily="18" charset="0"/>
                <a:cs typeface="Times New Roman" panose="02020603050405020304" pitchFamily="18" charset="0"/>
              </a:rPr>
              <a:t>mainly divided </a:t>
            </a:r>
            <a:r>
              <a:rPr lang="en-US" sz="2200" dirty="0">
                <a:latin typeface="Times New Roman" panose="02020603050405020304" pitchFamily="18" charset="0"/>
                <a:cs typeface="Times New Roman" panose="02020603050405020304" pitchFamily="18" charset="0"/>
              </a:rPr>
              <a:t>into 2 parts i.e.</a:t>
            </a:r>
          </a:p>
          <a:p>
            <a:pPr marL="0" inden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solidFill>
                  <a:srgbClr val="00B050"/>
                </a:solidFill>
                <a:latin typeface="Times New Roman" panose="02020603050405020304" pitchFamily="18" charset="0"/>
                <a:cs typeface="Times New Roman" panose="02020603050405020304" pitchFamily="18" charset="0"/>
              </a:rPr>
              <a:t>Front End</a:t>
            </a:r>
            <a:r>
              <a:rPr lang="en-US" sz="2000" b="1" dirty="0" smtClean="0">
                <a:solidFill>
                  <a:srgbClr val="00B05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client uses the front end, which contains a client-side interface and application.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Both </a:t>
            </a:r>
            <a:r>
              <a:rPr lang="en-US" sz="2000" dirty="0">
                <a:latin typeface="Times New Roman" panose="02020603050405020304" pitchFamily="18" charset="0"/>
                <a:cs typeface="Times New Roman" panose="02020603050405020304" pitchFamily="18" charset="0"/>
              </a:rPr>
              <a:t>of these components are important to access the Cloud computing platform. The front end includes web servers (Chrome, Firefox, Opera, etc.), clients, and mobile devices.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solidFill>
                  <a:srgbClr val="00B050"/>
                </a:solidFill>
                <a:latin typeface="Times New Roman" panose="02020603050405020304" pitchFamily="18" charset="0"/>
                <a:cs typeface="Times New Roman" panose="02020603050405020304" pitchFamily="18" charset="0"/>
              </a:rPr>
              <a:t>Back End</a:t>
            </a:r>
            <a:r>
              <a:rPr lang="en-US" sz="2000" b="1" dirty="0" smtClean="0">
                <a:solidFill>
                  <a:srgbClr val="00B05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backend part helps you manage all the resources needed to provide Cloud computing services.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Cloud architecture part includes a security mechanism, a large amount of data storage, servers, virtual machines, traffic control mechanisms, etc.</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090446" y="1593598"/>
            <a:ext cx="5101554" cy="4055081"/>
          </a:xfrm>
          <a:prstGeom prst="rect">
            <a:avLst/>
          </a:prstGeom>
        </p:spPr>
      </p:pic>
    </p:spTree>
    <p:extLst>
      <p:ext uri="{BB962C8B-B14F-4D97-AF65-F5344CB8AC3E}">
        <p14:creationId xmlns:p14="http://schemas.microsoft.com/office/powerpoint/2010/main" val="2801378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Types of </a:t>
            </a:r>
            <a:r>
              <a:rPr lang="en-US" b="1" dirty="0" smtClean="0">
                <a:solidFill>
                  <a:srgbClr val="FF0000"/>
                </a:solidFill>
                <a:latin typeface="Times New Roman" panose="02020603050405020304" pitchFamily="18" charset="0"/>
                <a:cs typeface="Times New Roman" panose="02020603050405020304" pitchFamily="18" charset="0"/>
              </a:rPr>
              <a:t>Basic Cloud Computing Services</a:t>
            </a:r>
            <a:r>
              <a:rPr lang="en-US" dirty="0">
                <a:solidFill>
                  <a:srgbClr val="FF0000"/>
                </a:solidFill>
              </a:rPr>
              <a:t/>
            </a:r>
            <a:br>
              <a:rPr lang="en-US"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5"/>
            <a:ext cx="6976796"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There are also 3 main types of cloud computing services: </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00B050"/>
                </a:solidFill>
                <a:latin typeface="Times New Roman" panose="02020603050405020304" pitchFamily="18" charset="0"/>
                <a:cs typeface="Times New Roman" panose="02020603050405020304" pitchFamily="18" charset="0"/>
              </a:rPr>
              <a:t>Software-as-a-Service </a:t>
            </a:r>
            <a:r>
              <a:rPr lang="en-US" sz="2400" dirty="0">
                <a:solidFill>
                  <a:srgbClr val="00B050"/>
                </a:solidFill>
                <a:latin typeface="Times New Roman" panose="02020603050405020304" pitchFamily="18" charset="0"/>
                <a:cs typeface="Times New Roman" panose="02020603050405020304" pitchFamily="18" charset="0"/>
              </a:rPr>
              <a:t>(SaaS)</a:t>
            </a:r>
            <a:endParaRPr lang="en-IN" sz="2400" dirty="0">
              <a:solidFill>
                <a:srgbClr val="00B050"/>
              </a:solidFill>
              <a:latin typeface="Times New Roman" panose="02020603050405020304" pitchFamily="18" charset="0"/>
              <a:cs typeface="Times New Roman" panose="02020603050405020304" pitchFamily="18" charset="0"/>
            </a:endParaRPr>
          </a:p>
          <a:p>
            <a:r>
              <a:rPr lang="en-US" sz="2400" dirty="0">
                <a:solidFill>
                  <a:srgbClr val="00B050"/>
                </a:solidFill>
                <a:latin typeface="Times New Roman" panose="02020603050405020304" pitchFamily="18" charset="0"/>
                <a:cs typeface="Times New Roman" panose="02020603050405020304" pitchFamily="18" charset="0"/>
              </a:rPr>
              <a:t>Platforms-as-a-Service (PaaS</a:t>
            </a:r>
            <a:r>
              <a:rPr lang="en-US" sz="2400" dirty="0" smtClean="0">
                <a:solidFill>
                  <a:srgbClr val="00B050"/>
                </a:solidFill>
                <a:latin typeface="Times New Roman" panose="02020603050405020304" pitchFamily="18" charset="0"/>
                <a:cs typeface="Times New Roman" panose="02020603050405020304" pitchFamily="18" charset="0"/>
              </a:rPr>
              <a:t>)</a:t>
            </a:r>
          </a:p>
          <a:p>
            <a:r>
              <a:rPr lang="en-US" sz="2400" dirty="0" smtClean="0">
                <a:solidFill>
                  <a:srgbClr val="00B050"/>
                </a:solidFill>
                <a:latin typeface="Times New Roman" panose="02020603050405020304" pitchFamily="18" charset="0"/>
                <a:cs typeface="Times New Roman" panose="02020603050405020304" pitchFamily="18" charset="0"/>
              </a:rPr>
              <a:t>Infrastructure-as-a-Service </a:t>
            </a:r>
            <a:r>
              <a:rPr lang="en-US" sz="2400" dirty="0">
                <a:solidFill>
                  <a:srgbClr val="00B050"/>
                </a:solidFill>
                <a:latin typeface="Times New Roman" panose="02020603050405020304" pitchFamily="18" charset="0"/>
                <a:cs typeface="Times New Roman" panose="02020603050405020304" pitchFamily="18" charset="0"/>
              </a:rPr>
              <a:t>(IaaS</a:t>
            </a:r>
            <a:r>
              <a:rPr lang="en-US" sz="2400" dirty="0" smtClean="0">
                <a:solidFill>
                  <a:srgbClr val="00B050"/>
                </a:solidFill>
                <a:latin typeface="Times New Roman" panose="02020603050405020304" pitchFamily="18" charset="0"/>
                <a:cs typeface="Times New Roman" panose="02020603050405020304" pitchFamily="18" charset="0"/>
              </a:rPr>
              <a:t>)</a:t>
            </a:r>
          </a:p>
        </p:txBody>
      </p:sp>
      <p:pic>
        <p:nvPicPr>
          <p:cNvPr id="1026" name="Picture 2" descr="Types of Cloud Services. Cloud computing has three most common… | by IDM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67" y="2055004"/>
            <a:ext cx="66675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771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The Role of Cloud Computing on the Internet of Things: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fontAlgn="base"/>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role of cloud computing in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is to work together to store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data, providing easy access when needed. </a:t>
            </a:r>
            <a:endParaRPr lang="en-US" sz="2000" dirty="0" smtClean="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dirty="0" smtClean="0">
                <a:latin typeface="Times New Roman" panose="02020603050405020304" pitchFamily="18" charset="0"/>
                <a:cs typeface="Times New Roman" panose="02020603050405020304" pitchFamily="18" charset="0"/>
              </a:rPr>
              <a:t>It’s </a:t>
            </a:r>
            <a:r>
              <a:rPr lang="en-US" sz="2000" dirty="0">
                <a:latin typeface="Times New Roman" panose="02020603050405020304" pitchFamily="18" charset="0"/>
                <a:cs typeface="Times New Roman" panose="02020603050405020304" pitchFamily="18" charset="0"/>
              </a:rPr>
              <a:t>important to note that cloud computing is an easy way to move large data packets across the Internet generated by the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a:t>
            </a:r>
          </a:p>
          <a:p>
            <a:r>
              <a:rPr lang="en-US" dirty="0"/>
              <a:t/>
            </a:r>
            <a:br>
              <a:rPr lang="en-US" dirty="0"/>
            </a:br>
            <a:endParaRPr lang="en-IN" dirty="0"/>
          </a:p>
        </p:txBody>
      </p:sp>
    </p:spTree>
    <p:extLst>
      <p:ext uri="{BB962C8B-B14F-4D97-AF65-F5344CB8AC3E}">
        <p14:creationId xmlns:p14="http://schemas.microsoft.com/office/powerpoint/2010/main" val="24828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Open Interconnect Consortium (OIC)</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30486" y="1825625"/>
            <a:ext cx="6423314"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 Open Interconnect Consortium (OIC) is a consortium founded by Intel, Dell, Samsung and Broadcom among others to promote standards for the development of the Internet of Things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Its stated goal is "defining a common communications framework based on industry standard technologies to wirelessly connect and intelligently manage the flow of information among personal computing and emerging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devices, regardless of form factor, OS, or service provider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early 2015, the OIC released a specification called </a:t>
            </a:r>
            <a:r>
              <a:rPr lang="en-US" sz="2000" dirty="0" err="1">
                <a:latin typeface="Times New Roman" panose="02020603050405020304" pitchFamily="18" charset="0"/>
                <a:cs typeface="Times New Roman" panose="02020603050405020304" pitchFamily="18" charset="0"/>
              </a:rPr>
              <a:t>IoTivity</a:t>
            </a:r>
            <a:r>
              <a:rPr lang="en-US" sz="2000" dirty="0">
                <a:latin typeface="Times New Roman" panose="02020603050405020304" pitchFamily="18" charset="0"/>
                <a:cs typeface="Times New Roman" panose="02020603050405020304" pitchFamily="18" charset="0"/>
              </a:rPr>
              <a:t>, an open source framework implementing the OIC Standards for device-to-device connectivity.</a:t>
            </a:r>
            <a:endParaRPr lang="en-US"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73033"/>
            <a:ext cx="4727864" cy="2457354"/>
          </a:xfrm>
          <a:prstGeom prst="rect">
            <a:avLst/>
          </a:prstGeom>
        </p:spPr>
      </p:pic>
    </p:spTree>
    <p:extLst>
      <p:ext uri="{BB962C8B-B14F-4D97-AF65-F5344CB8AC3E}">
        <p14:creationId xmlns:p14="http://schemas.microsoft.com/office/powerpoint/2010/main" val="2072312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Cloud Middleware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Middleware is software and cloud services that provide common services and capabilities to applications and help developers and operators build and deploy applications more efficiently.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Middleware </a:t>
            </a:r>
            <a:r>
              <a:rPr lang="en-US" sz="2000" dirty="0">
                <a:latin typeface="Times New Roman" panose="02020603050405020304" pitchFamily="18" charset="0"/>
                <a:cs typeface="Times New Roman" panose="02020603050405020304" pitchFamily="18" charset="0"/>
              </a:rPr>
              <a:t>acts like the connective tissue between applications, data, and users</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 are many types of middleware. Some, such as message brokers or transaction processing monitors, focus on one type of communication.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Others</a:t>
            </a:r>
            <a:r>
              <a:rPr lang="en-US" sz="2000" dirty="0">
                <a:latin typeface="Times New Roman" panose="02020603050405020304" pitchFamily="18" charset="0"/>
                <a:cs typeface="Times New Roman" panose="02020603050405020304" pitchFamily="18" charset="0"/>
              </a:rPr>
              <a:t>, such as web application servers or mobile device middleware, provide the full range of communication and connectivity capabilities needed to build a particular type of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42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Cloud middleware and its advantages</a:t>
            </a:r>
            <a:br>
              <a:rPr lang="en-US" b="1"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 Cloud middleware adapts flexibly to the requirements of the company and is thus enormously flexible and versatile.  </a:t>
            </a:r>
            <a:endParaRPr lang="en-US" sz="1800" dirty="0" smtClean="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Middleware as a Service</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provision of middleware as a service means a prefabricated package of cloud-based automation services to be used for complex, compound automations. This results in a </a:t>
            </a:r>
            <a:r>
              <a:rPr lang="en-US" sz="1800" dirty="0" err="1">
                <a:latin typeface="Times New Roman" panose="02020603050405020304" pitchFamily="18" charset="0"/>
                <a:cs typeface="Times New Roman" panose="02020603050405020304" pitchFamily="18" charset="0"/>
              </a:rPr>
              <a:t>MWaaS</a:t>
            </a:r>
            <a:r>
              <a:rPr lang="en-US" sz="1800" dirty="0">
                <a:latin typeface="Times New Roman" panose="02020603050405020304" pitchFamily="18" charset="0"/>
                <a:cs typeface="Times New Roman" panose="02020603050405020304" pitchFamily="18" charset="0"/>
              </a:rPr>
              <a:t> suite.</a:t>
            </a:r>
          </a:p>
          <a:p>
            <a:pPr lvl="1"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includes various cloud services, API integrations, API management, B2B integration and the integration of data sources. Thus, </a:t>
            </a:r>
            <a:r>
              <a:rPr lang="en-US" sz="1800" dirty="0" err="1">
                <a:latin typeface="Times New Roman" panose="02020603050405020304" pitchFamily="18" charset="0"/>
                <a:cs typeface="Times New Roman" panose="02020603050405020304" pitchFamily="18" charset="0"/>
              </a:rPr>
              <a:t>iPaaS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apiPaaS</a:t>
            </a:r>
            <a:r>
              <a:rPr lang="en-US" sz="1800" dirty="0">
                <a:latin typeface="Times New Roman" panose="02020603050405020304" pitchFamily="18" charset="0"/>
                <a:cs typeface="Times New Roman" panose="02020603050405020304" pitchFamily="18" charset="0"/>
              </a:rPr>
              <a:t>, mobile backend as a service (</a:t>
            </a:r>
            <a:r>
              <a:rPr lang="en-US" sz="1800" dirty="0" err="1">
                <a:latin typeface="Times New Roman" panose="02020603050405020304" pitchFamily="18" charset="0"/>
                <a:cs typeface="Times New Roman" panose="02020603050405020304" pitchFamily="18" charset="0"/>
              </a:rPr>
              <a:t>MBaaS</a:t>
            </a:r>
            <a:r>
              <a:rPr lang="en-US" sz="1800" dirty="0">
                <a:latin typeface="Times New Roman" panose="02020603050405020304" pitchFamily="18" charset="0"/>
                <a:cs typeface="Times New Roman" panose="02020603050405020304" pitchFamily="18" charset="0"/>
              </a:rPr>
              <a:t>) and other cloud-based integration services are combined in a </a:t>
            </a:r>
            <a:r>
              <a:rPr lang="en-US" sz="1800" dirty="0" err="1">
                <a:latin typeface="Times New Roman" panose="02020603050405020304" pitchFamily="18" charset="0"/>
                <a:cs typeface="Times New Roman" panose="02020603050405020304" pitchFamily="18" charset="0"/>
              </a:rPr>
              <a:t>MWaaS</a:t>
            </a:r>
            <a:r>
              <a:rPr lang="en-US" sz="1800" dirty="0">
                <a:latin typeface="Times New Roman" panose="02020603050405020304" pitchFamily="18" charset="0"/>
                <a:cs typeface="Times New Roman" panose="02020603050405020304" pitchFamily="18" charset="0"/>
              </a:rPr>
              <a:t> suite. </a:t>
            </a:r>
            <a:endParaRPr lang="en-US" sz="18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goal is to automate and support digital business processes, customer journeys and employee journeys in the best possible way. </a:t>
            </a:r>
            <a:endParaRPr lang="en-US" sz="1800" dirty="0" smtClean="0">
              <a:latin typeface="Times New Roman" panose="02020603050405020304" pitchFamily="18" charset="0"/>
              <a:cs typeface="Times New Roman" panose="02020603050405020304" pitchFamily="18" charset="0"/>
            </a:endParaRPr>
          </a:p>
          <a:p>
            <a:pPr marL="457200" lvl="1" indent="0" algn="just">
              <a:buNone/>
            </a:pPr>
            <a:r>
              <a:rPr lang="en-IN" sz="1600" dirty="0"/>
              <a:t/>
            </a:r>
            <a:br>
              <a:rPr lang="en-IN" sz="1600" dirty="0"/>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548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Cloud Standards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sz="2900" dirty="0">
                <a:latin typeface="Times New Roman" panose="02020603050405020304" pitchFamily="18" charset="0"/>
                <a:cs typeface="Times New Roman" panose="02020603050405020304" pitchFamily="18" charset="0"/>
              </a:rPr>
              <a:t>Cloud Standards is a broad discussion of important existing and future standards. For existing standards, the discussion focuses on how they are used, providing practical advice to engineers constructing clouds and services to be deployed on clouds</a:t>
            </a:r>
            <a:r>
              <a:rPr lang="en-US" sz="2900" dirty="0" smtClean="0">
                <a:latin typeface="Times New Roman" panose="02020603050405020304" pitchFamily="18" charset="0"/>
                <a:cs typeface="Times New Roman" panose="02020603050405020304" pitchFamily="18" charset="0"/>
              </a:rPr>
              <a:t>.</a:t>
            </a:r>
          </a:p>
          <a:p>
            <a:pPr algn="just"/>
            <a:endParaRPr lang="en-US" sz="2900" dirty="0">
              <a:latin typeface="Times New Roman" panose="02020603050405020304" pitchFamily="18" charset="0"/>
              <a:cs typeface="Times New Roman" panose="02020603050405020304" pitchFamily="18" charset="0"/>
            </a:endParaRPr>
          </a:p>
          <a:p>
            <a:pPr algn="just"/>
            <a:r>
              <a:rPr lang="en-US" sz="2900" b="1" dirty="0" smtClean="0">
                <a:latin typeface="Times New Roman" panose="02020603050405020304" pitchFamily="18" charset="0"/>
                <a:cs typeface="Times New Roman" panose="02020603050405020304" pitchFamily="18" charset="0"/>
              </a:rPr>
              <a:t>Some </a:t>
            </a:r>
            <a:r>
              <a:rPr lang="en-US" sz="2900" b="1" dirty="0">
                <a:latin typeface="Times New Roman" panose="02020603050405020304" pitchFamily="18" charset="0"/>
                <a:cs typeface="Times New Roman" panose="02020603050405020304" pitchFamily="18" charset="0"/>
              </a:rPr>
              <a:t>Cloud Security Standards </a:t>
            </a:r>
            <a:r>
              <a:rPr lang="en-US" sz="2900" b="1" dirty="0" smtClean="0">
                <a:latin typeface="Times New Roman" panose="02020603050405020304" pitchFamily="18" charset="0"/>
                <a:cs typeface="Times New Roman" panose="02020603050405020304" pitchFamily="18" charset="0"/>
              </a:rPr>
              <a:t>are:</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Object Management Group (OMG): An international, open membership, not-for-profit computer industry standards consortium. OMG Task Forces develop enterprise integration standards for a wide range of technologies.</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Cloud Security Alliance: Is a member driven organization with a mission to use best practices for providing security assurance within Cloud Computing, and provide education on the uses of Cloud Computing.</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Cloud Standards Customer Council: Is an end user advocacy group dedicated to accelerating cloud’s successful adoption, and drilling down into the standards, security and interoperability issues.</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Open Data Center Alliance: Is an independent organization that gives stakeholders a voice in shaping the future of cloud computing</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Open Compute Foundation: An open-source data center and hardware design community.</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Open Cloud Consortium: A non-profit venture which provides cloud computing resources to support scientific community.</a:t>
            </a:r>
          </a:p>
          <a:p>
            <a:pPr lvl="1" algn="just">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Storage Networking Industry Association: A non-profit association of producers and consumers of storage networking products.</a:t>
            </a:r>
            <a:endParaRPr lang="en-US" sz="29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90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solidFill>
                  <a:srgbClr val="FF0000"/>
                </a:solidFill>
                <a:latin typeface="Times New Roman" panose="02020603050405020304" pitchFamily="18" charset="0"/>
                <a:cs typeface="Times New Roman" panose="02020603050405020304" pitchFamily="18" charset="0"/>
              </a:rPr>
              <a:t>What role governments need to play and what actions different governments are taking to shape the cloud standards</a:t>
            </a:r>
            <a:r>
              <a:rPr lang="en-US" sz="3100" b="1" dirty="0" smtClean="0">
                <a:solidFill>
                  <a:srgbClr val="FF0000"/>
                </a:solidFill>
                <a:latin typeface="Times New Roman" panose="02020603050405020304" pitchFamily="18" charset="0"/>
                <a:cs typeface="Times New Roman" panose="02020603050405020304" pitchFamily="18" charset="0"/>
              </a:rPr>
              <a:t>?</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2000" u="sng" dirty="0" smtClean="0">
                <a:latin typeface="Times New Roman" panose="02020603050405020304" pitchFamily="18" charset="0"/>
                <a:cs typeface="Times New Roman" panose="02020603050405020304" pitchFamily="18" charset="0"/>
                <a:hlinkClick r:id="rId2" tooltip="European Union"/>
              </a:rPr>
              <a:t>European </a:t>
            </a:r>
            <a:r>
              <a:rPr lang="en-US" sz="2000" u="sng" dirty="0">
                <a:latin typeface="Times New Roman" panose="02020603050405020304" pitchFamily="18" charset="0"/>
                <a:cs typeface="Times New Roman" panose="02020603050405020304" pitchFamily="18" charset="0"/>
                <a:hlinkClick r:id="rId2" tooltip="European Union"/>
              </a:rPr>
              <a:t>Union (EU)</a:t>
            </a:r>
            <a:r>
              <a:rPr lang="en-US" sz="2000" dirty="0">
                <a:latin typeface="Times New Roman" panose="02020603050405020304" pitchFamily="18" charset="0"/>
                <a:cs typeface="Times New Roman" panose="02020603050405020304" pitchFamily="18" charset="0"/>
              </a:rPr>
              <a:t> is working on the policy framework with an objective to adopt cloud service. Some of the policy framework actions are to</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Common data protection and privacy protection regulation across the EU</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Data jurisdiction regulation providing guidelines across EU.</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Promoting common standards and interoperability of cloud systems.</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Establishing policy for accountability and liability for security breaches</a:t>
            </a:r>
          </a:p>
          <a:p>
            <a:pPr lvl="1"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Certifications for cloud service vendors on their security and data protection management.</a:t>
            </a:r>
          </a:p>
          <a:p>
            <a:endParaRPr lang="en-IN" dirty="0"/>
          </a:p>
        </p:txBody>
      </p:sp>
    </p:spTree>
    <p:extLst>
      <p:ext uri="{BB962C8B-B14F-4D97-AF65-F5344CB8AC3E}">
        <p14:creationId xmlns:p14="http://schemas.microsoft.com/office/powerpoint/2010/main" val="3451191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Cloud Providers and Systems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 CSP (cloud service provider) is a third-party company that provides scalable computing resources that businesses can access on demand over a network, including cloud-based compute, storage, platform, and application services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rgbClr val="00B050"/>
                </a:solidFill>
                <a:latin typeface="Times New Roman" panose="02020603050405020304" pitchFamily="18" charset="0"/>
                <a:cs typeface="Times New Roman" panose="02020603050405020304" pitchFamily="18" charset="0"/>
              </a:rPr>
              <a:t>Amazon Web Services (AWS), Microsoft Azure, </a:t>
            </a:r>
            <a:r>
              <a:rPr lang="en-US" sz="2000" dirty="0">
                <a:latin typeface="Times New Roman" panose="02020603050405020304" pitchFamily="18" charset="0"/>
                <a:cs typeface="Times New Roman" panose="02020603050405020304" pitchFamily="18" charset="0"/>
              </a:rPr>
              <a:t>and </a:t>
            </a:r>
            <a:r>
              <a:rPr lang="en-US" sz="2000" dirty="0">
                <a:solidFill>
                  <a:srgbClr val="00B050"/>
                </a:solidFill>
                <a:latin typeface="Times New Roman" panose="02020603050405020304" pitchFamily="18" charset="0"/>
                <a:cs typeface="Times New Roman" panose="02020603050405020304" pitchFamily="18" charset="0"/>
              </a:rPr>
              <a:t>Google Cloud Platform </a:t>
            </a:r>
            <a:r>
              <a:rPr lang="en-US" sz="2000" dirty="0">
                <a:latin typeface="Times New Roman" panose="02020603050405020304" pitchFamily="18" charset="0"/>
                <a:cs typeface="Times New Roman" panose="02020603050405020304" pitchFamily="18" charset="0"/>
              </a:rPr>
              <a:t>(GCP) are the cloud service providers with the largest market share, collectively capturing over 65% of spending on cloud infrastructure services.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134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726" y="291290"/>
            <a:ext cx="10515600" cy="1325563"/>
          </a:xfrm>
        </p:spPr>
        <p:txBody>
          <a:bodyPr>
            <a:normAutofit/>
          </a:bodyPr>
          <a:lstStyle/>
          <a:p>
            <a:r>
              <a:rPr lang="en-IN" dirty="0" smtClean="0">
                <a:solidFill>
                  <a:srgbClr val="FF0000"/>
                </a:solidFill>
                <a:latin typeface="Times New Roman" panose="02020603050405020304" pitchFamily="18" charset="0"/>
                <a:cs typeface="Times New Roman" panose="02020603050405020304" pitchFamily="18" charset="0"/>
              </a:rPr>
              <a:t>Cloud Computing Systems?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3967" y="1792118"/>
            <a:ext cx="10617359" cy="1985490"/>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There are the following 4 types of cloud that you can deploy according to the organization's </a:t>
            </a:r>
            <a:r>
              <a:rPr lang="en-US" sz="2000" dirty="0" smtClean="0">
                <a:latin typeface="Times New Roman" panose="02020603050405020304" pitchFamily="18" charset="0"/>
                <a:cs typeface="Times New Roman" panose="02020603050405020304" pitchFamily="18" charset="0"/>
              </a:rPr>
              <a:t>needs-</a:t>
            </a:r>
          </a:p>
          <a:p>
            <a:pPr algn="just"/>
            <a:endParaRPr lang="en-US" sz="2000" dirty="0">
              <a:latin typeface="Times New Roman" panose="02020603050405020304" pitchFamily="18" charset="0"/>
              <a:cs typeface="Times New Roman" panose="02020603050405020304" pitchFamily="18" charset="0"/>
            </a:endParaRPr>
          </a:p>
          <a:p>
            <a:pPr algn="just"/>
            <a:r>
              <a:rPr lang="en-US" sz="1900" i="1" dirty="0" smtClean="0">
                <a:solidFill>
                  <a:srgbClr val="00B050"/>
                </a:solidFill>
                <a:latin typeface="Times New Roman" panose="02020603050405020304" pitchFamily="18" charset="0"/>
                <a:cs typeface="Times New Roman" panose="02020603050405020304" pitchFamily="18" charset="0"/>
              </a:rPr>
              <a:t>Public </a:t>
            </a:r>
            <a:r>
              <a:rPr lang="en-US" sz="1900" i="1" dirty="0">
                <a:solidFill>
                  <a:srgbClr val="00B050"/>
                </a:solidFill>
                <a:latin typeface="Times New Roman" panose="02020603050405020304" pitchFamily="18" charset="0"/>
                <a:cs typeface="Times New Roman" panose="02020603050405020304" pitchFamily="18" charset="0"/>
              </a:rPr>
              <a:t>cloud</a:t>
            </a:r>
            <a:r>
              <a:rPr lang="en-US" sz="1900" dirty="0">
                <a:solidFill>
                  <a:srgbClr val="00B05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This cloud infrastructure is available to public or large industries</a:t>
            </a:r>
            <a:r>
              <a:rPr lang="en-US" sz="1900" dirty="0" smtClean="0">
                <a:latin typeface="Times New Roman" panose="02020603050405020304" pitchFamily="18" charset="0"/>
                <a:cs typeface="Times New Roman" panose="02020603050405020304" pitchFamily="18" charset="0"/>
              </a:rPr>
              <a:t>.</a:t>
            </a:r>
            <a:endParaRPr lang="en-US" sz="1900" i="1" dirty="0" smtClean="0">
              <a:latin typeface="Times New Roman" panose="02020603050405020304" pitchFamily="18" charset="0"/>
              <a:cs typeface="Times New Roman" panose="02020603050405020304" pitchFamily="18" charset="0"/>
            </a:endParaRPr>
          </a:p>
          <a:p>
            <a:pPr algn="just"/>
            <a:r>
              <a:rPr lang="en-US" sz="1900" i="1" dirty="0" smtClean="0">
                <a:solidFill>
                  <a:srgbClr val="00B050"/>
                </a:solidFill>
                <a:latin typeface="Times New Roman" panose="02020603050405020304" pitchFamily="18" charset="0"/>
                <a:cs typeface="Times New Roman" panose="02020603050405020304" pitchFamily="18" charset="0"/>
              </a:rPr>
              <a:t>Private </a:t>
            </a:r>
            <a:r>
              <a:rPr lang="en-US" sz="1900" i="1" dirty="0">
                <a:solidFill>
                  <a:srgbClr val="00B050"/>
                </a:solidFill>
                <a:latin typeface="Times New Roman" panose="02020603050405020304" pitchFamily="18" charset="0"/>
                <a:cs typeface="Times New Roman" panose="02020603050405020304" pitchFamily="18" charset="0"/>
              </a:rPr>
              <a:t>cloud</a:t>
            </a:r>
            <a:r>
              <a:rPr lang="en-US" sz="1900" dirty="0">
                <a:solidFill>
                  <a:srgbClr val="00B05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These are functions within the </a:t>
            </a:r>
            <a:r>
              <a:rPr lang="en-US" sz="1900" dirty="0" smtClean="0">
                <a:latin typeface="Times New Roman" panose="02020603050405020304" pitchFamily="18" charset="0"/>
                <a:cs typeface="Times New Roman" panose="02020603050405020304" pitchFamily="18" charset="0"/>
              </a:rPr>
              <a:t>organization.</a:t>
            </a:r>
            <a:endParaRPr lang="en-US" sz="1900" dirty="0">
              <a:latin typeface="Times New Roman" panose="02020603050405020304" pitchFamily="18" charset="0"/>
              <a:cs typeface="Times New Roman" panose="02020603050405020304" pitchFamily="18" charset="0"/>
            </a:endParaRPr>
          </a:p>
          <a:p>
            <a:pPr algn="just"/>
            <a:r>
              <a:rPr lang="en-US" sz="1900" i="1" dirty="0" smtClean="0">
                <a:solidFill>
                  <a:srgbClr val="00B050"/>
                </a:solidFill>
                <a:latin typeface="Times New Roman" panose="02020603050405020304" pitchFamily="18" charset="0"/>
                <a:cs typeface="Times New Roman" panose="02020603050405020304" pitchFamily="18" charset="0"/>
              </a:rPr>
              <a:t>Community </a:t>
            </a:r>
            <a:r>
              <a:rPr lang="en-US" sz="1900" i="1" dirty="0">
                <a:solidFill>
                  <a:srgbClr val="00B050"/>
                </a:solidFill>
                <a:latin typeface="Times New Roman" panose="02020603050405020304" pitchFamily="18" charset="0"/>
                <a:cs typeface="Times New Roman" panose="02020603050405020304" pitchFamily="18" charset="0"/>
              </a:rPr>
              <a:t>cloud</a:t>
            </a:r>
            <a:r>
              <a:rPr lang="en-US" sz="1900" dirty="0">
                <a:solidFill>
                  <a:srgbClr val="00B05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This cloud infrastructure is common to several organizations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gn="just"/>
            <a:r>
              <a:rPr lang="en-US" sz="1900" i="1" dirty="0" smtClean="0">
                <a:solidFill>
                  <a:srgbClr val="00B050"/>
                </a:solidFill>
                <a:latin typeface="Times New Roman" panose="02020603050405020304" pitchFamily="18" charset="0"/>
                <a:cs typeface="Times New Roman" panose="02020603050405020304" pitchFamily="18" charset="0"/>
              </a:rPr>
              <a:t>Hybrid </a:t>
            </a:r>
            <a:r>
              <a:rPr lang="en-US" sz="1900" i="1" dirty="0">
                <a:solidFill>
                  <a:srgbClr val="00B050"/>
                </a:solidFill>
                <a:latin typeface="Times New Roman" panose="02020603050405020304" pitchFamily="18" charset="0"/>
                <a:cs typeface="Times New Roman" panose="02020603050405020304" pitchFamily="18" charset="0"/>
              </a:rPr>
              <a:t>cloud</a:t>
            </a:r>
            <a:r>
              <a:rPr lang="en-US" sz="1900" dirty="0">
                <a:solidFill>
                  <a:srgbClr val="00B05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It is a composite of two and more clouds.</a:t>
            </a:r>
            <a:endParaRPr lang="en-US" sz="1900" dirty="0" smtClean="0">
              <a:solidFill>
                <a:srgbClr val="00B050"/>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286" y="3952874"/>
            <a:ext cx="5825277" cy="2470568"/>
          </a:xfrm>
          <a:prstGeom prst="rect">
            <a:avLst/>
          </a:prstGeom>
        </p:spPr>
      </p:pic>
    </p:spTree>
    <p:extLst>
      <p:ext uri="{BB962C8B-B14F-4D97-AF65-F5344CB8AC3E}">
        <p14:creationId xmlns:p14="http://schemas.microsoft.com/office/powerpoint/2010/main" val="3174697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Edge/Fog computing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US" sz="2000" b="1" dirty="0" smtClean="0">
                <a:latin typeface="Times New Roman" panose="02020603050405020304" pitchFamily="18" charset="0"/>
                <a:cs typeface="Times New Roman" panose="02020603050405020304" pitchFamily="18" charset="0"/>
              </a:rPr>
              <a:t>Edge </a:t>
            </a:r>
            <a:r>
              <a:rPr lang="en-US" sz="2000" b="1" dirty="0">
                <a:latin typeface="Times New Roman" panose="02020603050405020304" pitchFamily="18" charset="0"/>
                <a:cs typeface="Times New Roman" panose="02020603050405020304" pitchFamily="18" charset="0"/>
              </a:rPr>
              <a:t>Computing</a:t>
            </a:r>
          </a:p>
          <a:p>
            <a:pPr lvl="1" algn="just" fontAlgn="base"/>
            <a:r>
              <a:rPr lang="en-US" sz="2000" dirty="0">
                <a:latin typeface="Times New Roman" panose="02020603050405020304" pitchFamily="18" charset="0"/>
                <a:cs typeface="Times New Roman" panose="02020603050405020304" pitchFamily="18" charset="0"/>
              </a:rPr>
              <a:t>Computation takes place at the edge of a device’s network, which is known as edge computing. </a:t>
            </a:r>
            <a:endParaRPr lang="en-US" sz="2000" dirty="0" smtClean="0">
              <a:latin typeface="Times New Roman" panose="02020603050405020304" pitchFamily="18" charset="0"/>
              <a:cs typeface="Times New Roman" panose="02020603050405020304" pitchFamily="18" charset="0"/>
            </a:endParaRPr>
          </a:p>
          <a:p>
            <a:pPr lvl="1" algn="just" fontAlgn="base"/>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means a computer is connected with the network of the device, which processes the data and sends the data to the cloud in real-time. </a:t>
            </a:r>
            <a:endParaRPr lang="en-US" sz="2000" dirty="0" smtClean="0">
              <a:latin typeface="Times New Roman" panose="02020603050405020304" pitchFamily="18" charset="0"/>
              <a:cs typeface="Times New Roman" panose="02020603050405020304" pitchFamily="18" charset="0"/>
            </a:endParaRPr>
          </a:p>
          <a:p>
            <a:pPr lvl="1" algn="just" fontAlgn="base"/>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computer is known as “</a:t>
            </a:r>
            <a:r>
              <a:rPr lang="en-US" sz="2000" u="sng" dirty="0">
                <a:latin typeface="Times New Roman" panose="02020603050405020304" pitchFamily="18" charset="0"/>
                <a:cs typeface="Times New Roman" panose="02020603050405020304" pitchFamily="18" charset="0"/>
                <a:hlinkClick r:id="rId2"/>
              </a:rPr>
              <a:t>edge computer</a:t>
            </a:r>
            <a:r>
              <a:rPr lang="en-US" sz="2000" dirty="0">
                <a:latin typeface="Times New Roman" panose="02020603050405020304" pitchFamily="18" charset="0"/>
                <a:cs typeface="Times New Roman" panose="02020603050405020304" pitchFamily="18" charset="0"/>
              </a:rPr>
              <a:t>” or “edge node”.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358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Edge/Fog computing</a:t>
            </a:r>
            <a:endParaRPr lang="en-IN" dirty="0"/>
          </a:p>
        </p:txBody>
      </p:sp>
      <p:sp>
        <p:nvSpPr>
          <p:cNvPr id="3" name="Content Placeholder 2"/>
          <p:cNvSpPr>
            <a:spLocks noGrp="1"/>
          </p:cNvSpPr>
          <p:nvPr>
            <p:ph idx="1"/>
          </p:nvPr>
        </p:nvSpPr>
        <p:spPr/>
        <p:txBody>
          <a:bodyPr/>
          <a:lstStyle/>
          <a:p>
            <a:pPr algn="just" fontAlgn="base"/>
            <a:r>
              <a:rPr lang="en-US" sz="2000" b="1" dirty="0">
                <a:latin typeface="Times New Roman" panose="02020603050405020304" pitchFamily="18" charset="0"/>
                <a:cs typeface="Times New Roman" panose="02020603050405020304" pitchFamily="18" charset="0"/>
              </a:rPr>
              <a:t>Example of Edge computing:</a:t>
            </a:r>
            <a:endParaRPr lang="en-US" sz="2000" dirty="0">
              <a:latin typeface="Times New Roman" panose="02020603050405020304" pitchFamily="18" charset="0"/>
              <a:cs typeface="Times New Roman" panose="02020603050405020304" pitchFamily="18" charset="0"/>
            </a:endParaRPr>
          </a:p>
          <a:p>
            <a:pPr lvl="1" algn="just" fontAlgn="base"/>
            <a:r>
              <a:rPr lang="en-US" sz="2000" dirty="0" smtClean="0">
                <a:latin typeface="Times New Roman" panose="02020603050405020304" pitchFamily="18" charset="0"/>
                <a:cs typeface="Times New Roman" panose="02020603050405020304" pitchFamily="18" charset="0"/>
              </a:rPr>
              <a:t>Autonomous </a:t>
            </a:r>
            <a:r>
              <a:rPr lang="en-US" sz="2000" dirty="0">
                <a:latin typeface="Times New Roman" panose="02020603050405020304" pitchFamily="18" charset="0"/>
                <a:cs typeface="Times New Roman" panose="02020603050405020304" pitchFamily="18" charset="0"/>
              </a:rPr>
              <a:t>vehicle edge computing devices collect data from cameras and sensors on the vehicle, process it, and make decisions in milliseconds, such as self-parking cars.</a:t>
            </a:r>
          </a:p>
          <a:p>
            <a:pPr lvl="1" algn="just" fontAlgn="base"/>
            <a:r>
              <a:rPr lang="en-US" sz="2000" dirty="0">
                <a:latin typeface="Times New Roman" panose="02020603050405020304" pitchFamily="18" charset="0"/>
                <a:cs typeface="Times New Roman" panose="02020603050405020304" pitchFamily="18" charset="0"/>
              </a:rPr>
              <a:t>In order to accurately assess a patient’s condition and foresee treatments, data is processed from a variety of edge devices connected to sensors and monitors.</a:t>
            </a:r>
          </a:p>
          <a:p>
            <a:endParaRPr lang="en-IN" dirty="0"/>
          </a:p>
        </p:txBody>
      </p:sp>
    </p:spTree>
    <p:extLst>
      <p:ext uri="{BB962C8B-B14F-4D97-AF65-F5344CB8AC3E}">
        <p14:creationId xmlns:p14="http://schemas.microsoft.com/office/powerpoint/2010/main" val="2492866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Edge/Fog computing</a:t>
            </a:r>
            <a:endParaRPr lang="en-IN" dirty="0"/>
          </a:p>
        </p:txBody>
      </p:sp>
      <p:sp>
        <p:nvSpPr>
          <p:cNvPr id="3" name="Content Placeholder 2"/>
          <p:cNvSpPr>
            <a:spLocks noGrp="1"/>
          </p:cNvSpPr>
          <p:nvPr>
            <p:ph idx="1"/>
          </p:nvPr>
        </p:nvSpPr>
        <p:spPr/>
        <p:txBody>
          <a:bodyPr/>
          <a:lstStyle/>
          <a:p>
            <a:pPr algn="just" fontAlgn="base"/>
            <a:r>
              <a:rPr lang="en-US" sz="2000" b="1" dirty="0" smtClean="0">
                <a:latin typeface="Times New Roman" panose="02020603050405020304" pitchFamily="18" charset="0"/>
                <a:cs typeface="Times New Roman" panose="02020603050405020304" pitchFamily="18" charset="0"/>
              </a:rPr>
              <a:t>Fog </a:t>
            </a:r>
            <a:r>
              <a:rPr lang="en-US" sz="2000" b="1" dirty="0">
                <a:latin typeface="Times New Roman" panose="02020603050405020304" pitchFamily="18" charset="0"/>
                <a:cs typeface="Times New Roman" panose="02020603050405020304" pitchFamily="18" charset="0"/>
              </a:rPr>
              <a:t>Computing</a:t>
            </a:r>
          </a:p>
          <a:p>
            <a:pPr lvl="1" algn="just" fontAlgn="base">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Fog computing is an extension of cloud computing. </a:t>
            </a:r>
            <a:endParaRPr lang="en-US" sz="1600" dirty="0" smtClean="0">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a layer in between the edge and the cloud. </a:t>
            </a:r>
            <a:endParaRPr lang="en-US" sz="1600" dirty="0" smtClean="0">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When </a:t>
            </a:r>
            <a:r>
              <a:rPr lang="en-US" sz="1600" dirty="0">
                <a:latin typeface="Times New Roman" panose="02020603050405020304" pitchFamily="18" charset="0"/>
                <a:cs typeface="Times New Roman" panose="02020603050405020304" pitchFamily="18" charset="0"/>
              </a:rPr>
              <a:t>edge computers send huge amounts of data to the cloud, fog nodes receive the data and analyze what’s important. Then the fog nodes transfer the important data to the cloud to be stored and delete the unimportant data or keep them with themselves for further analysis. </a:t>
            </a:r>
            <a:endParaRPr lang="en-US" sz="1600" dirty="0" smtClean="0">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this way, fog computing saves a lot of space in the cloud and transfers important data quickly.  </a:t>
            </a:r>
          </a:p>
          <a:p>
            <a:endParaRPr lang="en-IN" dirty="0"/>
          </a:p>
        </p:txBody>
      </p:sp>
    </p:spTree>
    <p:extLst>
      <p:ext uri="{BB962C8B-B14F-4D97-AF65-F5344CB8AC3E}">
        <p14:creationId xmlns:p14="http://schemas.microsoft.com/office/powerpoint/2010/main" val="1149481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3600" dirty="0">
                <a:solidFill>
                  <a:srgbClr val="FF0000"/>
                </a:solidFill>
                <a:latin typeface="Times New Roman" panose="02020603050405020304" pitchFamily="18" charset="0"/>
                <a:cs typeface="Times New Roman" panose="02020603050405020304" pitchFamily="18" charset="0"/>
              </a:rPr>
              <a:t>Difference Between Edge Computing and Fog Computing</a:t>
            </a:r>
            <a:r>
              <a:rPr lang="en-US" b="1" dirty="0"/>
              <a:t/>
            </a:r>
            <a:br>
              <a:rPr lang="en-US"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1129939"/>
              </p:ext>
            </p:extLst>
          </p:nvPr>
        </p:nvGraphicFramePr>
        <p:xfrm>
          <a:off x="417368" y="1850142"/>
          <a:ext cx="10768446" cy="4311666"/>
        </p:xfrm>
        <a:graphic>
          <a:graphicData uri="http://schemas.openxmlformats.org/drawingml/2006/table">
            <a:tbl>
              <a:tblPr>
                <a:tableStyleId>{16D9F66E-5EB9-4882-86FB-DCBF35E3C3E4}</a:tableStyleId>
              </a:tblPr>
              <a:tblGrid>
                <a:gridCol w="1147429">
                  <a:extLst>
                    <a:ext uri="{9D8B030D-6E8A-4147-A177-3AD203B41FA5}">
                      <a16:colId xmlns:a16="http://schemas.microsoft.com/office/drawing/2014/main" val="3148625730"/>
                    </a:ext>
                  </a:extLst>
                </a:gridCol>
                <a:gridCol w="4767059">
                  <a:extLst>
                    <a:ext uri="{9D8B030D-6E8A-4147-A177-3AD203B41FA5}">
                      <a16:colId xmlns:a16="http://schemas.microsoft.com/office/drawing/2014/main" val="1235185646"/>
                    </a:ext>
                  </a:extLst>
                </a:gridCol>
                <a:gridCol w="4853958">
                  <a:extLst>
                    <a:ext uri="{9D8B030D-6E8A-4147-A177-3AD203B41FA5}">
                      <a16:colId xmlns:a16="http://schemas.microsoft.com/office/drawing/2014/main" val="1120604009"/>
                    </a:ext>
                  </a:extLst>
                </a:gridCol>
              </a:tblGrid>
              <a:tr h="380557">
                <a:tc>
                  <a:txBody>
                    <a:bodyPr/>
                    <a:lstStyle/>
                    <a:p>
                      <a:pPr algn="ctr" fontAlgn="base"/>
                      <a:r>
                        <a:rPr lang="en-IN" sz="1800" b="1" dirty="0">
                          <a:effectLst/>
                        </a:rPr>
                        <a:t>S.NO.</a:t>
                      </a:r>
                      <a:endParaRPr lang="en-IN" sz="1800" b="1" dirty="0">
                        <a:effectLst/>
                        <a:latin typeface="Times New Roman" panose="02020603050405020304" pitchFamily="18" charset="0"/>
                        <a:cs typeface="Times New Roman" panose="02020603050405020304" pitchFamily="18" charset="0"/>
                      </a:endParaRPr>
                    </a:p>
                  </a:txBody>
                  <a:tcPr marL="38100" marR="38100" marT="47625" marB="47625" anchor="ctr"/>
                </a:tc>
                <a:tc>
                  <a:txBody>
                    <a:bodyPr/>
                    <a:lstStyle/>
                    <a:p>
                      <a:pPr algn="ctr" fontAlgn="base"/>
                      <a:r>
                        <a:rPr lang="en-IN" sz="1800" b="1" dirty="0">
                          <a:effectLst/>
                        </a:rPr>
                        <a:t>EDGE COMPUTING</a:t>
                      </a:r>
                      <a:endParaRPr lang="en-IN" sz="1800" b="1" dirty="0">
                        <a:effectLst/>
                        <a:latin typeface="Times New Roman" panose="02020603050405020304" pitchFamily="18" charset="0"/>
                        <a:cs typeface="Times New Roman" panose="02020603050405020304" pitchFamily="18" charset="0"/>
                      </a:endParaRPr>
                    </a:p>
                  </a:txBody>
                  <a:tcPr marL="47625" marR="47625" marT="47625" marB="47625" anchor="ctr"/>
                </a:tc>
                <a:tc>
                  <a:txBody>
                    <a:bodyPr/>
                    <a:lstStyle/>
                    <a:p>
                      <a:pPr algn="ctr" fontAlgn="base"/>
                      <a:r>
                        <a:rPr lang="en-IN" sz="1800" b="1" dirty="0">
                          <a:effectLst/>
                        </a:rPr>
                        <a:t>FOG COMPUTING</a:t>
                      </a:r>
                      <a:endParaRPr lang="en-IN" sz="1800" b="1" dirty="0">
                        <a:effectLst/>
                        <a:latin typeface="Times New Roman" panose="02020603050405020304" pitchFamily="18" charset="0"/>
                        <a:cs typeface="Times New Roman" panose="02020603050405020304" pitchFamily="18" charset="0"/>
                      </a:endParaRPr>
                    </a:p>
                  </a:txBody>
                  <a:tcPr marL="47625" marR="47625" marT="47625" marB="47625" anchor="ctr"/>
                </a:tc>
                <a:extLst>
                  <a:ext uri="{0D108BD9-81ED-4DB2-BD59-A6C34878D82A}">
                    <a16:rowId xmlns:a16="http://schemas.microsoft.com/office/drawing/2014/main" val="1490791608"/>
                  </a:ext>
                </a:extLst>
              </a:tr>
              <a:tr h="702264">
                <a:tc>
                  <a:txBody>
                    <a:bodyPr/>
                    <a:lstStyle/>
                    <a:p>
                      <a:pPr algn="ctr" fontAlgn="base"/>
                      <a:r>
                        <a:rPr lang="en-IN" sz="1800">
                          <a:effectLst/>
                        </a:rPr>
                        <a:t>01.</a:t>
                      </a:r>
                      <a:endParaRPr lang="en-IN" sz="1800" b="1">
                        <a:effectLst/>
                        <a:latin typeface="Times New Roman" panose="02020603050405020304" pitchFamily="18" charset="0"/>
                        <a:cs typeface="Times New Roman" panose="02020603050405020304" pitchFamily="18" charset="0"/>
                      </a:endParaRPr>
                    </a:p>
                  </a:txBody>
                  <a:tcPr marL="38100" marR="38100" marT="34738" marB="34738" anchor="ctr"/>
                </a:tc>
                <a:tc>
                  <a:txBody>
                    <a:bodyPr/>
                    <a:lstStyle/>
                    <a:p>
                      <a:pPr algn="l" fontAlgn="ctr"/>
                      <a:r>
                        <a:rPr lang="en-US" sz="1800" dirty="0">
                          <a:effectLst/>
                        </a:rPr>
                        <a:t>Less scalable than fog computing.</a:t>
                      </a:r>
                      <a:endParaRPr lang="en-US" sz="1800" b="0" dirty="0">
                        <a:effectLst/>
                        <a:latin typeface="Times New Roman" panose="02020603050405020304" pitchFamily="18" charset="0"/>
                        <a:cs typeface="Times New Roman" panose="02020603050405020304" pitchFamily="18" charset="0"/>
                      </a:endParaRPr>
                    </a:p>
                  </a:txBody>
                  <a:tcPr marL="47625" marR="47625" marT="66675" marB="66675" anchor="ctr"/>
                </a:tc>
                <a:tc>
                  <a:txBody>
                    <a:bodyPr/>
                    <a:lstStyle/>
                    <a:p>
                      <a:pPr algn="l" fontAlgn="ctr"/>
                      <a:r>
                        <a:rPr lang="en-US" sz="1800">
                          <a:effectLst/>
                        </a:rPr>
                        <a:t>Highly scalable when compared to edge computing.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extLst>
                  <a:ext uri="{0D108BD9-81ED-4DB2-BD59-A6C34878D82A}">
                    <a16:rowId xmlns:a16="http://schemas.microsoft.com/office/drawing/2014/main" val="164958611"/>
                  </a:ext>
                </a:extLst>
              </a:tr>
              <a:tr h="419789">
                <a:tc>
                  <a:txBody>
                    <a:bodyPr/>
                    <a:lstStyle/>
                    <a:p>
                      <a:pPr algn="ctr" fontAlgn="base"/>
                      <a:r>
                        <a:rPr lang="en-IN" sz="1800">
                          <a:effectLst/>
                        </a:rPr>
                        <a:t>02.</a:t>
                      </a:r>
                      <a:endParaRPr lang="en-IN" sz="1800" b="1">
                        <a:effectLst/>
                        <a:latin typeface="Times New Roman" panose="02020603050405020304" pitchFamily="18" charset="0"/>
                        <a:cs typeface="Times New Roman" panose="02020603050405020304" pitchFamily="18" charset="0"/>
                      </a:endParaRPr>
                    </a:p>
                  </a:txBody>
                  <a:tcPr marL="38100" marR="38100" marT="34738" marB="34738" anchor="ctr"/>
                </a:tc>
                <a:tc>
                  <a:txBody>
                    <a:bodyPr/>
                    <a:lstStyle/>
                    <a:p>
                      <a:pPr algn="l" fontAlgn="ctr"/>
                      <a:r>
                        <a:rPr lang="en-US" sz="1800">
                          <a:effectLst/>
                        </a:rPr>
                        <a:t>Billions of nodes are present.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tc>
                  <a:txBody>
                    <a:bodyPr/>
                    <a:lstStyle/>
                    <a:p>
                      <a:pPr algn="l" fontAlgn="ctr"/>
                      <a:r>
                        <a:rPr lang="en-US" sz="1800">
                          <a:effectLst/>
                        </a:rPr>
                        <a:t>Millions of nodes are present.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extLst>
                  <a:ext uri="{0D108BD9-81ED-4DB2-BD59-A6C34878D82A}">
                    <a16:rowId xmlns:a16="http://schemas.microsoft.com/office/drawing/2014/main" val="899241407"/>
                  </a:ext>
                </a:extLst>
              </a:tr>
              <a:tr h="702264">
                <a:tc>
                  <a:txBody>
                    <a:bodyPr/>
                    <a:lstStyle/>
                    <a:p>
                      <a:pPr algn="ctr" fontAlgn="base"/>
                      <a:r>
                        <a:rPr lang="en-IN" sz="1800">
                          <a:effectLst/>
                        </a:rPr>
                        <a:t>03.</a:t>
                      </a:r>
                      <a:endParaRPr lang="en-IN" sz="1800" b="1">
                        <a:effectLst/>
                        <a:latin typeface="Times New Roman" panose="02020603050405020304" pitchFamily="18" charset="0"/>
                        <a:cs typeface="Times New Roman" panose="02020603050405020304" pitchFamily="18" charset="0"/>
                      </a:endParaRPr>
                    </a:p>
                  </a:txBody>
                  <a:tcPr marL="38100" marR="38100" marT="34738" marB="34738" anchor="ctr"/>
                </a:tc>
                <a:tc>
                  <a:txBody>
                    <a:bodyPr/>
                    <a:lstStyle/>
                    <a:p>
                      <a:pPr algn="l" fontAlgn="ctr"/>
                      <a:r>
                        <a:rPr lang="en-US" sz="1800">
                          <a:effectLst/>
                        </a:rPr>
                        <a:t>Nodes are installed far away from the cloud.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tc>
                  <a:txBody>
                    <a:bodyPr/>
                    <a:lstStyle/>
                    <a:p>
                      <a:pPr algn="l" fontAlgn="ctr"/>
                      <a:r>
                        <a:rPr lang="en-US" sz="1800">
                          <a:effectLst/>
                        </a:rPr>
                        <a:t>Nodes in this computing are installed closer to the cloud(remote database where data is stored).</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extLst>
                  <a:ext uri="{0D108BD9-81ED-4DB2-BD59-A6C34878D82A}">
                    <a16:rowId xmlns:a16="http://schemas.microsoft.com/office/drawing/2014/main" val="1483252436"/>
                  </a:ext>
                </a:extLst>
              </a:tr>
              <a:tr h="702264">
                <a:tc>
                  <a:txBody>
                    <a:bodyPr/>
                    <a:lstStyle/>
                    <a:p>
                      <a:pPr algn="ctr" fontAlgn="base"/>
                      <a:r>
                        <a:rPr lang="en-IN" sz="1800">
                          <a:effectLst/>
                        </a:rPr>
                        <a:t>04.</a:t>
                      </a:r>
                      <a:endParaRPr lang="en-IN" sz="1800" b="1">
                        <a:effectLst/>
                        <a:latin typeface="Times New Roman" panose="02020603050405020304" pitchFamily="18" charset="0"/>
                        <a:cs typeface="Times New Roman" panose="02020603050405020304" pitchFamily="18" charset="0"/>
                      </a:endParaRPr>
                    </a:p>
                  </a:txBody>
                  <a:tcPr marL="38100" marR="38100" marT="34738" marB="34738" anchor="ctr"/>
                </a:tc>
                <a:tc>
                  <a:txBody>
                    <a:bodyPr/>
                    <a:lstStyle/>
                    <a:p>
                      <a:pPr algn="l" fontAlgn="ctr"/>
                      <a:r>
                        <a:rPr lang="en-US" sz="1800">
                          <a:effectLst/>
                        </a:rPr>
                        <a:t>Edge computing is a subdivision of fog computing.</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tc>
                  <a:txBody>
                    <a:bodyPr/>
                    <a:lstStyle/>
                    <a:p>
                      <a:pPr algn="l" fontAlgn="ctr"/>
                      <a:r>
                        <a:rPr lang="en-US" sz="1800">
                          <a:effectLst/>
                        </a:rPr>
                        <a:t>Fog computing is a subdivision of cloud computing.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extLst>
                  <a:ext uri="{0D108BD9-81ED-4DB2-BD59-A6C34878D82A}">
                    <a16:rowId xmlns:a16="http://schemas.microsoft.com/office/drawing/2014/main" val="1113824192"/>
                  </a:ext>
                </a:extLst>
              </a:tr>
              <a:tr h="984739">
                <a:tc>
                  <a:txBody>
                    <a:bodyPr/>
                    <a:lstStyle/>
                    <a:p>
                      <a:pPr algn="ctr" fontAlgn="base"/>
                      <a:r>
                        <a:rPr lang="en-IN" sz="1800">
                          <a:effectLst/>
                        </a:rPr>
                        <a:t>05.</a:t>
                      </a:r>
                      <a:endParaRPr lang="en-IN" sz="1800" b="1">
                        <a:effectLst/>
                        <a:latin typeface="Times New Roman" panose="02020603050405020304" pitchFamily="18" charset="0"/>
                        <a:cs typeface="Times New Roman" panose="02020603050405020304" pitchFamily="18" charset="0"/>
                      </a:endParaRPr>
                    </a:p>
                  </a:txBody>
                  <a:tcPr marL="38100" marR="38100" marT="34738" marB="34738" anchor="ctr"/>
                </a:tc>
                <a:tc>
                  <a:txBody>
                    <a:bodyPr/>
                    <a:lstStyle/>
                    <a:p>
                      <a:pPr algn="l" fontAlgn="ctr"/>
                      <a:r>
                        <a:rPr lang="en-US" sz="1800">
                          <a:effectLst/>
                        </a:rPr>
                        <a:t>The bandwidth requirement is very low. Because data comes from the edge nodes themselves.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tc>
                  <a:txBody>
                    <a:bodyPr/>
                    <a:lstStyle/>
                    <a:p>
                      <a:pPr algn="l" fontAlgn="ctr"/>
                      <a:r>
                        <a:rPr lang="en-US" sz="1800">
                          <a:effectLst/>
                        </a:rPr>
                        <a:t>The bandwidth requirement is high. Data originating from edge nodes is transferred to the cloud.  </a:t>
                      </a:r>
                      <a:endParaRPr lang="en-US" sz="1800" b="0">
                        <a:effectLst/>
                        <a:latin typeface="Times New Roman" panose="02020603050405020304" pitchFamily="18" charset="0"/>
                        <a:cs typeface="Times New Roman" panose="02020603050405020304" pitchFamily="18" charset="0"/>
                      </a:endParaRPr>
                    </a:p>
                  </a:txBody>
                  <a:tcPr marL="47625" marR="47625" marT="66675" marB="66675" anchor="ctr"/>
                </a:tc>
                <a:extLst>
                  <a:ext uri="{0D108BD9-81ED-4DB2-BD59-A6C34878D82A}">
                    <a16:rowId xmlns:a16="http://schemas.microsoft.com/office/drawing/2014/main" val="226042945"/>
                  </a:ext>
                </a:extLst>
              </a:tr>
              <a:tr h="419789">
                <a:tc>
                  <a:txBody>
                    <a:bodyPr/>
                    <a:lstStyle/>
                    <a:p>
                      <a:pPr algn="ctr" fontAlgn="base"/>
                      <a:r>
                        <a:rPr lang="en-IN" sz="1800">
                          <a:effectLst/>
                        </a:rPr>
                        <a:t>06.</a:t>
                      </a:r>
                      <a:endParaRPr lang="en-IN" sz="1800" b="1">
                        <a:effectLst/>
                        <a:latin typeface="Times New Roman" panose="02020603050405020304" pitchFamily="18" charset="0"/>
                        <a:cs typeface="Times New Roman" panose="02020603050405020304" pitchFamily="18" charset="0"/>
                      </a:endParaRPr>
                    </a:p>
                  </a:txBody>
                  <a:tcPr marL="38100" marR="38100" marT="34738" marB="34738" anchor="ctr"/>
                </a:tc>
                <a:tc>
                  <a:txBody>
                    <a:bodyPr/>
                    <a:lstStyle/>
                    <a:p>
                      <a:pPr algn="l" fontAlgn="ctr"/>
                      <a:r>
                        <a:rPr lang="en-IN" sz="1800">
                          <a:effectLst/>
                        </a:rPr>
                        <a:t>Operational cost is higher.</a:t>
                      </a:r>
                      <a:endParaRPr lang="en-IN" sz="1800" b="0">
                        <a:effectLst/>
                        <a:latin typeface="Times New Roman" panose="02020603050405020304" pitchFamily="18" charset="0"/>
                        <a:cs typeface="Times New Roman" panose="02020603050405020304" pitchFamily="18" charset="0"/>
                      </a:endParaRPr>
                    </a:p>
                  </a:txBody>
                  <a:tcPr marL="47625" marR="47625" marT="66675" marB="66675" anchor="ctr"/>
                </a:tc>
                <a:tc>
                  <a:txBody>
                    <a:bodyPr/>
                    <a:lstStyle/>
                    <a:p>
                      <a:pPr algn="l" fontAlgn="ctr"/>
                      <a:r>
                        <a:rPr lang="en-US" sz="1800" dirty="0">
                          <a:effectLst/>
                        </a:rPr>
                        <a:t>Operational cost is comparatively lower.</a:t>
                      </a:r>
                      <a:endParaRPr lang="en-US" sz="1800" b="0" dirty="0">
                        <a:effectLst/>
                        <a:latin typeface="Times New Roman" panose="02020603050405020304" pitchFamily="18" charset="0"/>
                        <a:cs typeface="Times New Roman" panose="02020603050405020304" pitchFamily="18" charset="0"/>
                      </a:endParaRPr>
                    </a:p>
                  </a:txBody>
                  <a:tcPr marL="47625" marR="47625" marT="66675" marB="66675" anchor="ctr"/>
                </a:tc>
                <a:extLst>
                  <a:ext uri="{0D108BD9-81ED-4DB2-BD59-A6C34878D82A}">
                    <a16:rowId xmlns:a16="http://schemas.microsoft.com/office/drawing/2014/main" val="1711574015"/>
                  </a:ext>
                </a:extLst>
              </a:tr>
            </a:tbl>
          </a:graphicData>
        </a:graphic>
      </p:graphicFrame>
    </p:spTree>
    <p:extLst>
      <p:ext uri="{BB962C8B-B14F-4D97-AF65-F5344CB8AC3E}">
        <p14:creationId xmlns:p14="http://schemas.microsoft.com/office/powerpoint/2010/main" val="410880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FF0000"/>
                </a:solidFill>
                <a:latin typeface="Times New Roman" panose="02020603050405020304" pitchFamily="18" charset="0"/>
                <a:cs typeface="Times New Roman" panose="02020603050405020304" pitchFamily="18" charset="0"/>
              </a:rPr>
              <a:t>IoT</a:t>
            </a:r>
            <a:r>
              <a:rPr lang="en-US" dirty="0">
                <a:solidFill>
                  <a:srgbClr val="FF0000"/>
                </a:solidFill>
                <a:latin typeface="Times New Roman" panose="02020603050405020304" pitchFamily="18" charset="0"/>
                <a:cs typeface="Times New Roman" panose="02020603050405020304" pitchFamily="18" charset="0"/>
              </a:rPr>
              <a:t> Open-source architecture (OIC</a:t>
            </a:r>
            <a:r>
              <a:rPr lang="en-US" dirty="0" smtClean="0">
                <a:solidFill>
                  <a:srgbClr val="FF0000"/>
                </a:solidFill>
                <a:latin typeface="Times New Roman" panose="02020603050405020304" pitchFamily="18" charset="0"/>
                <a:cs typeface="Times New Roman" panose="02020603050405020304" pitchFamily="18" charset="0"/>
              </a:rPr>
              <a:t>):Key Concepts</a:t>
            </a: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825625"/>
            <a:ext cx="10835986" cy="4351338"/>
          </a:xfrm>
        </p:spPr>
        <p:txBody>
          <a:bodyPr>
            <a:normAutofit fontScale="92500" lnSpcReduction="10000"/>
          </a:bodyPr>
          <a:lstStyle/>
          <a:p>
            <a:pPr algn="just"/>
            <a:r>
              <a:rPr lang="en-US" sz="2200" dirty="0">
                <a:latin typeface="Times New Roman" panose="02020603050405020304" pitchFamily="18" charset="0"/>
                <a:cs typeface="Times New Roman" panose="02020603050405020304" pitchFamily="18" charset="0"/>
              </a:rPr>
              <a:t>The OIC tries to realize the Internet of Things also called Network of Everything. The </a:t>
            </a:r>
            <a:r>
              <a:rPr lang="en-US" sz="2200" dirty="0" err="1">
                <a:latin typeface="Times New Roman" panose="02020603050405020304" pitchFamily="18" charset="0"/>
                <a:cs typeface="Times New Roman" panose="02020603050405020304" pitchFamily="18" charset="0"/>
              </a:rPr>
              <a:t>IoT</a:t>
            </a:r>
            <a:r>
              <a:rPr lang="en-US" sz="2200" dirty="0">
                <a:latin typeface="Times New Roman" panose="02020603050405020304" pitchFamily="18" charset="0"/>
                <a:cs typeface="Times New Roman" panose="02020603050405020304" pitchFamily="18" charset="0"/>
              </a:rPr>
              <a:t> requires easy discovery, and trusted and reliable connectivity between things. The OIC delivers a framework that enables these requirements via a specification, a reference implementation and a certification program.</a:t>
            </a:r>
          </a:p>
          <a:p>
            <a:r>
              <a:rPr lang="en-US" sz="2200" b="1" dirty="0" smtClean="0">
                <a:solidFill>
                  <a:srgbClr val="002060"/>
                </a:solidFill>
                <a:latin typeface="Times New Roman" panose="02020603050405020304" pitchFamily="18" charset="0"/>
                <a:cs typeface="Times New Roman" panose="02020603050405020304" pitchFamily="18" charset="0"/>
              </a:rPr>
              <a:t>Current </a:t>
            </a:r>
            <a:r>
              <a:rPr lang="en-US" sz="2200" b="1" dirty="0" err="1">
                <a:solidFill>
                  <a:srgbClr val="002060"/>
                </a:solidFill>
                <a:latin typeface="Times New Roman" panose="02020603050405020304" pitchFamily="18" charset="0"/>
                <a:cs typeface="Times New Roman" panose="02020603050405020304" pitchFamily="18" charset="0"/>
              </a:rPr>
              <a:t>IoT</a:t>
            </a:r>
            <a:r>
              <a:rPr lang="en-US" sz="2200" b="1" dirty="0">
                <a:solidFill>
                  <a:srgbClr val="002060"/>
                </a:solidFill>
                <a:latin typeface="Times New Roman" panose="02020603050405020304" pitchFamily="18" charset="0"/>
                <a:cs typeface="Times New Roman" panose="02020603050405020304" pitchFamily="18" charset="0"/>
              </a:rPr>
              <a:t> connectivity difficulties</a:t>
            </a:r>
            <a:r>
              <a:rPr lang="en-US" sz="2200" b="1" dirty="0" smtClean="0">
                <a:solidFill>
                  <a:srgbClr val="002060"/>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 Technical </a:t>
            </a:r>
            <a:r>
              <a:rPr lang="en-US" sz="2200" dirty="0">
                <a:latin typeface="Times New Roman" panose="02020603050405020304" pitchFamily="18" charset="0"/>
                <a:cs typeface="Times New Roman" panose="02020603050405020304" pitchFamily="18" charset="0"/>
              </a:rPr>
              <a:t>issues </a:t>
            </a:r>
            <a:endParaRPr lang="en-US" sz="22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Intellectual </a:t>
            </a:r>
            <a:r>
              <a:rPr lang="en-US" sz="2200" dirty="0">
                <a:latin typeface="Times New Roman" panose="02020603050405020304" pitchFamily="18" charset="0"/>
                <a:cs typeface="Times New Roman" panose="02020603050405020304" pitchFamily="18" charset="0"/>
              </a:rPr>
              <a:t>property rights issues </a:t>
            </a:r>
            <a:endParaRPr lang="en-US" sz="22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Organizational/structural </a:t>
            </a:r>
            <a:r>
              <a:rPr lang="en-US" sz="2200" dirty="0">
                <a:latin typeface="Times New Roman" panose="02020603050405020304" pitchFamily="18" charset="0"/>
                <a:cs typeface="Times New Roman" panose="02020603050405020304" pitchFamily="18" charset="0"/>
              </a:rPr>
              <a:t>issues </a:t>
            </a:r>
            <a:endParaRPr lang="en-US" sz="22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Platform independent</a:t>
            </a:r>
          </a:p>
          <a:p>
            <a:pPr lvl="1">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Scalable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flexible </a:t>
            </a:r>
            <a:r>
              <a:rPr lang="en-US" sz="1800" dirty="0">
                <a:latin typeface="Times New Roman" panose="02020603050405020304" pitchFamily="18" charset="0"/>
                <a:cs typeface="Times New Roman" panose="02020603050405020304" pitchFamily="18" charset="0"/>
              </a:rPr>
              <a:t>and can be deployed </a:t>
            </a:r>
            <a:r>
              <a:rPr lang="en-US" sz="1800" dirty="0" smtClean="0">
                <a:latin typeface="Times New Roman" panose="02020603050405020304" pitchFamily="18" charset="0"/>
                <a:cs typeface="Times New Roman" panose="02020603050405020304" pitchFamily="18" charset="0"/>
              </a:rPr>
              <a:t>anywhere</a:t>
            </a:r>
          </a:p>
          <a:p>
            <a:pPr lvl="1">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Based </a:t>
            </a:r>
            <a:r>
              <a:rPr lang="en-US" sz="1800" dirty="0">
                <a:latin typeface="Times New Roman" panose="02020603050405020304" pitchFamily="18" charset="0"/>
                <a:cs typeface="Times New Roman" panose="02020603050405020304" pitchFamily="18" charset="0"/>
              </a:rPr>
              <a:t>on open </a:t>
            </a:r>
            <a:r>
              <a:rPr lang="en-US" sz="1800" dirty="0" smtClean="0">
                <a:latin typeface="Times New Roman" panose="02020603050405020304" pitchFamily="18" charset="0"/>
                <a:cs typeface="Times New Roman" panose="02020603050405020304" pitchFamily="18" charset="0"/>
              </a:rPr>
              <a:t>standards</a:t>
            </a:r>
          </a:p>
          <a:p>
            <a:pPr lvl="1">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Streaming </a:t>
            </a:r>
            <a:r>
              <a:rPr lang="en-US" sz="1800" dirty="0">
                <a:latin typeface="Times New Roman" panose="02020603050405020304" pitchFamily="18" charset="0"/>
                <a:cs typeface="Times New Roman" panose="02020603050405020304" pitchFamily="18" charset="0"/>
              </a:rPr>
              <a:t>analytics and machine </a:t>
            </a:r>
            <a:r>
              <a:rPr lang="en-US" sz="1800" dirty="0" smtClean="0">
                <a:latin typeface="Times New Roman" panose="02020603050405020304" pitchFamily="18" charset="0"/>
                <a:cs typeface="Times New Roman" panose="02020603050405020304" pitchFamily="18" charset="0"/>
              </a:rPr>
              <a:t>learning</a:t>
            </a:r>
          </a:p>
          <a:p>
            <a:pPr lvl="1">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Open </a:t>
            </a:r>
            <a:r>
              <a:rPr lang="en-US" sz="1800" dirty="0">
                <a:latin typeface="Times New Roman" panose="02020603050405020304" pitchFamily="18" charset="0"/>
                <a:cs typeface="Times New Roman" panose="02020603050405020304" pitchFamily="18" charset="0"/>
              </a:rPr>
              <a:t>and interoperable on the hybrid </a:t>
            </a:r>
            <a:r>
              <a:rPr lang="en-US" sz="1800" dirty="0" smtClean="0">
                <a:latin typeface="Times New Roman" panose="02020603050405020304" pitchFamily="18" charset="0"/>
                <a:cs typeface="Times New Roman" panose="02020603050405020304" pitchFamily="18" charset="0"/>
              </a:rPr>
              <a:t>cloud</a:t>
            </a:r>
          </a:p>
          <a:p>
            <a:pPr lvl="1">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Application </a:t>
            </a:r>
            <a:r>
              <a:rPr lang="en-US" sz="1800" dirty="0">
                <a:latin typeface="Times New Roman" panose="02020603050405020304" pitchFamily="18" charset="0"/>
                <a:cs typeface="Times New Roman" panose="02020603050405020304" pitchFamily="18" charset="0"/>
              </a:rPr>
              <a:t>agility and </a:t>
            </a:r>
            <a:r>
              <a:rPr lang="en-US" sz="1800" dirty="0" smtClean="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17741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OIC Organizational Structure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35882" y="1825625"/>
            <a:ext cx="4655127" cy="4351338"/>
          </a:xfrm>
        </p:spPr>
        <p:txBody>
          <a:bodyPr>
            <a:normAutofit lnSpcReduction="10000"/>
          </a:bodyPr>
          <a:lstStyle/>
          <a:p>
            <a:pPr algn="just"/>
            <a:r>
              <a:rPr lang="en-US" sz="2400" dirty="0" smtClean="0">
                <a:latin typeface="Times New Roman" panose="02020603050405020304" pitchFamily="18" charset="0"/>
                <a:cs typeface="Times New Roman" panose="02020603050405020304" pitchFamily="18" charset="0"/>
              </a:rPr>
              <a:t>It is an </a:t>
            </a:r>
            <a:r>
              <a:rPr lang="en-US" sz="2400" dirty="0">
                <a:latin typeface="Times New Roman" panose="02020603050405020304" pitchFamily="18" charset="0"/>
                <a:cs typeface="Times New Roman" panose="02020603050405020304" pitchFamily="18" charset="0"/>
              </a:rPr>
              <a:t>arrangement between Regulatory Authorities, it is very flexible, dynamic and proactive</a:t>
            </a:r>
            <a:r>
              <a:rPr lang="en-US" sz="2400" dirty="0" smtClean="0">
                <a:latin typeface="Times New Roman" panose="02020603050405020304" pitchFamily="18" charset="0"/>
                <a:cs typeface="Times New Roman" panose="02020603050405020304" pitchFamily="18" charset="0"/>
              </a:rPr>
              <a:t>.</a:t>
            </a:r>
          </a:p>
          <a:p>
            <a:r>
              <a:rPr lang="en-US" sz="2200" b="1" dirty="0">
                <a:solidFill>
                  <a:srgbClr val="002060"/>
                </a:solidFill>
                <a:latin typeface="Times New Roman" panose="02020603050405020304" pitchFamily="18" charset="0"/>
                <a:cs typeface="Times New Roman" panose="02020603050405020304" pitchFamily="18" charset="0"/>
              </a:rPr>
              <a:t>Open Interconnect Consortium (OIC) is being formed by…</a:t>
            </a:r>
          </a:p>
          <a:p>
            <a:pPr marL="457200" lvl="1" indent="0">
              <a:buNone/>
            </a:pP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IoT</a:t>
            </a:r>
            <a:r>
              <a:rPr lang="en-US" sz="2200" dirty="0">
                <a:latin typeface="Times New Roman" panose="02020603050405020304" pitchFamily="18" charset="0"/>
                <a:cs typeface="Times New Roman" panose="02020603050405020304" pitchFamily="18" charset="0"/>
              </a:rPr>
              <a:t> industry leaders </a:t>
            </a:r>
          </a:p>
          <a:p>
            <a:pPr marL="457200" lvl="1" indent="0">
              <a:buNone/>
            </a:pPr>
            <a:r>
              <a:rPr lang="en-US" sz="2200" dirty="0">
                <a:latin typeface="Times New Roman" panose="02020603050405020304" pitchFamily="18" charset="0"/>
                <a:cs typeface="Times New Roman" panose="02020603050405020304" pitchFamily="18" charset="0"/>
              </a:rPr>
              <a:t>– A connectivity framework </a:t>
            </a:r>
          </a:p>
          <a:p>
            <a:pPr marL="457200" lvl="1" indent="0">
              <a:buNone/>
            </a:pPr>
            <a:r>
              <a:rPr lang="en-US" sz="2200" dirty="0">
                <a:latin typeface="Times New Roman" panose="02020603050405020304" pitchFamily="18" charset="0"/>
                <a:cs typeface="Times New Roman" panose="02020603050405020304" pitchFamily="18" charset="0"/>
              </a:rPr>
              <a:t>– Across vertical markets</a:t>
            </a:r>
          </a:p>
          <a:p>
            <a:pPr marL="457200" lvl="1" indent="0">
              <a:buNone/>
            </a:pPr>
            <a:r>
              <a:rPr lang="en-US" sz="2200" dirty="0">
                <a:latin typeface="Times New Roman" panose="02020603050405020304" pitchFamily="18" charset="0"/>
                <a:cs typeface="Times New Roman" panose="02020603050405020304" pitchFamily="18" charset="0"/>
              </a:rPr>
              <a:t> – Standards development</a:t>
            </a:r>
          </a:p>
          <a:p>
            <a:pPr marL="457200" lvl="1" indent="0">
              <a:buNone/>
            </a:pPr>
            <a:r>
              <a:rPr lang="en-US" sz="2200" dirty="0">
                <a:latin typeface="Times New Roman" panose="02020603050405020304" pitchFamily="18" charset="0"/>
                <a:cs typeface="Times New Roman" panose="02020603050405020304" pitchFamily="18" charset="0"/>
              </a:rPr>
              <a:t> – Open source </a:t>
            </a:r>
          </a:p>
          <a:p>
            <a:pPr marL="457200" lvl="1" indent="0">
              <a:buNone/>
            </a:pPr>
            <a:r>
              <a:rPr lang="en-US" sz="2200" dirty="0">
                <a:latin typeface="Times New Roman" panose="02020603050405020304" pitchFamily="18" charset="0"/>
                <a:cs typeface="Times New Roman" panose="02020603050405020304" pitchFamily="18" charset="0"/>
              </a:rPr>
              <a:t>– Royalty free IPR</a:t>
            </a:r>
          </a:p>
          <a:p>
            <a:pPr marL="457200" lvl="1" indent="0">
              <a:buNone/>
            </a:pPr>
            <a:r>
              <a:rPr lang="en-US" sz="2200" dirty="0">
                <a:latin typeface="Times New Roman" panose="02020603050405020304" pitchFamily="18" charset="0"/>
                <a:cs typeface="Times New Roman" panose="02020603050405020304" pitchFamily="18" charset="0"/>
              </a:rPr>
              <a:t> – An inclusive approach to technologies</a:t>
            </a:r>
            <a:endParaRPr lang="en-IN" sz="22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16082" y="2180787"/>
            <a:ext cx="5416445" cy="2396409"/>
          </a:xfrm>
          <a:prstGeom prst="rect">
            <a:avLst/>
          </a:prstGeom>
        </p:spPr>
      </p:pic>
    </p:spTree>
    <p:extLst>
      <p:ext uri="{BB962C8B-B14F-4D97-AF65-F5344CB8AC3E}">
        <p14:creationId xmlns:p14="http://schemas.microsoft.com/office/powerpoint/2010/main" val="59330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OIC Design </a:t>
            </a:r>
            <a:r>
              <a:rPr lang="en-US" dirty="0" smtClean="0">
                <a:solidFill>
                  <a:srgbClr val="FF0000"/>
                </a:solidFill>
                <a:latin typeface="Times New Roman" panose="02020603050405020304" pitchFamily="18" charset="0"/>
                <a:cs typeface="Times New Roman" panose="02020603050405020304" pitchFamily="18" charset="0"/>
              </a:rPr>
              <a:t>Principles</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b="1" dirty="0">
                <a:solidFill>
                  <a:srgbClr val="7030A0"/>
                </a:solidFill>
                <a:latin typeface="Times New Roman" panose="02020603050405020304" pitchFamily="18" charset="0"/>
                <a:cs typeface="Times New Roman" panose="02020603050405020304" pitchFamily="18" charset="0"/>
              </a:rPr>
              <a:t>Core Framework Specification Scope</a:t>
            </a:r>
          </a:p>
          <a:p>
            <a:pPr lvl="1"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Specifies </a:t>
            </a:r>
            <a:r>
              <a:rPr lang="en-US" sz="1600" dirty="0">
                <a:latin typeface="Times New Roman" panose="02020603050405020304" pitchFamily="18" charset="0"/>
                <a:cs typeface="Times New Roman" panose="02020603050405020304" pitchFamily="18" charset="0"/>
              </a:rPr>
              <a:t>the technical specification(s) comprising of the </a:t>
            </a:r>
            <a:r>
              <a:rPr lang="en-US" sz="1600" dirty="0" err="1" smtClean="0">
                <a:latin typeface="Times New Roman" panose="02020603050405020304" pitchFamily="18" charset="0"/>
                <a:cs typeface="Times New Roman" panose="02020603050405020304" pitchFamily="18" charset="0"/>
              </a:rPr>
              <a:t>corearchitectural</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framework, messaging, interfaces and </a:t>
            </a:r>
            <a:r>
              <a:rPr lang="en-US" sz="1600" dirty="0" smtClean="0">
                <a:latin typeface="Times New Roman" panose="02020603050405020304" pitchFamily="18" charset="0"/>
                <a:cs typeface="Times New Roman" panose="02020603050405020304" pitchFamily="18" charset="0"/>
              </a:rPr>
              <a:t>protocols based </a:t>
            </a:r>
            <a:r>
              <a:rPr lang="en-US" sz="1600" dirty="0">
                <a:latin typeface="Times New Roman" panose="02020603050405020304" pitchFamily="18" charset="0"/>
                <a:cs typeface="Times New Roman" panose="02020603050405020304" pitchFamily="18" charset="0"/>
              </a:rPr>
              <a:t>on approved use-case scenarios</a:t>
            </a:r>
          </a:p>
          <a:p>
            <a:pPr lvl="1"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Enables </a:t>
            </a:r>
            <a:r>
              <a:rPr lang="en-US" sz="1600" dirty="0">
                <a:latin typeface="Times New Roman" panose="02020603050405020304" pitchFamily="18" charset="0"/>
                <a:cs typeface="Times New Roman" panose="02020603050405020304" pitchFamily="18" charset="0"/>
              </a:rPr>
              <a:t>the development of vertical profiles (e.g. </a:t>
            </a:r>
            <a:r>
              <a:rPr lang="en-US" sz="1600" dirty="0" err="1" smtClean="0">
                <a:latin typeface="Times New Roman" panose="02020603050405020304" pitchFamily="18" charset="0"/>
                <a:cs typeface="Times New Roman" panose="02020603050405020304" pitchFamily="18" charset="0"/>
              </a:rPr>
              <a:t>SmartHome</a:t>
            </a:r>
            <a:r>
              <a:rPr lang="en-US" sz="1600" dirty="0">
                <a:latin typeface="Times New Roman" panose="02020603050405020304" pitchFamily="18" charset="0"/>
                <a:cs typeface="Times New Roman" panose="02020603050405020304" pitchFamily="18" charset="0"/>
              </a:rPr>
              <a:t>) on top of the core</a:t>
            </a:r>
          </a:p>
          <a:p>
            <a:pPr algn="just"/>
            <a:r>
              <a:rPr lang="en-US" sz="2000" dirty="0" smtClean="0">
                <a:latin typeface="Times New Roman" panose="02020603050405020304" pitchFamily="18" charset="0"/>
                <a:cs typeface="Times New Roman" panose="02020603050405020304" pitchFamily="18" charset="0"/>
              </a:rPr>
              <a:t>Architect </a:t>
            </a:r>
            <a:r>
              <a:rPr lang="en-US" sz="2000" dirty="0">
                <a:latin typeface="Times New Roman" panose="02020603050405020304" pitchFamily="18" charset="0"/>
                <a:cs typeface="Times New Roman" panose="02020603050405020304" pitchFamily="18" charset="0"/>
              </a:rPr>
              <a:t>a core framework that is scalable from </a:t>
            </a:r>
            <a:r>
              <a:rPr lang="en-US" sz="2000" dirty="0" smtClean="0">
                <a:latin typeface="Times New Roman" panose="02020603050405020304" pitchFamily="18" charset="0"/>
                <a:cs typeface="Times New Roman" panose="02020603050405020304" pitchFamily="18" charset="0"/>
              </a:rPr>
              <a:t>resource constrained </a:t>
            </a:r>
            <a:r>
              <a:rPr lang="en-US" sz="2000" dirty="0">
                <a:latin typeface="Times New Roman" panose="02020603050405020304" pitchFamily="18" charset="0"/>
                <a:cs typeface="Times New Roman" panose="02020603050405020304" pitchFamily="18" charset="0"/>
              </a:rPr>
              <a:t>devices to resource rich devices</a:t>
            </a:r>
          </a:p>
          <a:p>
            <a:pPr algn="just"/>
            <a:r>
              <a:rPr lang="en-US" sz="2000" dirty="0" smtClean="0">
                <a:latin typeface="Times New Roman" panose="02020603050405020304" pitchFamily="18" charset="0"/>
                <a:cs typeface="Times New Roman" panose="02020603050405020304" pitchFamily="18" charset="0"/>
              </a:rPr>
              <a:t>Evaluate </a:t>
            </a:r>
            <a:r>
              <a:rPr lang="en-US" sz="2000" dirty="0">
                <a:latin typeface="Times New Roman" panose="02020603050405020304" pitchFamily="18" charset="0"/>
                <a:cs typeface="Times New Roman" panose="02020603050405020304" pitchFamily="18" charset="0"/>
              </a:rPr>
              <a:t>technical specification(s) for maximum </a:t>
            </a:r>
            <a:r>
              <a:rPr lang="en-US" sz="2000" dirty="0" smtClean="0">
                <a:latin typeface="Times New Roman" panose="02020603050405020304" pitchFamily="18" charset="0"/>
                <a:cs typeface="Times New Roman" panose="02020603050405020304" pitchFamily="18" charset="0"/>
              </a:rPr>
              <a:t>testability and </a:t>
            </a:r>
            <a:r>
              <a:rPr lang="en-US" sz="2000" dirty="0">
                <a:latin typeface="Times New Roman" panose="02020603050405020304" pitchFamily="18" charset="0"/>
                <a:cs typeface="Times New Roman" panose="02020603050405020304" pitchFamily="18" charset="0"/>
              </a:rPr>
              <a:t>interoperability</a:t>
            </a:r>
          </a:p>
          <a:p>
            <a:pPr algn="just"/>
            <a:r>
              <a:rPr lang="en-US" sz="2000" dirty="0" smtClean="0">
                <a:latin typeface="Times New Roman" panose="02020603050405020304" pitchFamily="18" charset="0"/>
                <a:cs typeface="Times New Roman" panose="02020603050405020304" pitchFamily="18" charset="0"/>
              </a:rPr>
              <a:t>Ensure </a:t>
            </a:r>
            <a:r>
              <a:rPr lang="en-US" sz="2000" dirty="0">
                <a:latin typeface="Times New Roman" panose="02020603050405020304" pitchFamily="18" charset="0"/>
                <a:cs typeface="Times New Roman" panose="02020603050405020304" pitchFamily="18" charset="0"/>
              </a:rPr>
              <a:t>alignment with OIC open source releases</a:t>
            </a:r>
            <a:endParaRPr lang="en-IN" dirty="0"/>
          </a:p>
        </p:txBody>
      </p:sp>
    </p:spTree>
    <p:extLst>
      <p:ext uri="{BB962C8B-B14F-4D97-AF65-F5344CB8AC3E}">
        <p14:creationId xmlns:p14="http://schemas.microsoft.com/office/powerpoint/2010/main" val="86239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OIC Roles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OIC Client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err="1"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Initiate an transaction (send a request) &amp; ii) access an OIC Server to get a service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OIC Server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err="1" smtClean="0">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host OIC </a:t>
            </a:r>
            <a:r>
              <a:rPr lang="en-US" sz="2000" dirty="0" smtClean="0">
                <a:latin typeface="Times New Roman" panose="02020603050405020304" pitchFamily="18" charset="0"/>
                <a:cs typeface="Times New Roman" panose="02020603050405020304" pitchFamily="18" charset="0"/>
              </a:rPr>
              <a:t>Resource &amp; ii</a:t>
            </a:r>
            <a:r>
              <a:rPr lang="en-US" sz="2000" dirty="0">
                <a:latin typeface="Times New Roman" panose="02020603050405020304" pitchFamily="18" charset="0"/>
                <a:cs typeface="Times New Roman" panose="02020603050405020304" pitchFamily="18" charset="0"/>
              </a:rPr>
              <a:t>) send a response &amp; provide service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22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OIC </a:t>
            </a:r>
            <a:r>
              <a:rPr lang="en-IN" dirty="0" smtClean="0">
                <a:solidFill>
                  <a:srgbClr val="FF0000"/>
                </a:solidFill>
                <a:latin typeface="Times New Roman" panose="02020603050405020304" pitchFamily="18" charset="0"/>
                <a:cs typeface="Times New Roman" panose="02020603050405020304" pitchFamily="18" charset="0"/>
              </a:rPr>
              <a:t>Architecture</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OIC adopted RESTful Architecture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Current </a:t>
            </a:r>
            <a:r>
              <a:rPr lang="en-US" sz="2000" dirty="0">
                <a:latin typeface="Times New Roman" panose="02020603050405020304" pitchFamily="18" charset="0"/>
                <a:cs typeface="Times New Roman" panose="02020603050405020304" pitchFamily="18" charset="0"/>
              </a:rPr>
              <a:t>OIC Architecture defines 2 logical roles that devices can </a:t>
            </a:r>
            <a:r>
              <a:rPr lang="en-US" sz="2000" dirty="0" smtClean="0">
                <a:latin typeface="Times New Roman" panose="02020603050405020304" pitchFamily="18" charset="0"/>
                <a:cs typeface="Times New Roman" panose="02020603050405020304" pitchFamily="18" charset="0"/>
              </a:rPr>
              <a:t>take</a:t>
            </a: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OIC </a:t>
            </a:r>
            <a:r>
              <a:rPr lang="en-US" sz="2000" dirty="0">
                <a:latin typeface="Times New Roman" panose="02020603050405020304" pitchFamily="18" charset="0"/>
                <a:cs typeface="Times New Roman" panose="02020603050405020304" pitchFamily="18" charset="0"/>
              </a:rPr>
              <a:t>Server : A logical entity that exposes hosted resources </a:t>
            </a:r>
            <a:endParaRPr lang="en-US"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OIC </a:t>
            </a:r>
            <a:r>
              <a:rPr lang="en-US" sz="2000" dirty="0">
                <a:latin typeface="Times New Roman" panose="02020603050405020304" pitchFamily="18" charset="0"/>
                <a:cs typeface="Times New Roman" panose="02020603050405020304" pitchFamily="18" charset="0"/>
              </a:rPr>
              <a:t>Client : A logical entity that accesses resources on an OIC Server</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2155" y="3568640"/>
            <a:ext cx="7497016" cy="3097128"/>
          </a:xfrm>
          <a:prstGeom prst="rect">
            <a:avLst/>
          </a:prstGeom>
        </p:spPr>
      </p:pic>
    </p:spTree>
    <p:extLst>
      <p:ext uri="{BB962C8B-B14F-4D97-AF65-F5344CB8AC3E}">
        <p14:creationId xmlns:p14="http://schemas.microsoft.com/office/powerpoint/2010/main" val="359345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Organization of an OIC Device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OIC Device – abstraction on a platform to host resources and execute roles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55497" y="3014158"/>
            <a:ext cx="6465697" cy="2929442"/>
          </a:xfrm>
          <a:prstGeom prst="rect">
            <a:avLst/>
          </a:prstGeom>
        </p:spPr>
      </p:pic>
    </p:spTree>
    <p:extLst>
      <p:ext uri="{BB962C8B-B14F-4D97-AF65-F5344CB8AC3E}">
        <p14:creationId xmlns:p14="http://schemas.microsoft.com/office/powerpoint/2010/main" val="379315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6623</TotalTime>
  <Words>1910</Words>
  <Application>Microsoft Office PowerPoint</Application>
  <PresentationFormat>Widescreen</PresentationFormat>
  <Paragraphs>260</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IoT Architecture</vt:lpstr>
      <vt:lpstr>Contents</vt:lpstr>
      <vt:lpstr>Open Interconnect Consortium (OIC)</vt:lpstr>
      <vt:lpstr>IoT Open-source architecture (OIC):Key Concepts </vt:lpstr>
      <vt:lpstr>OIC Organizational Structure </vt:lpstr>
      <vt:lpstr>OIC Design Principles</vt:lpstr>
      <vt:lpstr>OIC Roles</vt:lpstr>
      <vt:lpstr>OIC Architecture </vt:lpstr>
      <vt:lpstr>Organization of an OIC Device</vt:lpstr>
      <vt:lpstr>IoT devices and deployment models</vt:lpstr>
      <vt:lpstr>A Three-Part Strategy for IoT Deployment</vt:lpstr>
      <vt:lpstr>IoT Deployment At Large Scale </vt:lpstr>
      <vt:lpstr>IoTivity : An Open source IoT stack, Overview </vt:lpstr>
      <vt:lpstr>Why is IoTivity useful?</vt:lpstr>
      <vt:lpstr>IoTivity stack architecture</vt:lpstr>
      <vt:lpstr>IoTivity resource model and abstraction</vt:lpstr>
      <vt:lpstr>“Well-Known” resources</vt:lpstr>
      <vt:lpstr>Middleware for IoT: Overview, Communication middleware for IoT</vt:lpstr>
      <vt:lpstr>How IoT Middleware Works? </vt:lpstr>
      <vt:lpstr>Components of IoT middleware  </vt:lpstr>
      <vt:lpstr>Types of IoT Middleware and Their Functionalities </vt:lpstr>
      <vt:lpstr>What is Service Oriented Architecture (SOA)?</vt:lpstr>
      <vt:lpstr>Service-Oriented Terminologies </vt:lpstr>
      <vt:lpstr>What is Service Connections?</vt:lpstr>
      <vt:lpstr>Characteristics of SOA </vt:lpstr>
      <vt:lpstr>Cloud Computing</vt:lpstr>
      <vt:lpstr>Cloud Computing Architecture</vt:lpstr>
      <vt:lpstr>Types of Basic Cloud Computing Services </vt:lpstr>
      <vt:lpstr>The Role of Cloud Computing on the Internet of Things:</vt:lpstr>
      <vt:lpstr>Cloud Middleware</vt:lpstr>
      <vt:lpstr>Cloud middleware and its advantages </vt:lpstr>
      <vt:lpstr>Cloud Standards</vt:lpstr>
      <vt:lpstr>What role governments need to play and what actions different governments are taking to shape the cloud standards? </vt:lpstr>
      <vt:lpstr>Cloud Providers and Systems</vt:lpstr>
      <vt:lpstr>Cloud Computing Systems?</vt:lpstr>
      <vt:lpstr>Edge/Fog computing</vt:lpstr>
      <vt:lpstr>Edge/Fog computing</vt:lpstr>
      <vt:lpstr>Edge/Fog computing</vt:lpstr>
      <vt:lpstr>Difference Between Edge Computing and Fog Computing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sushil</dc:creator>
  <cp:lastModifiedBy>Sushil Kumar</cp:lastModifiedBy>
  <cp:revision>460</cp:revision>
  <dcterms:created xsi:type="dcterms:W3CDTF">2021-10-10T08:37:14Z</dcterms:created>
  <dcterms:modified xsi:type="dcterms:W3CDTF">2023-09-08T13:04:22Z</dcterms:modified>
</cp:coreProperties>
</file>