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91" r:id="rId3"/>
    <p:sldId id="294" r:id="rId4"/>
    <p:sldId id="290" r:id="rId5"/>
    <p:sldId id="289" r:id="rId6"/>
    <p:sldId id="295" r:id="rId7"/>
    <p:sldId id="296" r:id="rId8"/>
    <p:sldId id="288" r:id="rId9"/>
    <p:sldId id="287" r:id="rId10"/>
    <p:sldId id="323" r:id="rId11"/>
    <p:sldId id="286" r:id="rId12"/>
    <p:sldId id="285" r:id="rId13"/>
    <p:sldId id="324" r:id="rId14"/>
    <p:sldId id="284" r:id="rId15"/>
    <p:sldId id="283" r:id="rId16"/>
    <p:sldId id="282" r:id="rId17"/>
    <p:sldId id="297" r:id="rId18"/>
    <p:sldId id="281" r:id="rId19"/>
    <p:sldId id="280" r:id="rId20"/>
    <p:sldId id="279" r:id="rId21"/>
    <p:sldId id="298" r:id="rId22"/>
    <p:sldId id="278" r:id="rId23"/>
    <p:sldId id="277" r:id="rId24"/>
    <p:sldId id="276" r:id="rId25"/>
    <p:sldId id="275" r:id="rId26"/>
    <p:sldId id="274" r:id="rId27"/>
    <p:sldId id="27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4" r:id="rId36"/>
    <p:sldId id="311" r:id="rId37"/>
    <p:sldId id="312" r:id="rId38"/>
    <p:sldId id="313" r:id="rId39"/>
    <p:sldId id="315" r:id="rId40"/>
    <p:sldId id="316" r:id="rId41"/>
    <p:sldId id="270" r:id="rId42"/>
    <p:sldId id="269" r:id="rId43"/>
    <p:sldId id="317" r:id="rId44"/>
    <p:sldId id="318" r:id="rId45"/>
    <p:sldId id="319" r:id="rId46"/>
    <p:sldId id="320" r:id="rId47"/>
    <p:sldId id="321" r:id="rId48"/>
    <p:sldId id="268" r:id="rId49"/>
    <p:sldId id="267" r:id="rId50"/>
    <p:sldId id="266" r:id="rId51"/>
    <p:sldId id="265" r:id="rId52"/>
    <p:sldId id="264" r:id="rId53"/>
    <p:sldId id="325" r:id="rId54"/>
    <p:sldId id="263" r:id="rId55"/>
    <p:sldId id="326" r:id="rId56"/>
    <p:sldId id="327" r:id="rId57"/>
    <p:sldId id="328" r:id="rId58"/>
    <p:sldId id="322" r:id="rId59"/>
    <p:sldId id="329" r:id="rId60"/>
    <p:sldId id="262" r:id="rId61"/>
    <p:sldId id="330" r:id="rId62"/>
    <p:sldId id="261" r:id="rId63"/>
    <p:sldId id="331" r:id="rId64"/>
    <p:sldId id="260" r:id="rId65"/>
    <p:sldId id="292" r:id="rId66"/>
    <p:sldId id="29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8" autoAdjust="0"/>
    <p:restoredTop sz="86370" autoAdjust="0"/>
  </p:normalViewPr>
  <p:slideViewPr>
    <p:cSldViewPr snapToGrid="0" snapToObjects="1">
      <p:cViewPr varScale="1">
        <p:scale>
          <a:sx n="62" d="100"/>
          <a:sy n="62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E6A7A-2E5C-4A52-8C8D-F3A69C7620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6BC630-1A0F-45AE-8015-F62041FC8A63}">
      <dgm:prSet/>
      <dgm:spPr/>
      <dgm:t>
        <a:bodyPr/>
        <a:lstStyle/>
        <a:p>
          <a:pPr rtl="0"/>
          <a:r>
            <a:rPr lang="en-US" dirty="0"/>
            <a:t>Order</a:t>
          </a:r>
        </a:p>
      </dgm:t>
    </dgm:pt>
    <dgm:pt modelId="{63085407-1E4B-4984-806A-634E0D98CE77}" type="parTrans" cxnId="{8D62E997-5865-4379-97BC-DBD854619A55}">
      <dgm:prSet/>
      <dgm:spPr/>
      <dgm:t>
        <a:bodyPr/>
        <a:lstStyle/>
        <a:p>
          <a:endParaRPr lang="en-US"/>
        </a:p>
      </dgm:t>
    </dgm:pt>
    <dgm:pt modelId="{A71DB4B8-51E0-46B9-B5BD-890840601B4F}" type="sibTrans" cxnId="{8D62E997-5865-4379-97BC-DBD854619A55}">
      <dgm:prSet/>
      <dgm:spPr/>
      <dgm:t>
        <a:bodyPr/>
        <a:lstStyle/>
        <a:p>
          <a:endParaRPr lang="en-US"/>
        </a:p>
      </dgm:t>
    </dgm:pt>
    <dgm:pt modelId="{27911517-7DAF-4C48-9736-6C832D7BDED3}" type="pres">
      <dgm:prSet presAssocID="{FDBE6A7A-2E5C-4A52-8C8D-F3A69C7620A8}" presName="Name0" presStyleCnt="0">
        <dgm:presLayoutVars>
          <dgm:dir/>
          <dgm:resizeHandles val="exact"/>
        </dgm:presLayoutVars>
      </dgm:prSet>
      <dgm:spPr/>
    </dgm:pt>
    <dgm:pt modelId="{3786692A-3B52-4E97-B3DF-9912CAF33995}" type="pres">
      <dgm:prSet presAssocID="{396BC630-1A0F-45AE-8015-F62041FC8A63}" presName="node" presStyleLbl="node1" presStyleIdx="0" presStyleCnt="1">
        <dgm:presLayoutVars>
          <dgm:bulletEnabled val="1"/>
        </dgm:presLayoutVars>
      </dgm:prSet>
      <dgm:spPr/>
    </dgm:pt>
  </dgm:ptLst>
  <dgm:cxnLst>
    <dgm:cxn modelId="{69DDFC95-2C62-4476-91A2-97069B506CD1}" type="presOf" srcId="{FDBE6A7A-2E5C-4A52-8C8D-F3A69C7620A8}" destId="{27911517-7DAF-4C48-9736-6C832D7BDED3}" srcOrd="0" destOrd="0" presId="urn:microsoft.com/office/officeart/2005/8/layout/process1"/>
    <dgm:cxn modelId="{8D62E997-5865-4379-97BC-DBD854619A55}" srcId="{FDBE6A7A-2E5C-4A52-8C8D-F3A69C7620A8}" destId="{396BC630-1A0F-45AE-8015-F62041FC8A63}" srcOrd="0" destOrd="0" parTransId="{63085407-1E4B-4984-806A-634E0D98CE77}" sibTransId="{A71DB4B8-51E0-46B9-B5BD-890840601B4F}"/>
    <dgm:cxn modelId="{2793DDA8-8072-4E2A-8EA0-E173DBD71379}" type="presOf" srcId="{396BC630-1A0F-45AE-8015-F62041FC8A63}" destId="{3786692A-3B52-4E97-B3DF-9912CAF33995}" srcOrd="0" destOrd="0" presId="urn:microsoft.com/office/officeart/2005/8/layout/process1"/>
    <dgm:cxn modelId="{AA8E085B-B2F2-4122-9F91-C3649ECB63AD}" type="presParOf" srcId="{27911517-7DAF-4C48-9736-6C832D7BDED3}" destId="{3786692A-3B52-4E97-B3DF-9912CAF3399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A3213-B7A7-4363-86A2-30FB9BE465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691955-0ECB-4560-A410-D22106152BC7}">
      <dgm:prSet/>
      <dgm:spPr/>
      <dgm:t>
        <a:bodyPr/>
        <a:lstStyle/>
        <a:p>
          <a:pPr rtl="0"/>
          <a:r>
            <a:rPr lang="en-US" dirty="0"/>
            <a:t>Bread</a:t>
          </a:r>
        </a:p>
      </dgm:t>
    </dgm:pt>
    <dgm:pt modelId="{8290A618-5C60-4515-9CAE-DA5FBD3833A3}" type="parTrans" cxnId="{901D8FA2-DF1D-4D09-A4E2-BBEE88E506A0}">
      <dgm:prSet/>
      <dgm:spPr/>
      <dgm:t>
        <a:bodyPr/>
        <a:lstStyle/>
        <a:p>
          <a:endParaRPr lang="en-US"/>
        </a:p>
      </dgm:t>
    </dgm:pt>
    <dgm:pt modelId="{0F041B31-21D1-4CD8-8CFA-39C5FC2A7075}" type="sibTrans" cxnId="{901D8FA2-DF1D-4D09-A4E2-BBEE88E506A0}">
      <dgm:prSet/>
      <dgm:spPr/>
      <dgm:t>
        <a:bodyPr/>
        <a:lstStyle/>
        <a:p>
          <a:endParaRPr lang="en-US"/>
        </a:p>
      </dgm:t>
    </dgm:pt>
    <dgm:pt modelId="{FE7A83E0-7614-4692-9C37-2E21E3CC118C}" type="pres">
      <dgm:prSet presAssocID="{1B6A3213-B7A7-4363-86A2-30FB9BE465E3}" presName="Name0" presStyleCnt="0">
        <dgm:presLayoutVars>
          <dgm:dir/>
          <dgm:resizeHandles val="exact"/>
        </dgm:presLayoutVars>
      </dgm:prSet>
      <dgm:spPr/>
    </dgm:pt>
    <dgm:pt modelId="{973F4196-7E7E-4516-8440-8AD0B5792DEC}" type="pres">
      <dgm:prSet presAssocID="{A3691955-0ECB-4560-A410-D22106152BC7}" presName="node" presStyleLbl="node1" presStyleIdx="0" presStyleCnt="1">
        <dgm:presLayoutVars>
          <dgm:bulletEnabled val="1"/>
        </dgm:presLayoutVars>
      </dgm:prSet>
      <dgm:spPr/>
    </dgm:pt>
  </dgm:ptLst>
  <dgm:cxnLst>
    <dgm:cxn modelId="{356E133B-2F6F-4F2B-9D2B-B222CFC18800}" type="presOf" srcId="{A3691955-0ECB-4560-A410-D22106152BC7}" destId="{973F4196-7E7E-4516-8440-8AD0B5792DEC}" srcOrd="0" destOrd="0" presId="urn:microsoft.com/office/officeart/2005/8/layout/process1"/>
    <dgm:cxn modelId="{0054B27E-B9B4-456A-AC55-230552E3A7F1}" type="presOf" srcId="{1B6A3213-B7A7-4363-86A2-30FB9BE465E3}" destId="{FE7A83E0-7614-4692-9C37-2E21E3CC118C}" srcOrd="0" destOrd="0" presId="urn:microsoft.com/office/officeart/2005/8/layout/process1"/>
    <dgm:cxn modelId="{901D8FA2-DF1D-4D09-A4E2-BBEE88E506A0}" srcId="{1B6A3213-B7A7-4363-86A2-30FB9BE465E3}" destId="{A3691955-0ECB-4560-A410-D22106152BC7}" srcOrd="0" destOrd="0" parTransId="{8290A618-5C60-4515-9CAE-DA5FBD3833A3}" sibTransId="{0F041B31-21D1-4CD8-8CFA-39C5FC2A7075}"/>
    <dgm:cxn modelId="{1D16953D-B15D-4A9C-B516-A5D6D27CEE56}" type="presParOf" srcId="{FE7A83E0-7614-4692-9C37-2E21E3CC118C}" destId="{973F4196-7E7E-4516-8440-8AD0B5792DE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AE02A0-E9BC-41A3-8FB5-A7EF2413B0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5A29F2-9A28-4C6F-ACC4-2E7A082AA67E}">
      <dgm:prSet/>
      <dgm:spPr/>
      <dgm:t>
        <a:bodyPr/>
        <a:lstStyle/>
        <a:p>
          <a:pPr rtl="0"/>
          <a:r>
            <a:rPr lang="en-US" dirty="0"/>
            <a:t>Cheese</a:t>
          </a:r>
        </a:p>
      </dgm:t>
    </dgm:pt>
    <dgm:pt modelId="{7F85800D-E05C-4D49-8AC2-816191639D43}" type="parTrans" cxnId="{6BD00BAE-41C2-448E-95E5-0C43B1AFAB55}">
      <dgm:prSet/>
      <dgm:spPr/>
      <dgm:t>
        <a:bodyPr/>
        <a:lstStyle/>
        <a:p>
          <a:endParaRPr lang="en-US"/>
        </a:p>
      </dgm:t>
    </dgm:pt>
    <dgm:pt modelId="{AF8892E5-8EE0-4EC0-8032-715D34852879}" type="sibTrans" cxnId="{6BD00BAE-41C2-448E-95E5-0C43B1AFAB55}">
      <dgm:prSet/>
      <dgm:spPr/>
      <dgm:t>
        <a:bodyPr/>
        <a:lstStyle/>
        <a:p>
          <a:endParaRPr lang="en-US"/>
        </a:p>
      </dgm:t>
    </dgm:pt>
    <dgm:pt modelId="{6041317C-6561-4C2F-9559-08157A0EC612}" type="pres">
      <dgm:prSet presAssocID="{88AE02A0-E9BC-41A3-8FB5-A7EF2413B06B}" presName="Name0" presStyleCnt="0">
        <dgm:presLayoutVars>
          <dgm:dir/>
          <dgm:resizeHandles val="exact"/>
        </dgm:presLayoutVars>
      </dgm:prSet>
      <dgm:spPr/>
    </dgm:pt>
    <dgm:pt modelId="{63A4BEE9-CBEB-4019-9070-DBCDA991E61C}" type="pres">
      <dgm:prSet presAssocID="{8A5A29F2-9A28-4C6F-ACC4-2E7A082AA67E}" presName="node" presStyleLbl="node1" presStyleIdx="0" presStyleCnt="1">
        <dgm:presLayoutVars>
          <dgm:bulletEnabled val="1"/>
        </dgm:presLayoutVars>
      </dgm:prSet>
      <dgm:spPr/>
    </dgm:pt>
  </dgm:ptLst>
  <dgm:cxnLst>
    <dgm:cxn modelId="{6BD00BAE-41C2-448E-95E5-0C43B1AFAB55}" srcId="{88AE02A0-E9BC-41A3-8FB5-A7EF2413B06B}" destId="{8A5A29F2-9A28-4C6F-ACC4-2E7A082AA67E}" srcOrd="0" destOrd="0" parTransId="{7F85800D-E05C-4D49-8AC2-816191639D43}" sibTransId="{AF8892E5-8EE0-4EC0-8032-715D34852879}"/>
    <dgm:cxn modelId="{0FBEC4AE-27E3-42A5-9F1C-C11802E5AB9F}" type="presOf" srcId="{88AE02A0-E9BC-41A3-8FB5-A7EF2413B06B}" destId="{6041317C-6561-4C2F-9559-08157A0EC612}" srcOrd="0" destOrd="0" presId="urn:microsoft.com/office/officeart/2005/8/layout/process1"/>
    <dgm:cxn modelId="{9BE11CE2-481D-4138-897B-CB210C34BC83}" type="presOf" srcId="{8A5A29F2-9A28-4C6F-ACC4-2E7A082AA67E}" destId="{63A4BEE9-CBEB-4019-9070-DBCDA991E61C}" srcOrd="0" destOrd="0" presId="urn:microsoft.com/office/officeart/2005/8/layout/process1"/>
    <dgm:cxn modelId="{3AB60ED7-4679-49B7-BC04-7E196E2CFF99}" type="presParOf" srcId="{6041317C-6561-4C2F-9559-08157A0EC612}" destId="{63A4BEE9-CBEB-4019-9070-DBCDA991E61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08555-E89F-42DA-9D95-C4B58D0822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60CC73-3DB7-4F0D-9581-E684D1599676}">
      <dgm:prSet/>
      <dgm:spPr/>
      <dgm:t>
        <a:bodyPr/>
        <a:lstStyle/>
        <a:p>
          <a:pPr rtl="0"/>
          <a:r>
            <a:rPr lang="en-US" dirty="0"/>
            <a:t>Meat</a:t>
          </a:r>
        </a:p>
      </dgm:t>
    </dgm:pt>
    <dgm:pt modelId="{5BCBAB25-7AA7-4AD3-9202-A4643EA751D3}" type="parTrans" cxnId="{AA02D1BF-ADB2-42D9-A14E-36B0C4B923BE}">
      <dgm:prSet/>
      <dgm:spPr/>
      <dgm:t>
        <a:bodyPr/>
        <a:lstStyle/>
        <a:p>
          <a:endParaRPr lang="en-US"/>
        </a:p>
      </dgm:t>
    </dgm:pt>
    <dgm:pt modelId="{4F1D38BC-B692-4A0B-9DB5-8F7B8FB2804D}" type="sibTrans" cxnId="{AA02D1BF-ADB2-42D9-A14E-36B0C4B923BE}">
      <dgm:prSet/>
      <dgm:spPr/>
      <dgm:t>
        <a:bodyPr/>
        <a:lstStyle/>
        <a:p>
          <a:endParaRPr lang="en-US"/>
        </a:p>
      </dgm:t>
    </dgm:pt>
    <dgm:pt modelId="{4AE70FCF-F636-44E9-9E70-95253F180D1F}" type="pres">
      <dgm:prSet presAssocID="{9B008555-E89F-42DA-9D95-C4B58D082272}" presName="Name0" presStyleCnt="0">
        <dgm:presLayoutVars>
          <dgm:dir/>
          <dgm:resizeHandles val="exact"/>
        </dgm:presLayoutVars>
      </dgm:prSet>
      <dgm:spPr/>
    </dgm:pt>
    <dgm:pt modelId="{0DF7B3BD-4B70-49F5-9346-D1701F26A79C}" type="pres">
      <dgm:prSet presAssocID="{1360CC73-3DB7-4F0D-9581-E684D1599676}" presName="node" presStyleLbl="node1" presStyleIdx="0" presStyleCnt="1">
        <dgm:presLayoutVars>
          <dgm:bulletEnabled val="1"/>
        </dgm:presLayoutVars>
      </dgm:prSet>
      <dgm:spPr/>
    </dgm:pt>
  </dgm:ptLst>
  <dgm:cxnLst>
    <dgm:cxn modelId="{D0C36B75-980A-4CCA-B379-5D1BBAC1E8AB}" type="presOf" srcId="{9B008555-E89F-42DA-9D95-C4B58D082272}" destId="{4AE70FCF-F636-44E9-9E70-95253F180D1F}" srcOrd="0" destOrd="0" presId="urn:microsoft.com/office/officeart/2005/8/layout/process1"/>
    <dgm:cxn modelId="{2B631C88-A4A1-4AAA-87F4-68D663614F17}" type="presOf" srcId="{1360CC73-3DB7-4F0D-9581-E684D1599676}" destId="{0DF7B3BD-4B70-49F5-9346-D1701F26A79C}" srcOrd="0" destOrd="0" presId="urn:microsoft.com/office/officeart/2005/8/layout/process1"/>
    <dgm:cxn modelId="{AA02D1BF-ADB2-42D9-A14E-36B0C4B923BE}" srcId="{9B008555-E89F-42DA-9D95-C4B58D082272}" destId="{1360CC73-3DB7-4F0D-9581-E684D1599676}" srcOrd="0" destOrd="0" parTransId="{5BCBAB25-7AA7-4AD3-9202-A4643EA751D3}" sibTransId="{4F1D38BC-B692-4A0B-9DB5-8F7B8FB2804D}"/>
    <dgm:cxn modelId="{C6363CD9-E1ED-421E-A3B3-97A4290885FF}" type="presParOf" srcId="{4AE70FCF-F636-44E9-9E70-95253F180D1F}" destId="{0DF7B3BD-4B70-49F5-9346-D1701F26A79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A2414F-17AC-40F9-A813-9E71C107D0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9CD45-C128-489A-83BC-4A86AB5790F6}">
      <dgm:prSet/>
      <dgm:spPr/>
      <dgm:t>
        <a:bodyPr/>
        <a:lstStyle/>
        <a:p>
          <a:pPr rtl="0"/>
          <a:r>
            <a:rPr lang="en-US" dirty="0"/>
            <a:t>Veggies</a:t>
          </a:r>
        </a:p>
      </dgm:t>
    </dgm:pt>
    <dgm:pt modelId="{8AF38F31-1718-47FC-9A5D-439391E54BB6}" type="parTrans" cxnId="{2ECBD4E2-F41E-4495-B4E3-9E5EA1DB3AAC}">
      <dgm:prSet/>
      <dgm:spPr/>
      <dgm:t>
        <a:bodyPr/>
        <a:lstStyle/>
        <a:p>
          <a:endParaRPr lang="en-US"/>
        </a:p>
      </dgm:t>
    </dgm:pt>
    <dgm:pt modelId="{14DDFD83-6157-48F4-BDF3-EFC0EDE86B02}" type="sibTrans" cxnId="{2ECBD4E2-F41E-4495-B4E3-9E5EA1DB3AAC}">
      <dgm:prSet/>
      <dgm:spPr/>
      <dgm:t>
        <a:bodyPr/>
        <a:lstStyle/>
        <a:p>
          <a:endParaRPr lang="en-US"/>
        </a:p>
      </dgm:t>
    </dgm:pt>
    <dgm:pt modelId="{BA2AABF6-8ABA-461F-85FF-EAC74A3560F2}" type="pres">
      <dgm:prSet presAssocID="{17A2414F-17AC-40F9-A813-9E71C107D0E9}" presName="Name0" presStyleCnt="0">
        <dgm:presLayoutVars>
          <dgm:dir/>
          <dgm:resizeHandles val="exact"/>
        </dgm:presLayoutVars>
      </dgm:prSet>
      <dgm:spPr/>
    </dgm:pt>
    <dgm:pt modelId="{12F5337C-C4A7-4F5F-B09D-760B9F9C4EEC}" type="pres">
      <dgm:prSet presAssocID="{24F9CD45-C128-489A-83BC-4A86AB5790F6}" presName="node" presStyleLbl="node1" presStyleIdx="0" presStyleCnt="1">
        <dgm:presLayoutVars>
          <dgm:bulletEnabled val="1"/>
        </dgm:presLayoutVars>
      </dgm:prSet>
      <dgm:spPr/>
    </dgm:pt>
  </dgm:ptLst>
  <dgm:cxnLst>
    <dgm:cxn modelId="{CCFA4A75-17A7-4FD1-9427-5DFAE9B0C2FF}" type="presOf" srcId="{24F9CD45-C128-489A-83BC-4A86AB5790F6}" destId="{12F5337C-C4A7-4F5F-B09D-760B9F9C4EEC}" srcOrd="0" destOrd="0" presId="urn:microsoft.com/office/officeart/2005/8/layout/process1"/>
    <dgm:cxn modelId="{2ECBD4E2-F41E-4495-B4E3-9E5EA1DB3AAC}" srcId="{17A2414F-17AC-40F9-A813-9E71C107D0E9}" destId="{24F9CD45-C128-489A-83BC-4A86AB5790F6}" srcOrd="0" destOrd="0" parTransId="{8AF38F31-1718-47FC-9A5D-439391E54BB6}" sibTransId="{14DDFD83-6157-48F4-BDF3-EFC0EDE86B02}"/>
    <dgm:cxn modelId="{8B49EDF3-A54D-4ADC-B613-1A9626B74A2D}" type="presOf" srcId="{17A2414F-17AC-40F9-A813-9E71C107D0E9}" destId="{BA2AABF6-8ABA-461F-85FF-EAC74A3560F2}" srcOrd="0" destOrd="0" presId="urn:microsoft.com/office/officeart/2005/8/layout/process1"/>
    <dgm:cxn modelId="{8D036D69-544B-40AE-9251-419F6460218E}" type="presParOf" srcId="{BA2AABF6-8ABA-461F-85FF-EAC74A3560F2}" destId="{12F5337C-C4A7-4F5F-B09D-760B9F9C4EE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6692A-3B52-4E97-B3DF-9912CAF33995}">
      <dsp:nvSpPr>
        <dsp:cNvPr id="0" name=""/>
        <dsp:cNvSpPr/>
      </dsp:nvSpPr>
      <dsp:spPr>
        <a:xfrm>
          <a:off x="357" y="0"/>
          <a:ext cx="730639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Order</a:t>
          </a:r>
        </a:p>
      </dsp:txBody>
      <dsp:txXfrm>
        <a:off x="11174" y="10817"/>
        <a:ext cx="709005" cy="347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F4196-7E7E-4516-8440-8AD0B5792DEC}">
      <dsp:nvSpPr>
        <dsp:cNvPr id="0" name=""/>
        <dsp:cNvSpPr/>
      </dsp:nvSpPr>
      <dsp:spPr>
        <a:xfrm>
          <a:off x="358" y="0"/>
          <a:ext cx="733970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Bread</a:t>
          </a:r>
        </a:p>
      </dsp:txBody>
      <dsp:txXfrm>
        <a:off x="11175" y="10817"/>
        <a:ext cx="712336" cy="347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4BEE9-CBEB-4019-9070-DBCDA991E61C}">
      <dsp:nvSpPr>
        <dsp:cNvPr id="0" name=""/>
        <dsp:cNvSpPr/>
      </dsp:nvSpPr>
      <dsp:spPr>
        <a:xfrm>
          <a:off x="422" y="0"/>
          <a:ext cx="865097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Cheese</a:t>
          </a:r>
        </a:p>
      </dsp:txBody>
      <dsp:txXfrm>
        <a:off x="11239" y="10817"/>
        <a:ext cx="843463" cy="347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7B3BD-4B70-49F5-9346-D1701F26A79C}">
      <dsp:nvSpPr>
        <dsp:cNvPr id="0" name=""/>
        <dsp:cNvSpPr/>
      </dsp:nvSpPr>
      <dsp:spPr>
        <a:xfrm>
          <a:off x="333" y="0"/>
          <a:ext cx="682020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Meat</a:t>
          </a:r>
        </a:p>
      </dsp:txBody>
      <dsp:txXfrm>
        <a:off x="11150" y="10817"/>
        <a:ext cx="660386" cy="347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337C-C4A7-4F5F-B09D-760B9F9C4EEC}">
      <dsp:nvSpPr>
        <dsp:cNvPr id="0" name=""/>
        <dsp:cNvSpPr/>
      </dsp:nvSpPr>
      <dsp:spPr>
        <a:xfrm>
          <a:off x="438" y="0"/>
          <a:ext cx="897381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Veggies</a:t>
          </a:r>
        </a:p>
      </dsp:txBody>
      <dsp:txXfrm>
        <a:off x="11255" y="10817"/>
        <a:ext cx="875747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47BBF-B2FD-453C-886A-245FBCF22BD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B8DE-D7EF-4181-A85E-509C415FE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8B8DE-D7EF-4181-A85E-509C415FECA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FF84-5064-41CE-90A9-FA84EFCA62E6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Computer Systems</a:t>
            </a:r>
            <a:br>
              <a:rPr lang="en-US" dirty="0"/>
            </a:br>
            <a:r>
              <a:rPr lang="en-US" sz="2200" dirty="0"/>
              <a:t>An Integrated Approach to Architecture and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Chapter 5</a:t>
            </a:r>
          </a:p>
          <a:p>
            <a:r>
              <a:rPr lang="en-US" dirty="0"/>
              <a:t>Processor Performance and Rudiments of Pipelined Processor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7075" y="6324600"/>
            <a:ext cx="670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©Copyright 2008 Umakishore Ramachandran and William D. Leahy Jr.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Amdahl’s law: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Time</a:t>
            </a:r>
            <a:r>
              <a:rPr lang="en-US" i="1" baseline="-25000" dirty="0"/>
              <a:t>after</a:t>
            </a:r>
            <a:r>
              <a:rPr lang="en-US" i="1" dirty="0"/>
              <a:t> = Time</a:t>
            </a:r>
            <a:r>
              <a:rPr lang="en-US" i="1" baseline="-25000" dirty="0"/>
              <a:t>unaffected</a:t>
            </a:r>
            <a:r>
              <a:rPr lang="en-US" i="1" dirty="0"/>
              <a:t> + Time</a:t>
            </a:r>
            <a:r>
              <a:rPr lang="en-US" i="1" baseline="-25000" dirty="0"/>
              <a:t>affected</a:t>
            </a:r>
            <a:r>
              <a:rPr lang="en-US" i="1" dirty="0"/>
              <a:t>/x</a:t>
            </a:r>
          </a:p>
          <a:p>
            <a:pPr>
              <a:buNone/>
            </a:pPr>
            <a:r>
              <a:rPr lang="en-US" sz="2800" i="1" dirty="0"/>
              <a:t>                                       </a:t>
            </a:r>
          </a:p>
          <a:p>
            <a:pPr>
              <a:buNone/>
            </a:pPr>
            <a:r>
              <a:rPr lang="en-US" sz="2800" i="1" dirty="0"/>
              <a:t>                                   where x is speedup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5.6 Increasing the Throughput of the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focus on trying to speedup individual instructions</a:t>
            </a:r>
          </a:p>
          <a:p>
            <a:r>
              <a:rPr lang="en-US" dirty="0"/>
              <a:t>Instead focus on throughput i.e. number of instructions executed per unit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5.7 Introduction to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a sandwich shop with a five step process</a:t>
            </a:r>
          </a:p>
          <a:p>
            <a:pPr lvl="1"/>
            <a:r>
              <a:rPr lang="en-US" sz="2400" dirty="0"/>
              <a:t>Take order</a:t>
            </a:r>
          </a:p>
          <a:p>
            <a:pPr lvl="1"/>
            <a:r>
              <a:rPr lang="en-US" sz="2400" dirty="0"/>
              <a:t>Bread</a:t>
            </a:r>
          </a:p>
          <a:p>
            <a:pPr lvl="1"/>
            <a:r>
              <a:rPr lang="en-US" sz="2400" dirty="0"/>
              <a:t>Cheese</a:t>
            </a:r>
          </a:p>
          <a:p>
            <a:pPr lvl="1"/>
            <a:r>
              <a:rPr lang="en-US" sz="2400" dirty="0"/>
              <a:t>Meat</a:t>
            </a:r>
          </a:p>
          <a:p>
            <a:pPr lvl="1"/>
            <a:r>
              <a:rPr lang="en-US" sz="2400" dirty="0"/>
              <a:t>Veggies</a:t>
            </a:r>
          </a:p>
          <a:p>
            <a:r>
              <a:rPr lang="en-US" sz="2800" dirty="0"/>
              <a:t>One employee can do the job</a:t>
            </a:r>
          </a:p>
          <a:p>
            <a:r>
              <a:rPr lang="en-US" sz="2800" dirty="0"/>
              <a:t>Now imagine 5 employees making sandwiches</a:t>
            </a:r>
          </a:p>
          <a:p>
            <a:pPr lvl="1">
              <a:buNone/>
            </a:pPr>
            <a:endParaRPr lang="en-US" sz="24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1729946" y="5766443"/>
          <a:ext cx="73135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0610" y="5766443"/>
          <a:ext cx="7346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3834608" y="5766443"/>
          <a:ext cx="86594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5019861" y="5766443"/>
          <a:ext cx="68268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 15"/>
          <p:cNvGraphicFramePr/>
          <p:nvPr/>
        </p:nvGraphicFramePr>
        <p:xfrm>
          <a:off x="6021859" y="5766443"/>
          <a:ext cx="89825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takes one person 5 minutes to make a sandwich</a:t>
            </a:r>
          </a:p>
          <a:p>
            <a:r>
              <a:rPr lang="en-US" dirty="0"/>
              <a:t>And we pipeline the process using 5 people each taking a minute</a:t>
            </a:r>
          </a:p>
          <a:p>
            <a:r>
              <a:rPr lang="en-US" dirty="0"/>
              <a:t>And we start making sandwiches constantly (i.e. ignore startup pipeline filling)</a:t>
            </a:r>
          </a:p>
          <a:p>
            <a:r>
              <a:rPr lang="en-US" dirty="0"/>
              <a:t>How long does it actually take to make a single sandwich (Real elapsed time)</a:t>
            </a:r>
          </a:p>
          <a:p>
            <a:r>
              <a:rPr lang="en-US" dirty="0"/>
              <a:t>What is the effective time to produce a sandwich? (i.e. a sandwich exits from the pipeline every how many minutes?)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5.8 Towards an instruction processing assembly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585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Macro State</a:t>
            </a:r>
            <a:r>
              <a:rPr lang="en-US" sz="2000" dirty="0"/>
              <a:t>	</a:t>
            </a:r>
            <a:r>
              <a:rPr lang="en-US" sz="2000" b="1" u="sng" dirty="0"/>
              <a:t>Functional Units in Use</a:t>
            </a:r>
            <a:r>
              <a:rPr lang="en-US" sz="2000" b="1" dirty="0"/>
              <a:t>_______________</a:t>
            </a:r>
            <a:r>
              <a:rPr lang="en-US" sz="2000" b="1" u="sng" dirty="0"/>
              <a:t> </a:t>
            </a:r>
            <a:r>
              <a:rPr lang="en-US" sz="2000" b="1" dirty="0"/>
              <a:t>                                  </a:t>
            </a:r>
            <a:endParaRPr lang="en-US" sz="2000" dirty="0"/>
          </a:p>
          <a:p>
            <a:pPr>
              <a:buNone/>
            </a:pPr>
            <a:r>
              <a:rPr lang="pt-BR" sz="2000" b="1" dirty="0"/>
              <a:t>FETCH		IR	ALU	PC 		MEM            </a:t>
            </a:r>
            <a:endParaRPr lang="en-US" sz="2000" dirty="0"/>
          </a:p>
          <a:p>
            <a:pPr>
              <a:buNone/>
            </a:pPr>
            <a:r>
              <a:rPr lang="pt-BR" sz="2000" b="1" dirty="0"/>
              <a:t>DECODE		IR</a:t>
            </a:r>
            <a:endParaRPr lang="en-US" sz="2000" dirty="0"/>
          </a:p>
          <a:p>
            <a:pPr>
              <a:buNone/>
            </a:pPr>
            <a:r>
              <a:rPr lang="pt-BR" sz="2000" b="1" dirty="0"/>
              <a:t>EXECUTE (ADD)	IR	ALU	Reg-file</a:t>
            </a:r>
            <a:endParaRPr lang="en-US" sz="2000" dirty="0"/>
          </a:p>
          <a:p>
            <a:pPr>
              <a:buNone/>
            </a:pPr>
            <a:r>
              <a:rPr lang="pt-BR" sz="2000" b="1" dirty="0"/>
              <a:t>EXECUTE (LW)	IR	ALU	Reg-file	MEM	Sign extender	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60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779" name="Group 107"/>
          <p:cNvGrpSpPr>
            <a:grpSpLocks noChangeAspect="1"/>
          </p:cNvGrpSpPr>
          <p:nvPr/>
        </p:nvGrpSpPr>
        <p:grpSpPr bwMode="auto">
          <a:xfrm>
            <a:off x="745490" y="4084447"/>
            <a:ext cx="2743200" cy="2043113"/>
            <a:chOff x="1800" y="10547"/>
            <a:chExt cx="4320" cy="3217"/>
          </a:xfrm>
        </p:grpSpPr>
        <p:sp>
          <p:nvSpPr>
            <p:cNvPr id="28812" name="AutoShape 140"/>
            <p:cNvSpPr>
              <a:spLocks noChangeAspect="1" noChangeArrowheads="1" noTextEdit="1"/>
            </p:cNvSpPr>
            <p:nvPr/>
          </p:nvSpPr>
          <p:spPr bwMode="auto">
            <a:xfrm>
              <a:off x="1800" y="10547"/>
              <a:ext cx="4320" cy="32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11" name="Rectangle 139"/>
            <p:cNvSpPr>
              <a:spLocks noChangeArrowheads="1"/>
            </p:cNvSpPr>
            <p:nvPr/>
          </p:nvSpPr>
          <p:spPr bwMode="auto">
            <a:xfrm>
              <a:off x="2041" y="13131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10" name="Text Box 138"/>
            <p:cNvSpPr txBox="1">
              <a:spLocks noChangeArrowheads="1"/>
            </p:cNvSpPr>
            <p:nvPr/>
          </p:nvSpPr>
          <p:spPr bwMode="auto">
            <a:xfrm>
              <a:off x="2080" y="13170"/>
              <a:ext cx="16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09" name="Line 137"/>
            <p:cNvSpPr>
              <a:spLocks noChangeShapeType="1"/>
            </p:cNvSpPr>
            <p:nvPr/>
          </p:nvSpPr>
          <p:spPr bwMode="auto">
            <a:xfrm flipV="1">
              <a:off x="2041" y="10800"/>
              <a:ext cx="0" cy="26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08" name="Text Box 136"/>
            <p:cNvSpPr txBox="1">
              <a:spLocks noChangeArrowheads="1"/>
            </p:cNvSpPr>
            <p:nvPr/>
          </p:nvSpPr>
          <p:spPr bwMode="auto">
            <a:xfrm>
              <a:off x="1800" y="10547"/>
              <a:ext cx="126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instructions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07" name="Line 135"/>
            <p:cNvSpPr>
              <a:spLocks noChangeShapeType="1"/>
            </p:cNvSpPr>
            <p:nvPr/>
          </p:nvSpPr>
          <p:spPr bwMode="auto">
            <a:xfrm>
              <a:off x="2041" y="13442"/>
              <a:ext cx="40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06" name="Text Box 134"/>
            <p:cNvSpPr txBox="1">
              <a:spLocks noChangeArrowheads="1"/>
            </p:cNvSpPr>
            <p:nvPr/>
          </p:nvSpPr>
          <p:spPr bwMode="auto">
            <a:xfrm>
              <a:off x="3548" y="13585"/>
              <a:ext cx="77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/>
          </p:nvSpPr>
          <p:spPr bwMode="auto">
            <a:xfrm>
              <a:off x="1847" y="13177"/>
              <a:ext cx="20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04" name="Rectangle 132"/>
            <p:cNvSpPr>
              <a:spLocks noChangeArrowheads="1"/>
            </p:cNvSpPr>
            <p:nvPr/>
          </p:nvSpPr>
          <p:spPr bwMode="auto">
            <a:xfrm>
              <a:off x="2274" y="13131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03" name="Text Box 131"/>
            <p:cNvSpPr txBox="1">
              <a:spLocks noChangeArrowheads="1"/>
            </p:cNvSpPr>
            <p:nvPr/>
          </p:nvSpPr>
          <p:spPr bwMode="auto">
            <a:xfrm>
              <a:off x="2313" y="13170"/>
              <a:ext cx="17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/>
          </p:nvSpPr>
          <p:spPr bwMode="auto">
            <a:xfrm>
              <a:off x="2507" y="13131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01" name="Text Box 129"/>
            <p:cNvSpPr txBox="1">
              <a:spLocks noChangeArrowheads="1"/>
            </p:cNvSpPr>
            <p:nvPr/>
          </p:nvSpPr>
          <p:spPr bwMode="auto">
            <a:xfrm>
              <a:off x="2546" y="13170"/>
              <a:ext cx="17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/>
          </p:nvSpPr>
          <p:spPr bwMode="auto">
            <a:xfrm>
              <a:off x="2740" y="12820"/>
              <a:ext cx="234" cy="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99" name="Text Box 127"/>
            <p:cNvSpPr txBox="1">
              <a:spLocks noChangeArrowheads="1"/>
            </p:cNvSpPr>
            <p:nvPr/>
          </p:nvSpPr>
          <p:spPr bwMode="auto">
            <a:xfrm>
              <a:off x="2779" y="12859"/>
              <a:ext cx="16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98" name="Rectangle 126"/>
            <p:cNvSpPr>
              <a:spLocks noChangeArrowheads="1"/>
            </p:cNvSpPr>
            <p:nvPr/>
          </p:nvSpPr>
          <p:spPr bwMode="auto">
            <a:xfrm>
              <a:off x="1847" y="12867"/>
              <a:ext cx="20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/>
          </p:nvSpPr>
          <p:spPr bwMode="auto">
            <a:xfrm>
              <a:off x="2974" y="12820"/>
              <a:ext cx="233" cy="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96" name="Text Box 124"/>
            <p:cNvSpPr txBox="1">
              <a:spLocks noChangeArrowheads="1"/>
            </p:cNvSpPr>
            <p:nvPr/>
          </p:nvSpPr>
          <p:spPr bwMode="auto">
            <a:xfrm>
              <a:off x="3012" y="12859"/>
              <a:ext cx="17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/>
          </p:nvSpPr>
          <p:spPr bwMode="auto">
            <a:xfrm>
              <a:off x="3207" y="12820"/>
              <a:ext cx="233" cy="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245" y="12859"/>
              <a:ext cx="17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93" name="Rectangle 121"/>
            <p:cNvSpPr>
              <a:spLocks noChangeArrowheads="1"/>
            </p:cNvSpPr>
            <p:nvPr/>
          </p:nvSpPr>
          <p:spPr bwMode="auto">
            <a:xfrm>
              <a:off x="3440" y="12510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92" name="Text Box 120"/>
            <p:cNvSpPr txBox="1">
              <a:spLocks noChangeArrowheads="1"/>
            </p:cNvSpPr>
            <p:nvPr/>
          </p:nvSpPr>
          <p:spPr bwMode="auto">
            <a:xfrm>
              <a:off x="3479" y="12549"/>
              <a:ext cx="16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/>
          </p:nvSpPr>
          <p:spPr bwMode="auto">
            <a:xfrm>
              <a:off x="1847" y="12556"/>
              <a:ext cx="20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/>
          </p:nvSpPr>
          <p:spPr bwMode="auto">
            <a:xfrm>
              <a:off x="3673" y="12510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89" name="Text Box 117"/>
            <p:cNvSpPr txBox="1">
              <a:spLocks noChangeArrowheads="1"/>
            </p:cNvSpPr>
            <p:nvPr/>
          </p:nvSpPr>
          <p:spPr bwMode="auto">
            <a:xfrm>
              <a:off x="3712" y="12549"/>
              <a:ext cx="177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88" name="Rectangle 116"/>
            <p:cNvSpPr>
              <a:spLocks noChangeArrowheads="1"/>
            </p:cNvSpPr>
            <p:nvPr/>
          </p:nvSpPr>
          <p:spPr bwMode="auto">
            <a:xfrm>
              <a:off x="3906" y="12510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87" name="Text Box 115"/>
            <p:cNvSpPr txBox="1">
              <a:spLocks noChangeArrowheads="1"/>
            </p:cNvSpPr>
            <p:nvPr/>
          </p:nvSpPr>
          <p:spPr bwMode="auto">
            <a:xfrm>
              <a:off x="3945" y="12549"/>
              <a:ext cx="171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/>
          </p:nvSpPr>
          <p:spPr bwMode="auto">
            <a:xfrm>
              <a:off x="4139" y="12199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85" name="Text Box 113"/>
            <p:cNvSpPr txBox="1">
              <a:spLocks noChangeArrowheads="1"/>
            </p:cNvSpPr>
            <p:nvPr/>
          </p:nvSpPr>
          <p:spPr bwMode="auto">
            <a:xfrm>
              <a:off x="4178" y="12238"/>
              <a:ext cx="16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84" name="Rectangle 112"/>
            <p:cNvSpPr>
              <a:spLocks noChangeArrowheads="1"/>
            </p:cNvSpPr>
            <p:nvPr/>
          </p:nvSpPr>
          <p:spPr bwMode="auto">
            <a:xfrm>
              <a:off x="1847" y="12245"/>
              <a:ext cx="20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83" name="Rectangle 111"/>
            <p:cNvSpPr>
              <a:spLocks noChangeArrowheads="1"/>
            </p:cNvSpPr>
            <p:nvPr/>
          </p:nvSpPr>
          <p:spPr bwMode="auto">
            <a:xfrm>
              <a:off x="4372" y="12199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82" name="Text Box 110"/>
            <p:cNvSpPr txBox="1">
              <a:spLocks noChangeArrowheads="1"/>
            </p:cNvSpPr>
            <p:nvPr/>
          </p:nvSpPr>
          <p:spPr bwMode="auto">
            <a:xfrm>
              <a:off x="4411" y="12238"/>
              <a:ext cx="17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/>
          </p:nvSpPr>
          <p:spPr bwMode="auto">
            <a:xfrm>
              <a:off x="4605" y="12199"/>
              <a:ext cx="233" cy="2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80" name="Text Box 108"/>
            <p:cNvSpPr txBox="1">
              <a:spLocks noChangeArrowheads="1"/>
            </p:cNvSpPr>
            <p:nvPr/>
          </p:nvSpPr>
          <p:spPr bwMode="auto">
            <a:xfrm>
              <a:off x="4644" y="12238"/>
              <a:ext cx="17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919" name="Rectangle 2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885" name="Group 213"/>
          <p:cNvGrpSpPr>
            <a:grpSpLocks noChangeAspect="1"/>
          </p:cNvGrpSpPr>
          <p:nvPr/>
        </p:nvGrpSpPr>
        <p:grpSpPr bwMode="auto">
          <a:xfrm>
            <a:off x="4789522" y="4077657"/>
            <a:ext cx="2743200" cy="2043113"/>
            <a:chOff x="1902" y="-612"/>
            <a:chExt cx="11121" cy="8517"/>
          </a:xfrm>
        </p:grpSpPr>
        <p:sp>
          <p:nvSpPr>
            <p:cNvPr id="28918" name="AutoShape 246"/>
            <p:cNvSpPr>
              <a:spLocks noChangeAspect="1" noChangeArrowheads="1" noTextEdit="1"/>
            </p:cNvSpPr>
            <p:nvPr/>
          </p:nvSpPr>
          <p:spPr bwMode="auto">
            <a:xfrm>
              <a:off x="1902" y="-612"/>
              <a:ext cx="11121" cy="85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17" name="Rectangle 245"/>
            <p:cNvSpPr>
              <a:spLocks noChangeArrowheads="1"/>
            </p:cNvSpPr>
            <p:nvPr/>
          </p:nvSpPr>
          <p:spPr bwMode="auto">
            <a:xfrm>
              <a:off x="2523" y="6229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16" name="Text Box 244"/>
            <p:cNvSpPr txBox="1">
              <a:spLocks noChangeArrowheads="1"/>
            </p:cNvSpPr>
            <p:nvPr/>
          </p:nvSpPr>
          <p:spPr bwMode="auto">
            <a:xfrm>
              <a:off x="2623" y="6332"/>
              <a:ext cx="425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15" name="Line 243"/>
            <p:cNvSpPr>
              <a:spLocks noChangeShapeType="1"/>
            </p:cNvSpPr>
            <p:nvPr/>
          </p:nvSpPr>
          <p:spPr bwMode="auto">
            <a:xfrm flipV="1">
              <a:off x="2523" y="58"/>
              <a:ext cx="0" cy="69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14" name="Text Box 242"/>
            <p:cNvSpPr txBox="1">
              <a:spLocks noChangeArrowheads="1"/>
            </p:cNvSpPr>
            <p:nvPr/>
          </p:nvSpPr>
          <p:spPr bwMode="auto">
            <a:xfrm>
              <a:off x="1902" y="-612"/>
              <a:ext cx="2780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instructions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13" name="Line 241"/>
            <p:cNvSpPr>
              <a:spLocks noChangeShapeType="1"/>
            </p:cNvSpPr>
            <p:nvPr/>
          </p:nvSpPr>
          <p:spPr bwMode="auto">
            <a:xfrm>
              <a:off x="2523" y="7052"/>
              <a:ext cx="1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12" name="Text Box 240"/>
            <p:cNvSpPr txBox="1">
              <a:spLocks noChangeArrowheads="1"/>
            </p:cNvSpPr>
            <p:nvPr/>
          </p:nvSpPr>
          <p:spPr bwMode="auto">
            <a:xfrm>
              <a:off x="6402" y="7013"/>
              <a:ext cx="1987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11" name="Rectangle 239"/>
            <p:cNvSpPr>
              <a:spLocks noChangeArrowheads="1"/>
            </p:cNvSpPr>
            <p:nvPr/>
          </p:nvSpPr>
          <p:spPr bwMode="auto">
            <a:xfrm>
              <a:off x="2023" y="6352"/>
              <a:ext cx="519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10" name="Rectangle 238"/>
            <p:cNvSpPr>
              <a:spLocks noChangeArrowheads="1"/>
            </p:cNvSpPr>
            <p:nvPr/>
          </p:nvSpPr>
          <p:spPr bwMode="auto">
            <a:xfrm>
              <a:off x="3123" y="6229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09" name="Text Box 237"/>
            <p:cNvSpPr txBox="1">
              <a:spLocks noChangeArrowheads="1"/>
            </p:cNvSpPr>
            <p:nvPr/>
          </p:nvSpPr>
          <p:spPr bwMode="auto">
            <a:xfrm>
              <a:off x="3223" y="6332"/>
              <a:ext cx="458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08" name="Rectangle 236"/>
            <p:cNvSpPr>
              <a:spLocks noChangeArrowheads="1"/>
            </p:cNvSpPr>
            <p:nvPr/>
          </p:nvSpPr>
          <p:spPr bwMode="auto">
            <a:xfrm>
              <a:off x="3723" y="6229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07" name="Text Box 235"/>
            <p:cNvSpPr txBox="1">
              <a:spLocks noChangeArrowheads="1"/>
            </p:cNvSpPr>
            <p:nvPr/>
          </p:nvSpPr>
          <p:spPr bwMode="auto">
            <a:xfrm>
              <a:off x="3823" y="6332"/>
              <a:ext cx="44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06" name="Rectangle 234"/>
            <p:cNvSpPr>
              <a:spLocks noChangeArrowheads="1"/>
            </p:cNvSpPr>
            <p:nvPr/>
          </p:nvSpPr>
          <p:spPr bwMode="auto">
            <a:xfrm>
              <a:off x="3123" y="5407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05" name="Text Box 233"/>
            <p:cNvSpPr txBox="1">
              <a:spLocks noChangeArrowheads="1"/>
            </p:cNvSpPr>
            <p:nvPr/>
          </p:nvSpPr>
          <p:spPr bwMode="auto">
            <a:xfrm>
              <a:off x="3223" y="5509"/>
              <a:ext cx="425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04" name="Rectangle 232"/>
            <p:cNvSpPr>
              <a:spLocks noChangeArrowheads="1"/>
            </p:cNvSpPr>
            <p:nvPr/>
          </p:nvSpPr>
          <p:spPr bwMode="auto">
            <a:xfrm>
              <a:off x="2023" y="5529"/>
              <a:ext cx="519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03" name="Rectangle 231"/>
            <p:cNvSpPr>
              <a:spLocks noChangeArrowheads="1"/>
            </p:cNvSpPr>
            <p:nvPr/>
          </p:nvSpPr>
          <p:spPr bwMode="auto">
            <a:xfrm>
              <a:off x="3723" y="5407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02" name="Text Box 230"/>
            <p:cNvSpPr txBox="1">
              <a:spLocks noChangeArrowheads="1"/>
            </p:cNvSpPr>
            <p:nvPr/>
          </p:nvSpPr>
          <p:spPr bwMode="auto">
            <a:xfrm>
              <a:off x="3823" y="5509"/>
              <a:ext cx="458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01" name="Rectangle 229"/>
            <p:cNvSpPr>
              <a:spLocks noChangeArrowheads="1"/>
            </p:cNvSpPr>
            <p:nvPr/>
          </p:nvSpPr>
          <p:spPr bwMode="auto">
            <a:xfrm>
              <a:off x="4323" y="5407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00" name="Text Box 228"/>
            <p:cNvSpPr txBox="1">
              <a:spLocks noChangeArrowheads="1"/>
            </p:cNvSpPr>
            <p:nvPr/>
          </p:nvSpPr>
          <p:spPr bwMode="auto">
            <a:xfrm>
              <a:off x="4423" y="5509"/>
              <a:ext cx="44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99" name="Rectangle 227"/>
            <p:cNvSpPr>
              <a:spLocks noChangeArrowheads="1"/>
            </p:cNvSpPr>
            <p:nvPr/>
          </p:nvSpPr>
          <p:spPr bwMode="auto">
            <a:xfrm>
              <a:off x="3723" y="4584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98" name="Text Box 226"/>
            <p:cNvSpPr txBox="1">
              <a:spLocks noChangeArrowheads="1"/>
            </p:cNvSpPr>
            <p:nvPr/>
          </p:nvSpPr>
          <p:spPr bwMode="auto">
            <a:xfrm>
              <a:off x="3823" y="4687"/>
              <a:ext cx="425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97" name="Rectangle 225"/>
            <p:cNvSpPr>
              <a:spLocks noChangeArrowheads="1"/>
            </p:cNvSpPr>
            <p:nvPr/>
          </p:nvSpPr>
          <p:spPr bwMode="auto">
            <a:xfrm>
              <a:off x="2023" y="4706"/>
              <a:ext cx="519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96" name="Rectangle 224"/>
            <p:cNvSpPr>
              <a:spLocks noChangeArrowheads="1"/>
            </p:cNvSpPr>
            <p:nvPr/>
          </p:nvSpPr>
          <p:spPr bwMode="auto">
            <a:xfrm>
              <a:off x="4323" y="4584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95" name="Text Box 223"/>
            <p:cNvSpPr txBox="1">
              <a:spLocks noChangeArrowheads="1"/>
            </p:cNvSpPr>
            <p:nvPr/>
          </p:nvSpPr>
          <p:spPr bwMode="auto">
            <a:xfrm>
              <a:off x="4423" y="4687"/>
              <a:ext cx="458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94" name="Rectangle 222"/>
            <p:cNvSpPr>
              <a:spLocks noChangeArrowheads="1"/>
            </p:cNvSpPr>
            <p:nvPr/>
          </p:nvSpPr>
          <p:spPr bwMode="auto">
            <a:xfrm>
              <a:off x="4923" y="4584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93" name="Text Box 221"/>
            <p:cNvSpPr txBox="1">
              <a:spLocks noChangeArrowheads="1"/>
            </p:cNvSpPr>
            <p:nvPr/>
          </p:nvSpPr>
          <p:spPr bwMode="auto">
            <a:xfrm>
              <a:off x="5023" y="4687"/>
              <a:ext cx="442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92" name="Rectangle 220"/>
            <p:cNvSpPr>
              <a:spLocks noChangeArrowheads="1"/>
            </p:cNvSpPr>
            <p:nvPr/>
          </p:nvSpPr>
          <p:spPr bwMode="auto">
            <a:xfrm>
              <a:off x="4323" y="3761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91" name="Text Box 219"/>
            <p:cNvSpPr txBox="1">
              <a:spLocks noChangeArrowheads="1"/>
            </p:cNvSpPr>
            <p:nvPr/>
          </p:nvSpPr>
          <p:spPr bwMode="auto">
            <a:xfrm>
              <a:off x="4423" y="3864"/>
              <a:ext cx="425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90" name="Rectangle 218"/>
            <p:cNvSpPr>
              <a:spLocks noChangeArrowheads="1"/>
            </p:cNvSpPr>
            <p:nvPr/>
          </p:nvSpPr>
          <p:spPr bwMode="auto">
            <a:xfrm>
              <a:off x="2023" y="3883"/>
              <a:ext cx="519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8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89" name="Rectangle 217"/>
            <p:cNvSpPr>
              <a:spLocks noChangeArrowheads="1"/>
            </p:cNvSpPr>
            <p:nvPr/>
          </p:nvSpPr>
          <p:spPr bwMode="auto">
            <a:xfrm>
              <a:off x="4923" y="3761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5023" y="3864"/>
              <a:ext cx="458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87" name="Rectangle 215"/>
            <p:cNvSpPr>
              <a:spLocks noChangeArrowheads="1"/>
            </p:cNvSpPr>
            <p:nvPr/>
          </p:nvSpPr>
          <p:spPr bwMode="auto">
            <a:xfrm>
              <a:off x="5523" y="3761"/>
              <a:ext cx="600" cy="6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5623" y="3864"/>
              <a:ext cx="442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29718" tIns="14859" rIns="29718" bIns="1485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5.9 Problems with a simple-minded instruction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different stages often need the same </a:t>
            </a:r>
            <a:r>
              <a:rPr lang="en-US" dirty="0" err="1"/>
              <a:t>datapath</a:t>
            </a:r>
            <a:r>
              <a:rPr lang="en-US" dirty="0"/>
              <a:t> resources (e.g. ALU, IR).</a:t>
            </a:r>
          </a:p>
          <a:p>
            <a:pPr lvl="1"/>
            <a:r>
              <a:rPr lang="en-US" dirty="0"/>
              <a:t>Structural Hazards</a:t>
            </a:r>
          </a:p>
          <a:p>
            <a:r>
              <a:rPr lang="en-US" dirty="0"/>
              <a:t>The amount of work done in the different stages is not the same.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Fetch</a:t>
            </a:r>
            <a:r>
              <a:rPr lang="en-US" dirty="0"/>
              <a:t>   &lt;&gt;   </a:t>
            </a:r>
            <a:r>
              <a:rPr lang="en-US" dirty="0" err="1"/>
              <a:t>T</a:t>
            </a:r>
            <a:r>
              <a:rPr lang="en-US" baseline="-25000" dirty="0" err="1"/>
              <a:t>Decode</a:t>
            </a:r>
            <a:r>
              <a:rPr lang="en-US" dirty="0"/>
              <a:t>   &lt;&gt;   T</a:t>
            </a:r>
            <a:r>
              <a:rPr lang="en-US" baseline="-25000" dirty="0"/>
              <a:t>execute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5.10 Fixing the problems with the instruction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IF	Instruction Fetch</a:t>
            </a:r>
          </a:p>
          <a:p>
            <a:pPr>
              <a:tabLst>
                <a:tab pos="1828800" algn="l"/>
              </a:tabLst>
            </a:pPr>
            <a:r>
              <a:rPr lang="en-US" dirty="0"/>
              <a:t>ID/RR	Instruction Decode/Read Registers</a:t>
            </a:r>
          </a:p>
          <a:p>
            <a:pPr>
              <a:tabLst>
                <a:tab pos="1828800" algn="l"/>
              </a:tabLst>
            </a:pPr>
            <a:r>
              <a:rPr lang="en-US" dirty="0"/>
              <a:t>EX	Execute</a:t>
            </a:r>
          </a:p>
          <a:p>
            <a:pPr>
              <a:tabLst>
                <a:tab pos="1828800" algn="l"/>
              </a:tabLst>
            </a:pPr>
            <a:r>
              <a:rPr lang="en-US" dirty="0"/>
              <a:t>MEM	Memory</a:t>
            </a:r>
          </a:p>
          <a:p>
            <a:pPr>
              <a:tabLst>
                <a:tab pos="1828800" algn="l"/>
              </a:tabLst>
            </a:pPr>
            <a:r>
              <a:rPr lang="en-US" dirty="0"/>
              <a:t>WB	Write Back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Instruction pipeline with buffers between stages</a:t>
            </a:r>
          </a:p>
        </p:txBody>
      </p:sp>
      <p:sp>
        <p:nvSpPr>
          <p:cNvPr id="54294" name="AutoShape 22"/>
          <p:cNvSpPr>
            <a:spLocks noChangeAspect="1" noChangeArrowheads="1" noTextEdit="1"/>
          </p:cNvSpPr>
          <p:nvPr/>
        </p:nvSpPr>
        <p:spPr bwMode="auto">
          <a:xfrm>
            <a:off x="457200" y="2589129"/>
            <a:ext cx="8443951" cy="22917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602606" y="3519527"/>
            <a:ext cx="429039" cy="352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889722" y="3519527"/>
            <a:ext cx="787711" cy="352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ID/RR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321480" y="3519527"/>
            <a:ext cx="500382" cy="352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465909" y="3519527"/>
            <a:ext cx="716368" cy="352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MEM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831210" y="3519527"/>
            <a:ext cx="859055" cy="352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WB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1243934" y="3662214"/>
            <a:ext cx="3586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7690265" y="3662214"/>
            <a:ext cx="35769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14903" y="4071065"/>
            <a:ext cx="1583241" cy="64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Instruction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389340" y="2589129"/>
            <a:ext cx="286352" cy="22917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820121" y="2589129"/>
            <a:ext cx="286352" cy="22917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396308" y="2589129"/>
            <a:ext cx="286352" cy="22917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036871" y="2589129"/>
            <a:ext cx="286352" cy="22917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031645" y="3662214"/>
            <a:ext cx="35769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675692" y="3662214"/>
            <a:ext cx="2140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677434" y="3662214"/>
            <a:ext cx="142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106472" y="3662214"/>
            <a:ext cx="2150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4821863" y="3662214"/>
            <a:ext cx="2150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6182277" y="3662214"/>
            <a:ext cx="2140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5323222" y="3662214"/>
            <a:ext cx="142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6682659" y="3662214"/>
            <a:ext cx="14366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826323" y="4071065"/>
            <a:ext cx="1724289" cy="64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5778" tIns="27889" rIns="55778" bIns="2788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Instruction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5.11 </a:t>
            </a:r>
            <a:r>
              <a:rPr lang="en-US" dirty="0" err="1"/>
              <a:t>Datapath</a:t>
            </a:r>
            <a:r>
              <a:rPr lang="en-US" dirty="0"/>
              <a:t> elements for the instruction pipeline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601" name="Group 1"/>
          <p:cNvGrpSpPr>
            <a:grpSpLocks noChangeAspect="1"/>
          </p:cNvGrpSpPr>
          <p:nvPr/>
        </p:nvGrpSpPr>
        <p:grpSpPr bwMode="auto">
          <a:xfrm>
            <a:off x="432494" y="2137751"/>
            <a:ext cx="8329815" cy="2730811"/>
            <a:chOff x="1815" y="3648"/>
            <a:chExt cx="8640" cy="2832"/>
          </a:xfrm>
        </p:grpSpPr>
        <p:sp>
          <p:nvSpPr>
            <p:cNvPr id="25642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15" y="3648"/>
              <a:ext cx="8640" cy="28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1889" y="4393"/>
              <a:ext cx="500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PC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0" name="Text Box 40"/>
            <p:cNvSpPr txBox="1">
              <a:spLocks noChangeArrowheads="1"/>
            </p:cNvSpPr>
            <p:nvPr/>
          </p:nvSpPr>
          <p:spPr bwMode="auto">
            <a:xfrm>
              <a:off x="1862" y="4840"/>
              <a:ext cx="847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I-MEM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9" name="Text Box 39"/>
            <p:cNvSpPr txBox="1">
              <a:spLocks noChangeArrowheads="1"/>
            </p:cNvSpPr>
            <p:nvPr/>
          </p:nvSpPr>
          <p:spPr bwMode="auto">
            <a:xfrm>
              <a:off x="1889" y="5440"/>
              <a:ext cx="624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ALU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1815" y="4319"/>
              <a:ext cx="968" cy="16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3901" y="4393"/>
              <a:ext cx="797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DPRF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3603" y="4319"/>
              <a:ext cx="1340" cy="17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3677" y="4463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3677" y="468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4124" y="4761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4496" y="4761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5810" y="4393"/>
              <a:ext cx="822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ALU-1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5688" y="4319"/>
              <a:ext cx="1043" cy="11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3007" y="4095"/>
              <a:ext cx="298" cy="23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4018" y="4923"/>
              <a:ext cx="329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4347" y="4910"/>
              <a:ext cx="330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3848" y="5287"/>
              <a:ext cx="1021" cy="6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Decode 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logic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5167" y="4095"/>
              <a:ext cx="298" cy="23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5837" y="4919"/>
              <a:ext cx="822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ALU-2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7497" y="4727"/>
              <a:ext cx="947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D-MEM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6954" y="4095"/>
              <a:ext cx="298" cy="23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9263" y="5217"/>
              <a:ext cx="798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DPRF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9636" y="4993"/>
              <a:ext cx="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H="1">
              <a:off x="10061" y="5366"/>
              <a:ext cx="2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8667" y="4095"/>
              <a:ext cx="298" cy="23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9114" y="4393"/>
              <a:ext cx="1341" cy="14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7401" y="4393"/>
              <a:ext cx="1117" cy="1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2113" y="3662"/>
              <a:ext cx="37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IF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821" y="3648"/>
              <a:ext cx="78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ID/RR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5794" y="3648"/>
              <a:ext cx="78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EX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7507" y="3648"/>
              <a:ext cx="70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9381" y="3648"/>
              <a:ext cx="540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WB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9319" y="4705"/>
              <a:ext cx="615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783" y="513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3305" y="5137"/>
              <a:ext cx="2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4943" y="513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5465" y="513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6731" y="513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7252" y="5137"/>
              <a:ext cx="1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03" name="Line 3"/>
            <p:cNvSpPr>
              <a:spLocks noChangeShapeType="1"/>
            </p:cNvSpPr>
            <p:nvPr/>
          </p:nvSpPr>
          <p:spPr bwMode="auto">
            <a:xfrm>
              <a:off x="8518" y="5063"/>
              <a:ext cx="1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25602" name="Line 2"/>
            <p:cNvSpPr>
              <a:spLocks noChangeShapeType="1"/>
            </p:cNvSpPr>
            <p:nvPr/>
          </p:nvSpPr>
          <p:spPr bwMode="auto">
            <a:xfrm>
              <a:off x="8965" y="5063"/>
              <a:ext cx="1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5.12 Pipeline-conscious architecture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sz="2800" dirty="0"/>
              <a:t>Need for a symmetric instruction format</a:t>
            </a:r>
          </a:p>
          <a:p>
            <a:r>
              <a:rPr lang="en-US" sz="2800" dirty="0"/>
              <a:t>Need to ensure equal amount of work in each stage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903" y="2953314"/>
            <a:ext cx="4572000" cy="34290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3886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 Space and Time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 important metrics for any program</a:t>
            </a:r>
          </a:p>
          <a:p>
            <a:pPr lvl="1"/>
            <a:r>
              <a:rPr lang="en-US" dirty="0"/>
              <a:t>Space: How much memory does the program code and data require? (Memory footprint)</a:t>
            </a:r>
          </a:p>
          <a:p>
            <a:pPr lvl="1"/>
            <a:r>
              <a:rPr lang="en-US" dirty="0"/>
              <a:t>Time: What is the execution time for the program?</a:t>
            </a:r>
          </a:p>
          <a:p>
            <a:r>
              <a:rPr lang="en-US" dirty="0"/>
              <a:t>Different design methodologies</a:t>
            </a:r>
          </a:p>
          <a:p>
            <a:pPr lvl="1"/>
            <a:r>
              <a:rPr lang="en-US" dirty="0"/>
              <a:t>CISC</a:t>
            </a:r>
          </a:p>
          <a:p>
            <a:pPr lvl="1"/>
            <a:r>
              <a:rPr lang="en-US" dirty="0"/>
              <a:t>RISC</a:t>
            </a:r>
          </a:p>
          <a:p>
            <a:r>
              <a:rPr lang="en-US" dirty="0"/>
              <a:t>Memory footprint and execution time are not necessarily correlated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5.12.1 Anatomy of an instruction passage through the pipeline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553" name="Group 1"/>
          <p:cNvGrpSpPr>
            <a:grpSpLocks noChangeAspect="1"/>
          </p:cNvGrpSpPr>
          <p:nvPr/>
        </p:nvGrpSpPr>
        <p:grpSpPr bwMode="auto">
          <a:xfrm>
            <a:off x="485160" y="3202507"/>
            <a:ext cx="8096163" cy="2197396"/>
            <a:chOff x="1800" y="9396"/>
            <a:chExt cx="8640" cy="2345"/>
          </a:xfrm>
        </p:grpSpPr>
        <p:sp>
          <p:nvSpPr>
            <p:cNvPr id="23573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800" y="9396"/>
              <a:ext cx="8640" cy="23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2972" y="10348"/>
              <a:ext cx="439" cy="3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IF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4289" y="10348"/>
              <a:ext cx="806" cy="3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ID/RR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5754" y="10348"/>
              <a:ext cx="512" cy="3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EX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6925" y="10348"/>
              <a:ext cx="733" cy="3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8322" y="10348"/>
              <a:ext cx="879" cy="3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WB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605" y="10494"/>
              <a:ext cx="3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9201" y="10494"/>
              <a:ext cx="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3777" y="9396"/>
              <a:ext cx="293" cy="2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FBUF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5241" y="9396"/>
              <a:ext cx="293" cy="2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DB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7877" y="9396"/>
              <a:ext cx="293" cy="2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MB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6486" y="9396"/>
              <a:ext cx="293" cy="2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EB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3411" y="10494"/>
              <a:ext cx="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4070" y="10494"/>
              <a:ext cx="2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5095" y="10494"/>
              <a:ext cx="1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5534" y="10494"/>
              <a:ext cx="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6266" y="10494"/>
              <a:ext cx="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7658" y="10494"/>
              <a:ext cx="2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55" name="Line 3"/>
            <p:cNvSpPr>
              <a:spLocks noChangeShapeType="1"/>
            </p:cNvSpPr>
            <p:nvPr/>
          </p:nvSpPr>
          <p:spPr bwMode="auto">
            <a:xfrm>
              <a:off x="6779" y="10494"/>
              <a:ext cx="1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54" name="Line 2"/>
            <p:cNvSpPr>
              <a:spLocks noChangeShapeType="1"/>
            </p:cNvSpPr>
            <p:nvPr/>
          </p:nvSpPr>
          <p:spPr bwMode="auto">
            <a:xfrm>
              <a:off x="8170" y="10494"/>
              <a:ext cx="1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Buffers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37683" y="1581665"/>
          <a:ext cx="6126942" cy="4876800"/>
        </p:xfrm>
        <a:graphic>
          <a:graphicData uri="http://schemas.openxmlformats.org/drawingml/2006/table">
            <a:tbl>
              <a:tblPr/>
              <a:tblGrid>
                <a:gridCol w="103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6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Output of Stage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Contents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FBUF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Primarily contains instruction read from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DBUF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ID/RR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Decoded IR and values read from register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4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EBUF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Primarily contains result of ALU operation plus other parts of the instruction depending on the instruction specifics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4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MBUF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MEM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Same as EBUF if instruction is not LW or SW; If instruction is LW, then buffer contains the contents of memory location 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5.12.2 Design of the Pipeline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7141"/>
          </a:xfrm>
        </p:spPr>
        <p:txBody>
          <a:bodyPr/>
          <a:lstStyle/>
          <a:p>
            <a:r>
              <a:rPr lang="en-US" dirty="0"/>
              <a:t>Design the pipeline registers solely for the LDR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043" y="2991706"/>
            <a:ext cx="7043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FBUF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043" y="3941817"/>
            <a:ext cx="7043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DBUF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2043" y="4891928"/>
            <a:ext cx="7043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EBUF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2043" y="5842039"/>
            <a:ext cx="7043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MBUF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5.12.3 Implementation of the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Design and implementation of a pipeline processor may be simpler than a non-pipelined processor.  </a:t>
            </a:r>
          </a:p>
          <a:p>
            <a:r>
              <a:rPr lang="en-US" dirty="0"/>
              <a:t>Pipelined implementation modularizes design.  </a:t>
            </a:r>
          </a:p>
          <a:p>
            <a:r>
              <a:rPr lang="en-US" dirty="0"/>
              <a:t>Layout and interpretation of the pipeline registers are analogous to well-defined interfaces between components of a large software system.  </a:t>
            </a:r>
          </a:p>
          <a:p>
            <a:r>
              <a:rPr lang="en-US" dirty="0"/>
              <a:t>Since </a:t>
            </a:r>
            <a:r>
              <a:rPr lang="en-US" dirty="0" err="1"/>
              <a:t>datapath</a:t>
            </a:r>
            <a:r>
              <a:rPr lang="en-US" dirty="0"/>
              <a:t> actions of each stage happen in one clock cycle, the design of each stage is purely combinational.  Each stage:</a:t>
            </a:r>
          </a:p>
          <a:p>
            <a:pPr lvl="1"/>
            <a:r>
              <a:rPr lang="en-US" dirty="0"/>
              <a:t>At the beginning of each clock cycle, interprets input pipeline register, </a:t>
            </a:r>
          </a:p>
          <a:p>
            <a:pPr lvl="1"/>
            <a:r>
              <a:rPr lang="en-US" dirty="0"/>
              <a:t>Carries out the </a:t>
            </a:r>
            <a:r>
              <a:rPr lang="en-US" dirty="0" err="1"/>
              <a:t>datapath</a:t>
            </a:r>
            <a:r>
              <a:rPr lang="en-US" dirty="0"/>
              <a:t> actions using the combinational logic for this stage</a:t>
            </a:r>
          </a:p>
          <a:p>
            <a:pPr lvl="1"/>
            <a:r>
              <a:rPr lang="en-US" dirty="0"/>
              <a:t>Writes the result of the </a:t>
            </a:r>
            <a:r>
              <a:rPr lang="en-US" dirty="0" err="1"/>
              <a:t>datapath</a:t>
            </a:r>
            <a:r>
              <a:rPr lang="en-US" dirty="0"/>
              <a:t> action into its output pipeline register.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5.13 Hazards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1417638"/>
            <a:ext cx="2161050" cy="2747631"/>
            <a:chOff x="2692017" y="2364059"/>
            <a:chExt cx="3206978" cy="2747631"/>
          </a:xfrm>
        </p:grpSpPr>
        <p:sp>
          <p:nvSpPr>
            <p:cNvPr id="6" name="Rounded Rectangle 5"/>
            <p:cNvSpPr/>
            <p:nvPr/>
          </p:nvSpPr>
          <p:spPr>
            <a:xfrm>
              <a:off x="2692017" y="2364059"/>
              <a:ext cx="320697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Structural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92017" y="3282890"/>
              <a:ext cx="320697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Control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92017" y="4197290"/>
              <a:ext cx="320697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Data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55433" y="1417638"/>
            <a:ext cx="58432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Reduce throughput to &lt; 1 instruction/cycle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Pipeline is synchronous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Pipeline is stalled when an instruction cannot proceed to next stage.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A stall introduces bubble into pipeline.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NOP instruction is manifestation of bubble. 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Stage executing NOP instruction does nothing for one cycle. 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Output buffer remains unchanged from previous cycle.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Stalls, bubbles, and NOPs used interchangeably in the textbook to mean the same thing.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5.13.1 Structural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Caused by limitations in hardware that don’t allow concurrent execution of different instructions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Bus</a:t>
            </a:r>
          </a:p>
          <a:p>
            <a:pPr lvl="1"/>
            <a:r>
              <a:rPr lang="en-US" dirty="0"/>
              <a:t>Single ALU</a:t>
            </a:r>
          </a:p>
          <a:p>
            <a:pPr lvl="1"/>
            <a:r>
              <a:rPr lang="en-US" dirty="0"/>
              <a:t>Single Memory for instructions and data</a:t>
            </a:r>
          </a:p>
          <a:p>
            <a:pPr lvl="1"/>
            <a:r>
              <a:rPr lang="en-US" dirty="0"/>
              <a:t>Single IR</a:t>
            </a:r>
          </a:p>
          <a:p>
            <a:r>
              <a:rPr lang="en-US" dirty="0"/>
              <a:t>Remedy is to add additional elements to </a:t>
            </a:r>
            <a:r>
              <a:rPr lang="en-US" dirty="0" err="1"/>
              <a:t>datapath</a:t>
            </a:r>
            <a:r>
              <a:rPr lang="en-US" dirty="0"/>
              <a:t> to eliminate hazard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5.13.2 Data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0098" cy="1901283"/>
          </a:xfrm>
        </p:spPr>
        <p:txBody>
          <a:bodyPr>
            <a:normAutofit/>
          </a:bodyPr>
          <a:lstStyle/>
          <a:p>
            <a:r>
              <a:rPr lang="en-US" dirty="0"/>
              <a:t>Consider these three pairs of instructions. Could they be executed in any sequence and yield correct results?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85894" y="3900138"/>
            <a:ext cx="2813825" cy="137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dirty="0"/>
              <a:t>R4 ←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 + R5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dirty="0"/>
              <a:t>R1 ←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+ R3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4323" y="3900139"/>
            <a:ext cx="2787805" cy="137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dirty="0"/>
              <a:t>R1 ←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R4 + R5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dirty="0"/>
              <a:t>R1 ←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+ R3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389" y="3886200"/>
            <a:ext cx="2917902" cy="1386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 ← R2 + R3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dirty="0"/>
              <a:t>R4 ←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 + R5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5.13.2.1 RAW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169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172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17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7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7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5.13.2.1 RAW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" name="Rounded Rectangle 108"/>
          <p:cNvSpPr/>
          <p:nvPr/>
        </p:nvSpPr>
        <p:spPr>
          <a:xfrm>
            <a:off x="249398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R1 ← R2+R3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5.13.2.1 RAW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25648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501900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R1 ← R2+R3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determines execution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Execution time = (∑ </a:t>
            </a:r>
            <a:r>
              <a:rPr lang="en-US" b="1" dirty="0" err="1"/>
              <a:t>CPI</a:t>
            </a:r>
            <a:r>
              <a:rPr lang="en-US" b="1" baseline="-25000" dirty="0" err="1"/>
              <a:t>j</a:t>
            </a:r>
            <a:r>
              <a:rPr lang="en-US" b="1" dirty="0"/>
              <a:t>) * clock cycle time</a:t>
            </a:r>
            <a:r>
              <a:rPr lang="en-US" dirty="0"/>
              <a:t>, where 1 ≤ j ≤ n</a:t>
            </a:r>
          </a:p>
          <a:p>
            <a:r>
              <a:rPr lang="en-US" b="1" dirty="0"/>
              <a:t>Execution time = n * </a:t>
            </a:r>
            <a:r>
              <a:rPr lang="en-US" b="1" dirty="0" err="1"/>
              <a:t>CPI</a:t>
            </a:r>
            <a:r>
              <a:rPr lang="en-US" b="1" baseline="-25000" dirty="0" err="1"/>
              <a:t>Avg</a:t>
            </a:r>
            <a:r>
              <a:rPr lang="en-US" b="1" baseline="-25000" dirty="0"/>
              <a:t> </a:t>
            </a:r>
            <a:r>
              <a:rPr lang="en-US" b="1" dirty="0"/>
              <a:t>* clock cycle time</a:t>
            </a:r>
            <a:r>
              <a:rPr lang="en-US" dirty="0"/>
              <a:t>, where n is the number of instructions (executed not static instruction count)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5.13.2.1 RAW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2352870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319513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R1 ← R2+R3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5.13.2.1 RAW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4248540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148277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R1 ← R2+R3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5.13.2.1 RAW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5898888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54215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R1 ← R2+R3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5.13.2.1 RAW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750463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5.13.2.2 Solving the RAW Data Hazard Problem: Data Forwarding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453229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219154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R1 ← R2+R3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163339" y="2957189"/>
            <a:ext cx="42672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24400" y="5234158"/>
            <a:ext cx="42672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2" name="Rectangle 111"/>
          <p:cNvSpPr/>
          <p:nvPr/>
        </p:nvSpPr>
        <p:spPr>
          <a:xfrm flipH="1">
            <a:off x="3803497" y="3081114"/>
            <a:ext cx="182880" cy="5764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3475213" y="1143000"/>
            <a:ext cx="2145002" cy="2743200"/>
            <a:chOff x="3475213" y="1143000"/>
            <a:chExt cx="2145002" cy="2743200"/>
          </a:xfrm>
        </p:grpSpPr>
        <p:cxnSp>
          <p:nvCxnSpPr>
            <p:cNvPr id="118" name="Straight Connector 117"/>
            <p:cNvCxnSpPr/>
            <p:nvPr/>
          </p:nvCxnSpPr>
          <p:spPr>
            <a:xfrm rot="5400000" flipH="1" flipV="1">
              <a:off x="4243039" y="2509024"/>
              <a:ext cx="2743200" cy="111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V="1">
              <a:off x="3631982" y="3046246"/>
              <a:ext cx="1588" cy="3135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3476007" y="1143000"/>
              <a:ext cx="2144208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2440164" y="2180432"/>
              <a:ext cx="2071686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Oval 125"/>
          <p:cNvSpPr/>
          <p:nvPr/>
        </p:nvSpPr>
        <p:spPr>
          <a:xfrm>
            <a:off x="2703922" y="2608455"/>
            <a:ext cx="67093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130" name="Shape 129"/>
          <p:cNvCxnSpPr>
            <a:stCxn id="126" idx="6"/>
            <a:endCxn id="112" idx="0"/>
          </p:cNvCxnSpPr>
          <p:nvPr/>
        </p:nvCxnSpPr>
        <p:spPr>
          <a:xfrm>
            <a:off x="3374854" y="2875155"/>
            <a:ext cx="520083" cy="20595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26" idx="2"/>
          </p:cNvCxnSpPr>
          <p:nvPr/>
        </p:nvCxnSpPr>
        <p:spPr>
          <a:xfrm rot="5400000" flipH="1" flipV="1">
            <a:off x="2263553" y="3064832"/>
            <a:ext cx="630045" cy="25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6" idx="2"/>
          </p:cNvCxnSpPr>
          <p:nvPr/>
        </p:nvCxnSpPr>
        <p:spPr>
          <a:xfrm rot="16200000" flipV="1">
            <a:off x="2370439" y="3208639"/>
            <a:ext cx="2839845" cy="217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5.13.2.2 Solving the RAW Data Hazard Problem: Data Forwarding</a:t>
            </a:r>
          </a:p>
        </p:txBody>
      </p:sp>
      <p:sp>
        <p:nvSpPr>
          <p:cNvPr id="117" name="Content Placeholder 1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components have to be installed to take care of all possible cases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5.13.2.3 Dealing with RAW Data Hazard introduced by Load instructions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5648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LW R1,3(R2)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5.13.2.3 Dealing with RAW Data Hazard introduced by Load instructions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5648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2501900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LW R1,3(R2)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5.13.2.3 Dealing with RAW Data Hazard introduced by Load instructions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341719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274909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LW R1,3(R2)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70601" y="5345668"/>
            <a:ext cx="54213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133600" y="3135868"/>
            <a:ext cx="54213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81400" y="3168134"/>
            <a:ext cx="42672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5.13.2.3 Dealing with RAW Data Hazard introduced by Load instructions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427084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170579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LW R1,3(R2)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29400" y="5345668"/>
            <a:ext cx="54213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67200" y="3212068"/>
            <a:ext cx="42672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54240" y="3657600"/>
            <a:ext cx="42672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5.2 Instruction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Static </a:t>
            </a:r>
            <a:r>
              <a:rPr lang="en-US" dirty="0"/>
              <a:t>instruction frequency refers to number of times a particular instruction occurs in compiled code. </a:t>
            </a:r>
          </a:p>
          <a:p>
            <a:pPr lvl="1"/>
            <a:r>
              <a:rPr lang="en-US" dirty="0"/>
              <a:t>Impacts memory footprint</a:t>
            </a:r>
          </a:p>
          <a:p>
            <a:pPr lvl="1"/>
            <a:r>
              <a:rPr lang="en-US" dirty="0"/>
              <a:t>If a particular instruction appears a lot in a program, can try to optimize amount of space it occupies by clever instruction encoding techniques in the instruction format.</a:t>
            </a:r>
          </a:p>
          <a:p>
            <a:r>
              <a:rPr lang="en-US" dirty="0"/>
              <a:t> </a:t>
            </a:r>
            <a:r>
              <a:rPr lang="en-US" i="1" dirty="0"/>
              <a:t>Dynamic</a:t>
            </a:r>
            <a:r>
              <a:rPr lang="en-US" dirty="0"/>
              <a:t> instruction frequency refers to number of times a particular instruction is executed when program is run.</a:t>
            </a:r>
          </a:p>
          <a:p>
            <a:pPr lvl="1"/>
            <a:r>
              <a:rPr lang="en-US" dirty="0"/>
              <a:t>Impacts  execution time of program</a:t>
            </a:r>
          </a:p>
          <a:p>
            <a:pPr lvl="1"/>
            <a:r>
              <a:rPr lang="en-US" dirty="0"/>
              <a:t>If dynamic frequency of an instruction is high then can try to make enhancements to </a:t>
            </a:r>
            <a:r>
              <a:rPr lang="en-US" dirty="0" err="1"/>
              <a:t>datapath</a:t>
            </a:r>
            <a:r>
              <a:rPr lang="en-US" dirty="0"/>
              <a:t> and control to ensure that CPI taken for its execution is minimized.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5.13.2.3 Dealing with RAW Data Hazard introduced by Load instructions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427084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170579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LW R1,3(R2)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29400" y="5345668"/>
            <a:ext cx="54213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11880" y="3212068"/>
            <a:ext cx="42672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54240" y="3657600"/>
            <a:ext cx="42672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2325927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R4 ← R1+R5</a:t>
            </a:r>
          </a:p>
        </p:txBody>
      </p:sp>
      <p:cxnSp>
        <p:nvCxnSpPr>
          <p:cNvPr id="115" name="Curved Connector 114"/>
          <p:cNvCxnSpPr>
            <a:stCxn id="112" idx="0"/>
            <a:endCxn id="111" idx="0"/>
          </p:cNvCxnSpPr>
          <p:nvPr/>
        </p:nvCxnSpPr>
        <p:spPr>
          <a:xfrm rot="16200000" flipV="1">
            <a:off x="5423654" y="1613654"/>
            <a:ext cx="445532" cy="3642360"/>
          </a:xfrm>
          <a:prstGeom prst="curvedConnector3">
            <a:avLst>
              <a:gd name="adj1" fmla="val 499212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5.13.2.4 Other types of 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</a:t>
            </a:r>
          </a:p>
          <a:p>
            <a:pPr lvl="1"/>
            <a:r>
              <a:rPr lang="en-US" dirty="0"/>
              <a:t>Not a problem in our pipeline</a:t>
            </a:r>
          </a:p>
          <a:p>
            <a:pPr lvl="0" algn="ctr"/>
            <a:r>
              <a:rPr lang="en-US" dirty="0"/>
              <a:t>R4 ← R1 + R5</a:t>
            </a:r>
          </a:p>
          <a:p>
            <a:pPr lvl="0" algn="ctr"/>
            <a:r>
              <a:rPr lang="en-US" dirty="0"/>
              <a:t>R1 ← R2 + R3 </a:t>
            </a:r>
          </a:p>
          <a:p>
            <a:r>
              <a:rPr lang="en-US" dirty="0"/>
              <a:t>WAW</a:t>
            </a:r>
          </a:p>
          <a:p>
            <a:pPr lvl="1"/>
            <a:r>
              <a:rPr lang="en-US" dirty="0"/>
              <a:t>Becomes an issue in complex pipelines with many stages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7122" y="6300439"/>
            <a:ext cx="11139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Stop Here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5.13.3 Control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associated with </a:t>
            </a:r>
            <a:r>
              <a:rPr lang="en-US" i="1" dirty="0"/>
              <a:t>branch</a:t>
            </a:r>
            <a:r>
              <a:rPr lang="en-US" dirty="0"/>
              <a:t> instructions</a:t>
            </a:r>
          </a:p>
          <a:p>
            <a:r>
              <a:rPr lang="en-US" dirty="0"/>
              <a:t>PC must contain address of next instruction before we know it!!!</a:t>
            </a:r>
          </a:p>
          <a:p>
            <a:r>
              <a:rPr lang="en-US" dirty="0"/>
              <a:t>Simple solution: Stall pipeline</a:t>
            </a:r>
          </a:p>
          <a:p>
            <a:r>
              <a:rPr lang="en-US" dirty="0"/>
              <a:t>But what is the impact?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5.13.3 Control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5648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BEQ R1, R2, X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5.13.3 Control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5648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2501900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BEQ R1, R2, X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5.13.3 Control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56482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2501900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BEQ R1, R2, 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5.13.3 Control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8" name="Line 78"/>
          <p:cNvSpPr>
            <a:spLocks noChangeShapeType="1"/>
          </p:cNvSpPr>
          <p:nvPr/>
        </p:nvSpPr>
        <p:spPr bwMode="auto">
          <a:xfrm>
            <a:off x="563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56388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330568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286060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BEQ R1, R2, X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52768" y="6331835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71596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5.13.3 Control Hazard</a:t>
            </a:r>
          </a:p>
        </p:txBody>
      </p: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19050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40386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8674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auto">
          <a:xfrm>
            <a:off x="7696200" y="2133600"/>
            <a:ext cx="1524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>
            <a:off x="19812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7"/>
          <p:cNvSpPr>
            <a:spLocks noChangeShapeType="1"/>
          </p:cNvSpPr>
          <p:nvPr/>
        </p:nvSpPr>
        <p:spPr bwMode="auto">
          <a:xfrm>
            <a:off x="5943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7772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9"/>
          <p:cNvSpPr>
            <a:spLocks noChangeShapeType="1"/>
          </p:cNvSpPr>
          <p:nvPr/>
        </p:nvSpPr>
        <p:spPr bwMode="auto">
          <a:xfrm>
            <a:off x="4114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6858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Instr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04800" y="32766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mic Sans MS" pitchFamily="66" charset="0"/>
              </a:rPr>
              <a:t>P</a:t>
            </a:r>
          </a:p>
          <a:p>
            <a:pPr algn="ctr"/>
            <a:r>
              <a:rPr lang="en-US" sz="1400" b="1">
                <a:latin typeface="Comic Sans MS" pitchFamily="66" charset="0"/>
              </a:rPr>
              <a:t>C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1143000" y="11430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2667000" y="33528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DPRF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6400800" y="36576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  <a:p>
            <a:pPr algn="ctr"/>
            <a:r>
              <a:rPr lang="en-US">
                <a:latin typeface="Comic Sans MS" pitchFamily="66" charset="0"/>
              </a:rPr>
              <a:t>Mem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8077200" y="39624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4572000" y="3886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M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X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3276600" y="44958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latin typeface="Comic Sans MS" pitchFamily="66" charset="0"/>
              </a:rPr>
              <a:t>SE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2057400"/>
            <a:ext cx="533400" cy="990600"/>
            <a:chOff x="624" y="1296"/>
            <a:chExt cx="336" cy="624"/>
          </a:xfrm>
        </p:grpSpPr>
        <p:sp>
          <p:nvSpPr>
            <p:cNvPr id="170" name="Freeform 19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20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2362200"/>
            <a:ext cx="533400" cy="990600"/>
            <a:chOff x="624" y="1296"/>
            <a:chExt cx="336" cy="624"/>
          </a:xfrm>
        </p:grpSpPr>
        <p:sp>
          <p:nvSpPr>
            <p:cNvPr id="173" name="Freeform 22"/>
            <p:cNvSpPr>
              <a:spLocks/>
            </p:cNvSpPr>
            <p:nvPr/>
          </p:nvSpPr>
          <p:spPr bwMode="auto">
            <a:xfrm rot="-5400000">
              <a:off x="504" y="1464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3"/>
            <p:cNvSpPr txBox="1">
              <a:spLocks noChangeArrowheads="1"/>
            </p:cNvSpPr>
            <p:nvPr/>
          </p:nvSpPr>
          <p:spPr bwMode="auto">
            <a:xfrm>
              <a:off x="624" y="1680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ADD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00600" y="3429000"/>
            <a:ext cx="533400" cy="990600"/>
            <a:chOff x="3024" y="2160"/>
            <a:chExt cx="336" cy="624"/>
          </a:xfrm>
        </p:grpSpPr>
        <p:sp>
          <p:nvSpPr>
            <p:cNvPr id="176" name="Freeform 25"/>
            <p:cNvSpPr>
              <a:spLocks/>
            </p:cNvSpPr>
            <p:nvPr/>
          </p:nvSpPr>
          <p:spPr bwMode="auto">
            <a:xfrm rot="-5400000">
              <a:off x="2904" y="2328"/>
              <a:ext cx="62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0"/>
                </a:cxn>
                <a:cxn ang="0">
                  <a:pos x="720" y="480"/>
                </a:cxn>
                <a:cxn ang="0">
                  <a:pos x="960" y="0"/>
                </a:cxn>
                <a:cxn ang="0">
                  <a:pos x="624" y="0"/>
                </a:cxn>
                <a:cxn ang="0">
                  <a:pos x="480" y="28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960" h="480">
                  <a:moveTo>
                    <a:pt x="0" y="0"/>
                  </a:moveTo>
                  <a:lnTo>
                    <a:pt x="240" y="480"/>
                  </a:lnTo>
                  <a:lnTo>
                    <a:pt x="720" y="480"/>
                  </a:lnTo>
                  <a:lnTo>
                    <a:pt x="960" y="0"/>
                  </a:lnTo>
                  <a:lnTo>
                    <a:pt x="624" y="0"/>
                  </a:lnTo>
                  <a:lnTo>
                    <a:pt x="480" y="288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3024" y="2544"/>
              <a:ext cx="2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178" name="Line 27"/>
          <p:cNvSpPr>
            <a:spLocks noChangeShapeType="1"/>
          </p:cNvSpPr>
          <p:nvPr/>
        </p:nvSpPr>
        <p:spPr bwMode="auto">
          <a:xfrm>
            <a:off x="457200" y="3581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33400" y="2286000"/>
            <a:ext cx="533400" cy="1295400"/>
            <a:chOff x="336" y="1440"/>
            <a:chExt cx="336" cy="816"/>
          </a:xfrm>
        </p:grpSpPr>
        <p:sp>
          <p:nvSpPr>
            <p:cNvPr id="180" name="Line 29"/>
            <p:cNvSpPr>
              <a:spLocks noChangeShapeType="1"/>
            </p:cNvSpPr>
            <p:nvPr/>
          </p:nvSpPr>
          <p:spPr bwMode="auto">
            <a:xfrm flipV="1">
              <a:off x="336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33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31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32"/>
          <p:cNvSpPr>
            <a:spLocks noChangeShapeType="1"/>
          </p:cNvSpPr>
          <p:nvPr/>
        </p:nvSpPr>
        <p:spPr bwMode="auto">
          <a:xfrm>
            <a:off x="1524000" y="251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33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34"/>
          <p:cNvSpPr>
            <a:spLocks noChangeShapeType="1"/>
          </p:cNvSpPr>
          <p:nvPr/>
        </p:nvSpPr>
        <p:spPr bwMode="auto">
          <a:xfrm>
            <a:off x="22860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5"/>
          <p:cNvSpPr>
            <a:spLocks noChangeShapeType="1"/>
          </p:cNvSpPr>
          <p:nvPr/>
        </p:nvSpPr>
        <p:spPr bwMode="auto">
          <a:xfrm>
            <a:off x="2286000" y="3505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2286000" y="487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7467600" y="4038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6096000" y="4876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924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79248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90600" y="1752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51816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6629400" y="1752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0600" y="1524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9906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50"/>
          <p:cNvSpPr>
            <a:spLocks noChangeShapeType="1"/>
          </p:cNvSpPr>
          <p:nvPr/>
        </p:nvSpPr>
        <p:spPr bwMode="auto">
          <a:xfrm>
            <a:off x="37338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51"/>
          <p:cNvSpPr>
            <a:spLocks noChangeShapeType="1"/>
          </p:cNvSpPr>
          <p:nvPr/>
        </p:nvSpPr>
        <p:spPr bwMode="auto">
          <a:xfrm>
            <a:off x="4724400" y="4191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52400" y="990600"/>
            <a:ext cx="1295400" cy="2514600"/>
            <a:chOff x="96" y="624"/>
            <a:chExt cx="816" cy="1584"/>
          </a:xfrm>
        </p:grpSpPr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96" y="62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96" y="624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5"/>
            <p:cNvSpPr>
              <a:spLocks noChangeShapeType="1"/>
            </p:cNvSpPr>
            <p:nvPr/>
          </p:nvSpPr>
          <p:spPr bwMode="auto">
            <a:xfrm>
              <a:off x="96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6"/>
            <p:cNvSpPr>
              <a:spLocks noChangeShapeType="1"/>
            </p:cNvSpPr>
            <p:nvPr/>
          </p:nvSpPr>
          <p:spPr bwMode="auto">
            <a:xfrm>
              <a:off x="912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7"/>
            <p:cNvSpPr>
              <a:spLocks noChangeShapeType="1"/>
            </p:cNvSpPr>
            <p:nvPr/>
          </p:nvSpPr>
          <p:spPr bwMode="auto">
            <a:xfrm>
              <a:off x="816" y="9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4267200"/>
            <a:ext cx="5943600" cy="1981200"/>
            <a:chOff x="1536" y="2688"/>
            <a:chExt cx="3744" cy="1248"/>
          </a:xfrm>
        </p:grpSpPr>
        <p:sp>
          <p:nvSpPr>
            <p:cNvPr id="209" name="Line 5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0"/>
            <p:cNvSpPr>
              <a:spLocks noChangeShapeType="1"/>
            </p:cNvSpPr>
            <p:nvPr/>
          </p:nvSpPr>
          <p:spPr bwMode="auto">
            <a:xfrm>
              <a:off x="1536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5280" y="268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>
              <a:off x="51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" name="Line 64"/>
          <p:cNvSpPr>
            <a:spLocks noChangeShapeType="1"/>
          </p:cNvSpPr>
          <p:nvPr/>
        </p:nvSpPr>
        <p:spPr bwMode="auto">
          <a:xfrm>
            <a:off x="3733800" y="3962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42672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6"/>
          <p:cNvSpPr>
            <a:spLocks noChangeShapeType="1"/>
          </p:cNvSpPr>
          <p:nvPr/>
        </p:nvSpPr>
        <p:spPr bwMode="auto">
          <a:xfrm>
            <a:off x="4267200" y="4648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38200" y="1295400"/>
            <a:ext cx="838200" cy="1219200"/>
            <a:chOff x="528" y="816"/>
            <a:chExt cx="528" cy="768"/>
          </a:xfrm>
        </p:grpSpPr>
        <p:sp>
          <p:nvSpPr>
            <p:cNvPr id="218" name="Line 68"/>
            <p:cNvSpPr>
              <a:spLocks noChangeShapeType="1"/>
            </p:cNvSpPr>
            <p:nvPr/>
          </p:nvSpPr>
          <p:spPr bwMode="auto">
            <a:xfrm>
              <a:off x="528" y="120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9"/>
            <p:cNvSpPr>
              <a:spLocks noChangeShapeType="1"/>
            </p:cNvSpPr>
            <p:nvPr/>
          </p:nvSpPr>
          <p:spPr bwMode="auto">
            <a:xfrm>
              <a:off x="1056" y="120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0"/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1"/>
            <p:cNvSpPr>
              <a:spLocks noChangeShapeType="1"/>
            </p:cNvSpPr>
            <p:nvPr/>
          </p:nvSpPr>
          <p:spPr bwMode="auto">
            <a:xfrm>
              <a:off x="528" y="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 Box 72"/>
          <p:cNvSpPr txBox="1">
            <a:spLocks noChangeArrowheads="1"/>
          </p:cNvSpPr>
          <p:nvPr/>
        </p:nvSpPr>
        <p:spPr bwMode="auto">
          <a:xfrm>
            <a:off x="762000" y="2787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" pitchFamily="34" charset="0"/>
              </a:rPr>
              <a:t>1</a:t>
            </a:r>
          </a:p>
        </p:txBody>
      </p:sp>
      <p:sp>
        <p:nvSpPr>
          <p:cNvPr id="223" name="Text Box 73"/>
          <p:cNvSpPr txBox="1">
            <a:spLocks noChangeArrowheads="1"/>
          </p:cNvSpPr>
          <p:nvPr/>
        </p:nvSpPr>
        <p:spPr bwMode="auto">
          <a:xfrm>
            <a:off x="6162675" y="36322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</a:t>
            </a:r>
          </a:p>
        </p:txBody>
      </p:sp>
      <p:sp>
        <p:nvSpPr>
          <p:cNvPr id="224" name="Text Box 74"/>
          <p:cNvSpPr txBox="1">
            <a:spLocks noChangeArrowheads="1"/>
          </p:cNvSpPr>
          <p:nvPr/>
        </p:nvSpPr>
        <p:spPr bwMode="auto">
          <a:xfrm>
            <a:off x="6164263" y="441960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D</a:t>
            </a:r>
          </a:p>
        </p:txBody>
      </p:sp>
      <p:sp>
        <p:nvSpPr>
          <p:cNvPr id="225" name="Line 75"/>
          <p:cNvSpPr>
            <a:spLocks noChangeShapeType="1"/>
          </p:cNvSpPr>
          <p:nvPr/>
        </p:nvSpPr>
        <p:spPr bwMode="auto">
          <a:xfrm>
            <a:off x="3581400" y="4876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77"/>
          <p:cNvSpPr>
            <a:spLocks noChangeArrowheads="1"/>
          </p:cNvSpPr>
          <p:nvPr/>
        </p:nvSpPr>
        <p:spPr bwMode="auto">
          <a:xfrm>
            <a:off x="3525681" y="2862156"/>
            <a:ext cx="457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BEQ</a:t>
            </a:r>
          </a:p>
        </p:txBody>
      </p:sp>
      <p:sp>
        <p:nvSpPr>
          <p:cNvPr id="229" name="Line 79"/>
          <p:cNvSpPr>
            <a:spLocks noChangeShapeType="1"/>
          </p:cNvSpPr>
          <p:nvPr/>
        </p:nvSpPr>
        <p:spPr bwMode="auto">
          <a:xfrm>
            <a:off x="1219200" y="1066800"/>
            <a:ext cx="252393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auto">
          <a:xfrm flipV="1">
            <a:off x="3743130" y="1066800"/>
            <a:ext cx="0" cy="179535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81"/>
          <p:cNvSpPr>
            <a:spLocks noChangeShapeType="1"/>
          </p:cNvSpPr>
          <p:nvPr/>
        </p:nvSpPr>
        <p:spPr bwMode="auto">
          <a:xfrm>
            <a:off x="1219200" y="106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82"/>
          <p:cNvSpPr>
            <a:spLocks noChangeShapeType="1"/>
          </p:cNvSpPr>
          <p:nvPr/>
        </p:nvSpPr>
        <p:spPr bwMode="auto">
          <a:xfrm>
            <a:off x="2057400" y="3886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83"/>
          <p:cNvSpPr>
            <a:spLocks noChangeShapeType="1"/>
          </p:cNvSpPr>
          <p:nvPr/>
        </p:nvSpPr>
        <p:spPr bwMode="auto">
          <a:xfrm>
            <a:off x="2057400" y="2514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84"/>
          <p:cNvSpPr>
            <a:spLocks noChangeShapeType="1"/>
          </p:cNvSpPr>
          <p:nvPr/>
        </p:nvSpPr>
        <p:spPr bwMode="auto">
          <a:xfrm>
            <a:off x="41910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85"/>
          <p:cNvSpPr>
            <a:spLocks noChangeShapeType="1"/>
          </p:cNvSpPr>
          <p:nvPr/>
        </p:nvSpPr>
        <p:spPr bwMode="auto">
          <a:xfrm>
            <a:off x="4191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86"/>
          <p:cNvSpPr>
            <a:spLocks noChangeShapeType="1"/>
          </p:cNvSpPr>
          <p:nvPr/>
        </p:nvSpPr>
        <p:spPr bwMode="auto">
          <a:xfrm>
            <a:off x="41910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191000" y="3124200"/>
            <a:ext cx="533400" cy="1752600"/>
            <a:chOff x="2640" y="1968"/>
            <a:chExt cx="336" cy="1104"/>
          </a:xfrm>
        </p:grpSpPr>
        <p:sp>
          <p:nvSpPr>
            <p:cNvPr id="238" name="Line 88"/>
            <p:cNvSpPr>
              <a:spLocks noChangeShapeType="1"/>
            </p:cNvSpPr>
            <p:nvPr/>
          </p:nvSpPr>
          <p:spPr bwMode="auto">
            <a:xfrm>
              <a:off x="2784" y="19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89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0"/>
            <p:cNvSpPr>
              <a:spLocks noChangeShapeType="1"/>
            </p:cNvSpPr>
            <p:nvPr/>
          </p:nvSpPr>
          <p:spPr bwMode="auto">
            <a:xfrm>
              <a:off x="2784" y="26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1"/>
            <p:cNvSpPr>
              <a:spLocks noChangeShapeType="1"/>
            </p:cNvSpPr>
            <p:nvPr/>
          </p:nvSpPr>
          <p:spPr bwMode="auto">
            <a:xfrm>
              <a:off x="2640" y="30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" name="Line 92"/>
          <p:cNvSpPr>
            <a:spLocks noChangeShapeType="1"/>
          </p:cNvSpPr>
          <p:nvPr/>
        </p:nvSpPr>
        <p:spPr bwMode="auto">
          <a:xfrm>
            <a:off x="6019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93"/>
          <p:cNvSpPr>
            <a:spLocks noChangeShapeType="1"/>
          </p:cNvSpPr>
          <p:nvPr/>
        </p:nvSpPr>
        <p:spPr bwMode="auto">
          <a:xfrm>
            <a:off x="60198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94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5"/>
          <p:cNvSpPr>
            <a:spLocks noChangeShapeType="1"/>
          </p:cNvSpPr>
          <p:nvPr/>
        </p:nvSpPr>
        <p:spPr bwMode="auto">
          <a:xfrm>
            <a:off x="6019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286000" y="4876800"/>
            <a:ext cx="1752600" cy="838200"/>
            <a:chOff x="1440" y="3072"/>
            <a:chExt cx="1104" cy="528"/>
          </a:xfrm>
        </p:grpSpPr>
        <p:sp>
          <p:nvSpPr>
            <p:cNvPr id="247" name="Line 96"/>
            <p:cNvSpPr>
              <a:spLocks noChangeShapeType="1"/>
            </p:cNvSpPr>
            <p:nvPr/>
          </p:nvSpPr>
          <p:spPr bwMode="auto">
            <a:xfrm>
              <a:off x="1440" y="30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7"/>
            <p:cNvSpPr>
              <a:spLocks noChangeShapeType="1"/>
            </p:cNvSpPr>
            <p:nvPr/>
          </p:nvSpPr>
          <p:spPr bwMode="auto">
            <a:xfrm>
              <a:off x="1440" y="36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Line 98"/>
          <p:cNvSpPr>
            <a:spLocks noChangeShapeType="1"/>
          </p:cNvSpPr>
          <p:nvPr/>
        </p:nvSpPr>
        <p:spPr bwMode="auto">
          <a:xfrm>
            <a:off x="41910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99"/>
          <p:cNvSpPr>
            <a:spLocks noChangeShapeType="1"/>
          </p:cNvSpPr>
          <p:nvPr/>
        </p:nvSpPr>
        <p:spPr bwMode="auto">
          <a:xfrm>
            <a:off x="6019800" y="57150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2133600" y="4038600"/>
            <a:ext cx="5867400" cy="2057400"/>
            <a:chOff x="1344" y="2544"/>
            <a:chExt cx="3696" cy="1296"/>
          </a:xfrm>
        </p:grpSpPr>
        <p:sp>
          <p:nvSpPr>
            <p:cNvPr id="252" name="Line 37"/>
            <p:cNvSpPr>
              <a:spLocks noChangeShapeType="1"/>
            </p:cNvSpPr>
            <p:nvPr/>
          </p:nvSpPr>
          <p:spPr bwMode="auto">
            <a:xfrm>
              <a:off x="1344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1344" y="2544"/>
              <a:ext cx="3696" cy="1296"/>
              <a:chOff x="1344" y="2544"/>
              <a:chExt cx="3696" cy="1296"/>
            </a:xfrm>
          </p:grpSpPr>
          <p:sp>
            <p:nvSpPr>
              <p:cNvPr id="254" name="Line 10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2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104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2330568" y="6335549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BEQ R1, R2, X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52768" y="6331835"/>
            <a:ext cx="1550988" cy="46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NOP</a:t>
            </a:r>
          </a:p>
        </p:txBody>
      </p:sp>
      <p:cxnSp>
        <p:nvCxnSpPr>
          <p:cNvPr id="111" name="Straight Connector 110"/>
          <p:cNvCxnSpPr/>
          <p:nvPr/>
        </p:nvCxnSpPr>
        <p:spPr>
          <a:xfrm rot="5400000" flipH="1" flipV="1">
            <a:off x="3607907" y="3370907"/>
            <a:ext cx="409489" cy="1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 flipV="1">
            <a:off x="3483834" y="3564678"/>
            <a:ext cx="79544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5.13.3.1 Dealing with branches in the pipelined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Delayed Branch</a:t>
            </a:r>
          </a:p>
          <a:p>
            <a:r>
              <a:rPr lang="en-US" dirty="0"/>
              <a:t>Branch Prediction</a:t>
            </a:r>
          </a:p>
          <a:p>
            <a:r>
              <a:rPr lang="en-US" dirty="0"/>
              <a:t>Branch prediction with target buffer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5.13.3.2 Summary of dealing with branches in a pipelined processor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  <a:r>
                        <a:rPr lang="en-US" baseline="0" dirty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 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 (not taken)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additional hardware to be able to flush pipeline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Most modern processors use this technique. Some also employ sophisticated branch target buffers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 (taken)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more elaborate hardware since target not available until EX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Delayed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no hardware just compiler recognition that it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pipelines make it difficult to fill all the delay slots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Older RISC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architectures e.g.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MIPS, PA-RISC,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5.3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Benchmarks</a:t>
            </a:r>
            <a:r>
              <a:rPr lang="en-US" dirty="0"/>
              <a:t> are a set of programs that are representative of the workload for a processor.</a:t>
            </a:r>
          </a:p>
          <a:p>
            <a:r>
              <a:rPr lang="en-US" dirty="0"/>
              <a:t>The key difficulty is to be sure that the benchmark program selected really are representative.</a:t>
            </a:r>
          </a:p>
          <a:p>
            <a:r>
              <a:rPr lang="en-US" dirty="0"/>
              <a:t>A radical new design is hard to benchmark because there may not yet be a compiler or much code.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5.13.4 Summary of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5.14 Dealing with interrupts in a pipelined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Stop sending new instructions into the 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until the instructions that are in partial execution complete their execution (i.e. </a:t>
            </a:r>
            <a:r>
              <a:rPr lang="en-US" b="1" dirty="0"/>
              <a:t>drain the pipe).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 to the interrupt state</a:t>
            </a:r>
          </a:p>
          <a:p>
            <a:r>
              <a:rPr lang="en-US" dirty="0"/>
              <a:t>Second Method</a:t>
            </a:r>
          </a:p>
          <a:p>
            <a:pPr lvl="1"/>
            <a:r>
              <a:rPr lang="en-US" dirty="0"/>
              <a:t>The other possibility is to </a:t>
            </a:r>
            <a:r>
              <a:rPr lang="en-US" b="1" dirty="0"/>
              <a:t>flush the pipeline.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5.15 Advanced topics in processor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Pipelined processor designs have their roots in high performance processors and vector processors of the 1960's and 1970's</a:t>
            </a:r>
          </a:p>
          <a:p>
            <a:r>
              <a:rPr lang="en-US" dirty="0"/>
              <a:t>Many of the concepts used are still </a:t>
            </a:r>
            <a:r>
              <a:rPr lang="en-US"/>
              <a:t>relevant today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5.15.1 Multiple Issue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Program Model</a:t>
            </a:r>
          </a:p>
          <a:p>
            <a:pPr lvl="1"/>
            <a:r>
              <a:rPr lang="en-US" dirty="0"/>
              <a:t>Perceived Program Order Execution</a:t>
            </a:r>
          </a:p>
          <a:p>
            <a:pPr lvl="1"/>
            <a:r>
              <a:rPr lang="en-US" dirty="0"/>
              <a:t>Actual instruction overlap</a:t>
            </a:r>
          </a:p>
          <a:p>
            <a:r>
              <a:rPr lang="en-US" dirty="0"/>
              <a:t>Instruction Level Parallelism (ILP)</a:t>
            </a:r>
          </a:p>
          <a:p>
            <a:pPr lvl="1"/>
            <a:r>
              <a:rPr lang="en-US" dirty="0"/>
              <a:t>Limited by hazards especially control hazards</a:t>
            </a:r>
          </a:p>
          <a:p>
            <a:pPr lvl="1"/>
            <a:r>
              <a:rPr lang="en-US" dirty="0"/>
              <a:t>Basic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Object 7"/>
          <p:cNvPicPr>
            <a:picLocks noChangeAspect="1" noChangeArrowheads="1"/>
          </p:cNvPicPr>
          <p:nvPr/>
        </p:nvPicPr>
        <p:blipFill>
          <a:blip r:embed="rId2" cstate="print"/>
          <a:srcRect l="-30444" t="-5148" r="-3911" b="-2403"/>
          <a:stretch>
            <a:fillRect/>
          </a:stretch>
        </p:blipFill>
        <p:spPr bwMode="auto">
          <a:xfrm>
            <a:off x="3478296" y="4429715"/>
            <a:ext cx="28082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5.15.2 Deeper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Pipelines may have more than 20 stages</a:t>
            </a:r>
          </a:p>
          <a:p>
            <a:r>
              <a:rPr lang="en-US" sz="2800" dirty="0"/>
              <a:t>Basic blocks are often in the range of 3-7 instructions</a:t>
            </a:r>
          </a:p>
          <a:p>
            <a:r>
              <a:rPr lang="en-US" sz="2800" dirty="0"/>
              <a:t>Must develop techniques to exploit ILP to make it worthwhile</a:t>
            </a:r>
          </a:p>
          <a:p>
            <a:r>
              <a:rPr lang="en-US" sz="2800" dirty="0"/>
              <a:t>For example, can issue multiple instructions in one cycle</a:t>
            </a:r>
          </a:p>
          <a:p>
            <a:pPr lvl="1"/>
            <a:r>
              <a:rPr lang="en-US" sz="2400" dirty="0"/>
              <a:t>Assume hardware and/or compiler has selected a group of instruction that can be executed in parallel (no hazards)</a:t>
            </a:r>
          </a:p>
          <a:p>
            <a:r>
              <a:rPr lang="en-US" dirty="0"/>
              <a:t>Need additional functional units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5.15.2 Deeper pipelines</a:t>
            </a:r>
          </a:p>
        </p:txBody>
      </p:sp>
      <p:pic>
        <p:nvPicPr>
          <p:cNvPr id="2050" name="Object 10"/>
          <p:cNvPicPr>
            <a:picLocks noChangeAspect="1" noChangeArrowheads="1"/>
          </p:cNvPicPr>
          <p:nvPr/>
        </p:nvPicPr>
        <p:blipFill>
          <a:blip r:embed="rId2"/>
          <a:srcRect r="-1718" b="-153"/>
          <a:stretch>
            <a:fillRect/>
          </a:stretch>
        </p:blipFill>
        <p:spPr bwMode="auto">
          <a:xfrm>
            <a:off x="2305058" y="1612232"/>
            <a:ext cx="4613108" cy="466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for Deep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increase in storage access time</a:t>
            </a:r>
          </a:p>
          <a:p>
            <a:r>
              <a:rPr lang="en-US" dirty="0"/>
              <a:t>Microcode ROM access</a:t>
            </a:r>
          </a:p>
          <a:p>
            <a:r>
              <a:rPr lang="en-US" dirty="0"/>
              <a:t>Multiple functional units</a:t>
            </a:r>
          </a:p>
          <a:p>
            <a:r>
              <a:rPr lang="en-US" dirty="0"/>
              <a:t>Dedicated floating point pipelines</a:t>
            </a:r>
          </a:p>
          <a:p>
            <a:r>
              <a:rPr lang="en-US" dirty="0"/>
              <a:t>Out of order execution and reorder buffer</a:t>
            </a:r>
          </a:p>
          <a:p>
            <a:r>
              <a:rPr lang="en-US" dirty="0"/>
              <a:t>Register renaming</a:t>
            </a:r>
          </a:p>
          <a:p>
            <a:r>
              <a:rPr lang="en-US" dirty="0"/>
              <a:t>Hardware-based speculation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Pipeline Depths</a:t>
            </a:r>
          </a:p>
        </p:txBody>
      </p:sp>
      <p:pic>
        <p:nvPicPr>
          <p:cNvPr id="3074" name="Object 11"/>
          <p:cNvPicPr>
            <a:picLocks noChangeAspect="1" noChangeArrowheads="1"/>
          </p:cNvPicPr>
          <p:nvPr/>
        </p:nvPicPr>
        <p:blipFill>
          <a:blip r:embed="rId2"/>
          <a:srcRect t="-171" r="-1561" b="-171"/>
          <a:stretch>
            <a:fillRect/>
          </a:stretch>
        </p:blipFill>
        <p:spPr bwMode="auto">
          <a:xfrm>
            <a:off x="1853281" y="1417637"/>
            <a:ext cx="5466681" cy="494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5.15.3 Revisiting program discontinuities in the presence of out-of-order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External Interrupts can be handled by stopping instruction issue and allowing pipeline to drain</a:t>
            </a:r>
          </a:p>
          <a:p>
            <a:r>
              <a:rPr lang="en-US" sz="2800" dirty="0"/>
              <a:t>Exceptions and traps were problematic in early pipelined processors</a:t>
            </a:r>
          </a:p>
          <a:p>
            <a:pPr lvl="1"/>
            <a:r>
              <a:rPr lang="en-US" sz="2400" dirty="0"/>
              <a:t>Instructions following instruction causing exception or trap may have already finished and changed processor state</a:t>
            </a:r>
          </a:p>
          <a:p>
            <a:pPr lvl="1"/>
            <a:r>
              <a:rPr lang="en-US" sz="2400" dirty="0"/>
              <a:t>Known as imprecise execution</a:t>
            </a:r>
          </a:p>
          <a:p>
            <a:r>
              <a:rPr lang="en-US" dirty="0"/>
              <a:t> Modern processors retire instructions in program order</a:t>
            </a:r>
          </a:p>
          <a:p>
            <a:pPr lvl="1"/>
            <a:r>
              <a:rPr lang="en-US" dirty="0"/>
              <a:t>Potential exceptions are buffered in re-order buffer and will manifest in strictly program order.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5.15.4 Managing shared resources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shared resources such as register files becomes more challenging with multiple functional units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Scoreboard keeps track of all resources needed by an instruction</a:t>
            </a:r>
          </a:p>
          <a:p>
            <a:pPr lvl="1"/>
            <a:r>
              <a:rPr lang="en-US" dirty="0" err="1"/>
              <a:t>Tomasulo</a:t>
            </a:r>
            <a:r>
              <a:rPr lang="en-US" dirty="0"/>
              <a:t> algorithm equips functional units with registers which act as surrogates to the architecture-visible registers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a Suite of Benchmark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Total execution time: </a:t>
            </a:r>
            <a:r>
              <a:rPr lang="en-US" dirty="0"/>
              <a:t>cumulative total of execution times of individual programs.</a:t>
            </a:r>
          </a:p>
          <a:p>
            <a:pPr lvl="0"/>
            <a:r>
              <a:rPr lang="en-US" dirty="0"/>
              <a:t>A</a:t>
            </a:r>
            <a:r>
              <a:rPr lang="en-US" b="1" dirty="0"/>
              <a:t>rithmetic mean (AM): </a:t>
            </a:r>
            <a:r>
              <a:rPr lang="en-US" dirty="0"/>
              <a:t>Simply an average of all individual program execution times.  </a:t>
            </a:r>
          </a:p>
          <a:p>
            <a:pPr lvl="1"/>
            <a:r>
              <a:rPr lang="en-US" dirty="0"/>
              <a:t>It should be noted, however that this metric may bias the summary value towards a time-consuming benchmark program (e.g. execution times of  programs: P1 = 100 </a:t>
            </a:r>
            <a:r>
              <a:rPr lang="en-US" dirty="0" err="1"/>
              <a:t>secs</a:t>
            </a:r>
            <a:r>
              <a:rPr lang="en-US" dirty="0"/>
              <a:t>; P2 = 1 </a:t>
            </a:r>
            <a:r>
              <a:rPr lang="en-US" dirty="0" err="1"/>
              <a:t>secs</a:t>
            </a:r>
            <a:r>
              <a:rPr lang="en-US" dirty="0"/>
              <a:t>; AM = 50.5 </a:t>
            </a:r>
            <a:r>
              <a:rPr lang="en-US" dirty="0" err="1"/>
              <a:t>secs</a:t>
            </a:r>
            <a:r>
              <a:rPr lang="en-US" dirty="0"/>
              <a:t>).</a:t>
            </a:r>
          </a:p>
          <a:p>
            <a:pPr lvl="0"/>
            <a:r>
              <a:rPr lang="en-US" b="1" dirty="0"/>
              <a:t>Weighted arithmetic mean (WAM)</a:t>
            </a:r>
            <a:r>
              <a:rPr lang="en-US" dirty="0"/>
              <a:t> : weighted average of the execution times of all the individual programs taking into account the relative frequency of execution of the programs in the benchmark mix</a:t>
            </a:r>
          </a:p>
          <a:p>
            <a:pPr lvl="0"/>
            <a:r>
              <a:rPr lang="en-US" b="1" dirty="0"/>
              <a:t>Geometric mean (GM)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i="1" baseline="30000" dirty="0" err="1"/>
              <a:t>th</a:t>
            </a:r>
            <a:r>
              <a:rPr lang="en-US" dirty="0"/>
              <a:t> root of the product of </a:t>
            </a:r>
            <a:r>
              <a:rPr lang="en-US" i="1" dirty="0"/>
              <a:t>p</a:t>
            </a:r>
            <a:r>
              <a:rPr lang="en-US" dirty="0"/>
              <a:t> values.  This metric removes the bias present in arithmetic mean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5.15.5 Power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Speeding up processors can drive designers to try and pack more smaller components onto the chip.</a:t>
            </a:r>
          </a:p>
          <a:p>
            <a:r>
              <a:rPr lang="en-US" dirty="0"/>
              <a:t>This can allow the clock cycle time to decrease</a:t>
            </a:r>
          </a:p>
          <a:p>
            <a:r>
              <a:rPr lang="en-US" dirty="0"/>
              <a:t>Unfortunately higher operational frequencies will cause power consumption to increase</a:t>
            </a:r>
          </a:p>
          <a:p>
            <a:r>
              <a:rPr lang="en-US" dirty="0"/>
              <a:t>Higher power consumption can also lead to thermal problems with chip operating temperatures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5.15.5 Power Consumption</a:t>
            </a:r>
          </a:p>
        </p:txBody>
      </p:sp>
      <p:pic>
        <p:nvPicPr>
          <p:cNvPr id="4098" name="Picture 2" descr="Power_consumption_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15" y="1816769"/>
            <a:ext cx="7266171" cy="446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5.15.6 Multi-core Processor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solution to achieving higher performance without increasing power consumption and temperature beyond acceptable limits is multi-core processors</a:t>
            </a:r>
          </a:p>
          <a:p>
            <a:r>
              <a:rPr lang="en-US" dirty="0"/>
              <a:t>Essentially the chip has more than one processor.</a:t>
            </a:r>
          </a:p>
          <a:p>
            <a:r>
              <a:rPr lang="en-US" dirty="0"/>
              <a:t>Such a design is not as transparent to the programmer as instruction level parallelism and as such brings a whole new set of challenges and opportunities to effectively utilize these new chips.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51271" cy="2841542"/>
          </a:xfrm>
        </p:spPr>
        <p:txBody>
          <a:bodyPr>
            <a:normAutofit fontScale="90000"/>
          </a:bodyPr>
          <a:lstStyle/>
          <a:p>
            <a:r>
              <a:rPr lang="en-US" dirty="0"/>
              <a:t>5.15.7 Intel Core </a:t>
            </a:r>
            <a:r>
              <a:rPr lang="en-US" dirty="0" err="1"/>
              <a:t>Microarchitecture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An example pipeline</a:t>
            </a:r>
          </a:p>
        </p:txBody>
      </p:sp>
      <p:pic>
        <p:nvPicPr>
          <p:cNvPr id="5122" name="Object 6"/>
          <p:cNvPicPr>
            <a:picLocks noChangeAspect="1" noChangeArrowheads="1"/>
          </p:cNvPicPr>
          <p:nvPr/>
        </p:nvPicPr>
        <p:blipFill>
          <a:blip r:embed="rId2"/>
          <a:srcRect r="-1988" b="-111"/>
          <a:stretch>
            <a:fillRect/>
          </a:stretch>
        </p:blipFill>
        <p:spPr bwMode="auto">
          <a:xfrm>
            <a:off x="4752488" y="137539"/>
            <a:ext cx="4114799" cy="656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5.16 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Amdahl works out basic pipelining principles for dissertation at UW-Madison in 1952</a:t>
            </a:r>
          </a:p>
          <a:p>
            <a:r>
              <a:rPr lang="en-US" dirty="0"/>
              <a:t>Amdahl is chief architect of IBM s/360 where pipelining is implemented originally in high end mainframe processors</a:t>
            </a:r>
          </a:p>
          <a:p>
            <a:r>
              <a:rPr lang="en-US" dirty="0"/>
              <a:t>Early minicomputers did not use pipelining</a:t>
            </a:r>
          </a:p>
          <a:p>
            <a:r>
              <a:rPr lang="en-US" dirty="0"/>
              <a:t>Killer micros did use pipelining to get needed performance advantages</a:t>
            </a:r>
          </a:p>
          <a:p>
            <a:r>
              <a:rPr lang="en-US" dirty="0"/>
              <a:t>Today most all processors except for very low end embedded processors use some form of pipelining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SPECint2006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12 programs for quantifying performance of processors on integer programs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40280"/>
          <a:ext cx="8229600" cy="3802175"/>
        </p:xfrm>
        <a:graphic>
          <a:graphicData uri="http://schemas.openxmlformats.org/drawingml/2006/table">
            <a:tbl>
              <a:tblPr/>
              <a:tblGrid>
                <a:gridCol w="299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Program name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Time in seconds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400.perlbench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Applications in Perl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510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401.bzip2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Data compression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602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403.gcc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 Compiler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382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429.mcf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Optimization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328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445.gobmk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Game based on AI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548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456.hmmer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Gene sequencing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593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458.sjeng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Chess based on AI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679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462.libquantum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Quantum computing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464.h264ref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Video compression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708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471.omnetpp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Discrete event simulation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362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473.astar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Path-finding algorithm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483.xalancbmk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XML processing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6385" y="1779373"/>
            <a:ext cx="38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Intel Core 2 Duo E6850 (3 GHz)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4831" y="1600201"/>
            <a:ext cx="7738945" cy="596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5.4 Increasing the Processor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Execution time = n * </a:t>
            </a:r>
            <a:r>
              <a:rPr lang="en-US" b="1" dirty="0" err="1"/>
              <a:t>CPI</a:t>
            </a:r>
            <a:r>
              <a:rPr lang="en-US" b="1" baseline="-25000" dirty="0" err="1"/>
              <a:t>Avg</a:t>
            </a:r>
            <a:r>
              <a:rPr lang="en-US" b="1" baseline="-25000" dirty="0"/>
              <a:t> </a:t>
            </a:r>
            <a:r>
              <a:rPr lang="en-US" b="1" dirty="0"/>
              <a:t>* clock cycle time </a:t>
            </a:r>
          </a:p>
          <a:p>
            <a:r>
              <a:rPr lang="en-US" dirty="0"/>
              <a:t>Reduction in the number of executed instructions </a:t>
            </a:r>
          </a:p>
          <a:p>
            <a:r>
              <a:rPr lang="en-US" dirty="0" err="1"/>
              <a:t>Datapath</a:t>
            </a:r>
            <a:r>
              <a:rPr lang="en-US" dirty="0"/>
              <a:t> organization leading to lower CPI</a:t>
            </a:r>
          </a:p>
          <a:p>
            <a:r>
              <a:rPr lang="en-US" dirty="0"/>
              <a:t>Increasing clock speed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5.5 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a base case execution time of 10 sec.</a:t>
            </a:r>
          </a:p>
          <a:p>
            <a:r>
              <a:rPr lang="en-US" dirty="0"/>
              <a:t>Assume an improved case execution time of 5 sec.</a:t>
            </a:r>
          </a:p>
          <a:p>
            <a:r>
              <a:rPr lang="en-US" dirty="0"/>
              <a:t>Percent improvement = (base-new)/base</a:t>
            </a:r>
          </a:p>
          <a:p>
            <a:r>
              <a:rPr lang="en-US" dirty="0"/>
              <a:t>Percent improvement = (10-5)/5 = 100%</a:t>
            </a:r>
          </a:p>
          <a:p>
            <a:r>
              <a:rPr lang="en-US" dirty="0"/>
              <a:t>Speedup = base/new </a:t>
            </a:r>
          </a:p>
          <a:p>
            <a:r>
              <a:rPr lang="en-US" dirty="0"/>
              <a:t>Speedup = 10/5 = 2</a:t>
            </a:r>
          </a:p>
          <a:p>
            <a:r>
              <a:rPr lang="en-US" dirty="0"/>
              <a:t>Speedup is preferred by advertising copy writers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2749</Words>
  <Application>Microsoft Office PowerPoint</Application>
  <PresentationFormat>On-screen Show (4:3)</PresentationFormat>
  <Paragraphs>877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Comic Sans MS</vt:lpstr>
      <vt:lpstr>Times New Roman</vt:lpstr>
      <vt:lpstr>Office Theme</vt:lpstr>
      <vt:lpstr>Computer Systems An Integrated Approach to Architecture and Operating Systems</vt:lpstr>
      <vt:lpstr>5.1 Space and Time Metrics</vt:lpstr>
      <vt:lpstr>What determines execution time?</vt:lpstr>
      <vt:lpstr>5.2 Instruction Frequency</vt:lpstr>
      <vt:lpstr>5.3 Benchmarks</vt:lpstr>
      <vt:lpstr>Evaluating a Suite of Benchmark Programs</vt:lpstr>
      <vt:lpstr>SPECint2006  12 programs for quantifying performance of processors on integer programs</vt:lpstr>
      <vt:lpstr>5.4 Increasing the Processor Performance</vt:lpstr>
      <vt:lpstr>5.5 Speedup</vt:lpstr>
      <vt:lpstr>Amdahl’s Law</vt:lpstr>
      <vt:lpstr>5.6 Increasing the Throughput of the Processor</vt:lpstr>
      <vt:lpstr>5.7 Introduction to Pipelining</vt:lpstr>
      <vt:lpstr>Pipeline Math</vt:lpstr>
      <vt:lpstr>5.8 Towards an instruction processing assembly line</vt:lpstr>
      <vt:lpstr>5.9 Problems with a simple-minded instruction pipeline</vt:lpstr>
      <vt:lpstr>5.10 Fixing the problems with the instruction pipeline</vt:lpstr>
      <vt:lpstr>Instruction pipeline with buffers between stages</vt:lpstr>
      <vt:lpstr>5.11 Datapath elements for the instruction pipeline</vt:lpstr>
      <vt:lpstr>5.12 Pipeline-conscious architecture and implementation</vt:lpstr>
      <vt:lpstr>5.12.1 Anatomy of an instruction passage through the pipeline</vt:lpstr>
      <vt:lpstr>Pipeline Buffers</vt:lpstr>
      <vt:lpstr>5.12.2 Design of the Pipeline Registers</vt:lpstr>
      <vt:lpstr>5.12.3 Implementation of the stages</vt:lpstr>
      <vt:lpstr>5.13 Hazards</vt:lpstr>
      <vt:lpstr>5.13.1 Structural hazard</vt:lpstr>
      <vt:lpstr>5.13.2 Data Hazard</vt:lpstr>
      <vt:lpstr>5.13.2.1 RAW Hazard</vt:lpstr>
      <vt:lpstr>5.13.2.1 RAW Hazard</vt:lpstr>
      <vt:lpstr>5.13.2.1 RAW Hazard</vt:lpstr>
      <vt:lpstr>5.13.2.1 RAW Hazard</vt:lpstr>
      <vt:lpstr>5.13.2.1 RAW Hazard</vt:lpstr>
      <vt:lpstr>5.13.2.1 RAW Hazard</vt:lpstr>
      <vt:lpstr>5.13.2.1 RAW Hazard</vt:lpstr>
      <vt:lpstr>5.13.2.2 Solving the RAW Data Hazard Problem: Data Forwarding</vt:lpstr>
      <vt:lpstr>5.13.2.2 Solving the RAW Data Hazard Problem: Data Forwarding</vt:lpstr>
      <vt:lpstr>5.13.2.3 Dealing with RAW Data Hazard introduced by Load instructions</vt:lpstr>
      <vt:lpstr>5.13.2.3 Dealing with RAW Data Hazard introduced by Load instructions</vt:lpstr>
      <vt:lpstr>5.13.2.3 Dealing with RAW Data Hazard introduced by Load instructions</vt:lpstr>
      <vt:lpstr>5.13.2.3 Dealing with RAW Data Hazard introduced by Load instructions</vt:lpstr>
      <vt:lpstr>5.13.2.3 Dealing with RAW Data Hazard introduced by Load instructions</vt:lpstr>
      <vt:lpstr>5.13.2.4 Other types of Data Hazards</vt:lpstr>
      <vt:lpstr>5.13.3 Control Hazard</vt:lpstr>
      <vt:lpstr>5.13.3 Control Hazard</vt:lpstr>
      <vt:lpstr>5.13.3 Control Hazard</vt:lpstr>
      <vt:lpstr>5.13.3 Control Hazard</vt:lpstr>
      <vt:lpstr>5.13.3 Control Hazard</vt:lpstr>
      <vt:lpstr>5.13.3 Control Hazard</vt:lpstr>
      <vt:lpstr>5.13.3.1 Dealing with branches in the pipelined processor</vt:lpstr>
      <vt:lpstr>5.13.3.2 Summary of dealing with branches in a pipelined processor</vt:lpstr>
      <vt:lpstr>5.13.4 Summary of Hazards</vt:lpstr>
      <vt:lpstr>5.14 Dealing with interrupts in a pipelined processor</vt:lpstr>
      <vt:lpstr>5.15 Advanced topics in processor design</vt:lpstr>
      <vt:lpstr>5.15.1 Multiple Issue Processors</vt:lpstr>
      <vt:lpstr>5.15.2 Deeper pipelines</vt:lpstr>
      <vt:lpstr>5.15.2 Deeper pipelines</vt:lpstr>
      <vt:lpstr>Necessity for Deep Pipelining</vt:lpstr>
      <vt:lpstr>Different Pipeline Depths</vt:lpstr>
      <vt:lpstr>5.15.3 Revisiting program discontinuities in the presence of out-of-order processing</vt:lpstr>
      <vt:lpstr>5.15.4 Managing shared resources</vt:lpstr>
      <vt:lpstr>5.15.5 Power Consumption</vt:lpstr>
      <vt:lpstr>5.15.5 Power Consumption</vt:lpstr>
      <vt:lpstr>5.15.6 Multi-core Processor Design</vt:lpstr>
      <vt:lpstr>5.15.7 Intel Core Microarchitecture:  An example pipeline</vt:lpstr>
      <vt:lpstr>5.16 Historical Perspective</vt:lpstr>
      <vt:lpstr>Questions?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Leahy</dc:creator>
  <cp:lastModifiedBy>surabhimathur1234@gmail.com</cp:lastModifiedBy>
  <cp:revision>336</cp:revision>
  <dcterms:created xsi:type="dcterms:W3CDTF">2008-09-06T14:56:38Z</dcterms:created>
  <dcterms:modified xsi:type="dcterms:W3CDTF">2018-02-17T05:06:36Z</dcterms:modified>
</cp:coreProperties>
</file>