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5"/>
  </p:notesMasterIdLst>
  <p:sldIdLst>
    <p:sldId id="258" r:id="rId2"/>
    <p:sldId id="392" r:id="rId3"/>
    <p:sldId id="393" r:id="rId4"/>
    <p:sldId id="394" r:id="rId5"/>
    <p:sldId id="395" r:id="rId6"/>
    <p:sldId id="367" r:id="rId7"/>
    <p:sldId id="368" r:id="rId8"/>
    <p:sldId id="369" r:id="rId9"/>
    <p:sldId id="370" r:id="rId10"/>
    <p:sldId id="371"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45" r:id="rId53"/>
    <p:sldId id="346" r:id="rId54"/>
    <p:sldId id="347" r:id="rId55"/>
    <p:sldId id="348" r:id="rId56"/>
    <p:sldId id="349" r:id="rId57"/>
    <p:sldId id="351" r:id="rId58"/>
    <p:sldId id="352" r:id="rId59"/>
    <p:sldId id="300" r:id="rId60"/>
    <p:sldId id="301" r:id="rId61"/>
    <p:sldId id="302" r:id="rId62"/>
    <p:sldId id="303" r:id="rId63"/>
    <p:sldId id="304" r:id="rId64"/>
    <p:sldId id="305" r:id="rId65"/>
    <p:sldId id="306" r:id="rId66"/>
    <p:sldId id="307" r:id="rId67"/>
    <p:sldId id="308" r:id="rId68"/>
    <p:sldId id="309" r:id="rId69"/>
    <p:sldId id="310" r:id="rId70"/>
    <p:sldId id="391"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57" r:id="rId106"/>
    <p:sldId id="358" r:id="rId107"/>
    <p:sldId id="359" r:id="rId108"/>
    <p:sldId id="360" r:id="rId109"/>
    <p:sldId id="361" r:id="rId110"/>
    <p:sldId id="362" r:id="rId111"/>
    <p:sldId id="363" r:id="rId112"/>
    <p:sldId id="364" r:id="rId113"/>
    <p:sldId id="365" r:id="rId114"/>
    <p:sldId id="366"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6.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FDEBE-2423-4821-B501-FF61F739B074}" type="datetimeFigureOut">
              <a:rPr lang="en-US" smtClean="0"/>
              <a:t>12/27/2014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49DE1-B64E-46FD-8E5B-016BF9165507}" type="slidenum">
              <a:rPr lang="en-US" smtClean="0"/>
              <a:t>‹#›</a:t>
            </a:fld>
            <a:endParaRPr lang="en-US"/>
          </a:p>
        </p:txBody>
      </p:sp>
    </p:spTree>
    <p:extLst>
      <p:ext uri="{BB962C8B-B14F-4D97-AF65-F5344CB8AC3E}">
        <p14:creationId xmlns:p14="http://schemas.microsoft.com/office/powerpoint/2010/main" val="310744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bwMode="auto">
          <a:xfrm>
            <a:off x="704850" y="922338"/>
            <a:ext cx="5902325" cy="3321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Rectangle 3"/>
          <p:cNvSpPr>
            <a:spLocks noGrp="1" noChangeArrowheads="1"/>
          </p:cNvSpPr>
          <p:nvPr>
            <p:ph type="body" idx="1"/>
          </p:nvPr>
        </p:nvSpPr>
        <p:spPr>
          <a:xfrm>
            <a:off x="1131888" y="4567238"/>
            <a:ext cx="5057775" cy="3602037"/>
          </a:xfr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smtClean="0"/>
          </a:p>
        </p:txBody>
      </p:sp>
    </p:spTree>
    <p:extLst>
      <p:ext uri="{BB962C8B-B14F-4D97-AF65-F5344CB8AC3E}">
        <p14:creationId xmlns:p14="http://schemas.microsoft.com/office/powerpoint/2010/main" val="1501937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137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901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240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863560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342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8918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445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164413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547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78842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64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65541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752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122640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854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694506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957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239377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1059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45244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704850" y="922338"/>
            <a:ext cx="5902325" cy="3321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Rectangle 3"/>
          <p:cNvSpPr>
            <a:spLocks noGrp="1" noChangeArrowheads="1"/>
          </p:cNvSpPr>
          <p:nvPr>
            <p:ph type="body" idx="1"/>
          </p:nvPr>
        </p:nvSpPr>
        <p:spPr>
          <a:xfrm>
            <a:off x="1131888" y="4567238"/>
            <a:ext cx="5057775" cy="3602037"/>
          </a:xfr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smtClean="0"/>
          </a:p>
        </p:txBody>
      </p:sp>
    </p:spTree>
    <p:extLst>
      <p:ext uri="{BB962C8B-B14F-4D97-AF65-F5344CB8AC3E}">
        <p14:creationId xmlns:p14="http://schemas.microsoft.com/office/powerpoint/2010/main" val="2561140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1161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373618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1264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879364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3C6578-1891-4CF3-A043-61E83EAA8548}"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87445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E5F414-0681-4A3F-855B-A1A61471E6B8}"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98655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2DF2F6-7B01-4A73-81DD-24F53D5E25EB}"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98193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4BF18E-7169-4C54-9D8A-5811FAFA7966}"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40508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99F698-80C3-4471-8035-1D620C861FBC}"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04364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D873E9-01F6-4970-A82B-9008BAA874F3}"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05835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1981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437076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2083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72061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9421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89258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0E1E70-6905-470A-B7D3-58C3E01C5225}"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solidFill>
            <a:srgbClr val="FFFFFF"/>
          </a:solidFill>
          <a:ln/>
        </p:spPr>
      </p:sp>
      <p:sp>
        <p:nvSpPr>
          <p:cNvPr id="121860"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1900254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951B0D-7C4D-4F26-8E83-19061893DA9F}"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0"/>
              </a:spcBef>
            </a:pPr>
            <a:endParaRPr lang="en-US" altLang="en-US" smtClean="0"/>
          </a:p>
        </p:txBody>
      </p:sp>
    </p:spTree>
    <p:extLst>
      <p:ext uri="{BB962C8B-B14F-4D97-AF65-F5344CB8AC3E}">
        <p14:creationId xmlns:p14="http://schemas.microsoft.com/office/powerpoint/2010/main" val="2590431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2390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54051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1ECB74-3C07-4DE9-8755-DFC1DCFACB2F}" type="slidenum">
              <a:rPr lang="en-US" altLang="en-US" sz="1200"/>
              <a:pPr/>
              <a:t>53</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61479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ADC635-1DFB-42BA-BF8A-8F1A29AC4D58}" type="slidenum">
              <a:rPr lang="en-US" altLang="en-US" sz="1200"/>
              <a:pPr/>
              <a:t>54</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153073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B574F0-20C4-4924-A9B9-0BF9F1CA0CA1}" type="slidenum">
              <a:rPr lang="en-US" altLang="en-US" sz="1200"/>
              <a:pPr/>
              <a:t>55</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65674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92461D-D557-4357-A407-2E43D3DE84EB}" type="slidenum">
              <a:rPr lang="en-US" altLang="en-US" sz="1200"/>
              <a:pPr/>
              <a:t>56</a:t>
            </a:fld>
            <a:endParaRPr lang="en-US" alt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30668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071C4B-93C0-4F26-B31D-C19E270C38EF}" type="slidenum">
              <a:rPr lang="en-US" altLang="en-US">
                <a:latin typeface="Times New Roman" panose="02020603050405020304" pitchFamily="18" charset="0"/>
              </a:rPr>
              <a:pPr/>
              <a:t>66</a:t>
            </a:fld>
            <a:endParaRPr lang="en-US" altLang="en-US">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284059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E77490-7A93-46BA-8FF2-943AAAC5AB59}" type="slidenum">
              <a:rPr lang="en-US" altLang="en-US">
                <a:latin typeface="Times New Roman" panose="02020603050405020304" pitchFamily="18" charset="0"/>
              </a:rPr>
              <a:pPr/>
              <a:t>87</a:t>
            </a:fld>
            <a:endParaRPr lang="en-US" altLang="en-US">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37696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xfrm>
            <a:off x="704850" y="922338"/>
            <a:ext cx="5902325" cy="3321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9" name="Rectangle 3"/>
          <p:cNvSpPr>
            <a:spLocks noGrp="1" noChangeArrowheads="1"/>
          </p:cNvSpPr>
          <p:nvPr>
            <p:ph type="body" idx="1"/>
          </p:nvPr>
        </p:nvSpPr>
        <p:spPr>
          <a:xfrm>
            <a:off x="1131888" y="4567238"/>
            <a:ext cx="5057775" cy="3602037"/>
          </a:xfr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smtClean="0"/>
          </a:p>
        </p:txBody>
      </p:sp>
    </p:spTree>
    <p:extLst>
      <p:ext uri="{BB962C8B-B14F-4D97-AF65-F5344CB8AC3E}">
        <p14:creationId xmlns:p14="http://schemas.microsoft.com/office/powerpoint/2010/main" val="729398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636EA0-3A51-4AAB-9BA9-E6A82C6F9B98}"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973585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704850" y="922338"/>
            <a:ext cx="5902325" cy="3321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3"/>
          <p:cNvSpPr>
            <a:spLocks noGrp="1" noChangeArrowheads="1"/>
          </p:cNvSpPr>
          <p:nvPr>
            <p:ph type="body" idx="1"/>
          </p:nvPr>
        </p:nvSpPr>
        <p:spPr>
          <a:xfrm>
            <a:off x="1131888" y="4567238"/>
            <a:ext cx="5057775" cy="3602037"/>
          </a:xfr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smtClean="0"/>
          </a:p>
        </p:txBody>
      </p:sp>
    </p:spTree>
    <p:extLst>
      <p:ext uri="{BB962C8B-B14F-4D97-AF65-F5344CB8AC3E}">
        <p14:creationId xmlns:p14="http://schemas.microsoft.com/office/powerpoint/2010/main" val="7389155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704850" y="922338"/>
            <a:ext cx="5902325" cy="33210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3"/>
          <p:cNvSpPr>
            <a:spLocks noGrp="1" noChangeArrowheads="1"/>
          </p:cNvSpPr>
          <p:nvPr>
            <p:ph type="body" idx="1"/>
          </p:nvPr>
        </p:nvSpPr>
        <p:spPr>
          <a:xfrm>
            <a:off x="1131888" y="4567238"/>
            <a:ext cx="5057775" cy="3602037"/>
          </a:xfrm>
          <a:noFill/>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en-US" altLang="en-US" smtClean="0"/>
          </a:p>
        </p:txBody>
      </p:sp>
    </p:spTree>
    <p:extLst>
      <p:ext uri="{BB962C8B-B14F-4D97-AF65-F5344CB8AC3E}">
        <p14:creationId xmlns:p14="http://schemas.microsoft.com/office/powerpoint/2010/main" val="100103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9625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32055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97283"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9977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98307"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41267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99331"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805885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a:xfrm>
            <a:off x="381000" y="695325"/>
            <a:ext cx="6096000" cy="3429000"/>
          </a:xfrm>
          <a:solidFill>
            <a:srgbClr val="FFFFFF"/>
          </a:solidFill>
          <a:ln/>
        </p:spPr>
      </p:sp>
      <p:sp>
        <p:nvSpPr>
          <p:cNvPr id="100355"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228649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smtClean="0"/>
          </a:p>
        </p:txBody>
      </p:sp>
      <p:sp>
        <p:nvSpPr>
          <p:cNvPr id="4" name="Date Placeholder 3"/>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5BB46537-F1DD-4D1C-B00C-A64102CBD5BA}" type="slidenum">
              <a:rPr lang="en-US" altLang="en-US"/>
              <a:pPr/>
              <a:t>‹#›</a:t>
            </a:fld>
            <a:endParaRPr lang="en-US" altLang="en-US"/>
          </a:p>
        </p:txBody>
      </p:sp>
    </p:spTree>
    <p:extLst>
      <p:ext uri="{BB962C8B-B14F-4D97-AF65-F5344CB8AC3E}">
        <p14:creationId xmlns:p14="http://schemas.microsoft.com/office/powerpoint/2010/main" val="4285927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6807200" y="1905000"/>
            <a:ext cx="4572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8BD9F02-42CA-4D3F-8E81-6544FA881CB4}" type="slidenum">
              <a:rPr lang="en-US" altLang="en-US"/>
              <a:pPr>
                <a:defRPr/>
              </a:pPr>
              <a:t>‹#›</a:t>
            </a:fld>
            <a:endParaRPr lang="en-US" altLang="en-US"/>
          </a:p>
        </p:txBody>
      </p:sp>
    </p:spTree>
    <p:extLst>
      <p:ext uri="{BB962C8B-B14F-4D97-AF65-F5344CB8AC3E}">
        <p14:creationId xmlns:p14="http://schemas.microsoft.com/office/powerpoint/2010/main" val="32248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072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56AC104-B76F-4F76-9339-7205F0F2FA30}" type="slidenum">
              <a:rPr lang="en-US" altLang="en-US"/>
              <a:pPr>
                <a:defRPr/>
              </a:pPr>
              <a:t>‹#›</a:t>
            </a:fld>
            <a:endParaRPr lang="en-US" altLang="en-US"/>
          </a:p>
        </p:txBody>
      </p:sp>
    </p:spTree>
    <p:extLst>
      <p:ext uri="{BB962C8B-B14F-4D97-AF65-F5344CB8AC3E}">
        <p14:creationId xmlns:p14="http://schemas.microsoft.com/office/powerpoint/2010/main" val="2784953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0" y="190500"/>
            <a:ext cx="93472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032000" y="1905000"/>
            <a:ext cx="4572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807200" y="1905000"/>
            <a:ext cx="457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07200" y="4038600"/>
            <a:ext cx="457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ln/>
        </p:spPr>
        <p:txBody>
          <a:bodyPr/>
          <a:lstStyle>
            <a:lvl1pPr>
              <a:defRPr/>
            </a:lvl1pPr>
          </a:lstStyle>
          <a:p>
            <a:pPr>
              <a:defRPr/>
            </a:pPr>
            <a:fld id="{0CC0CF77-83F8-4513-826B-D3AEEC12B950}" type="slidenum">
              <a:rPr lang="en-US" altLang="en-US"/>
              <a:pPr>
                <a:defRPr/>
              </a:pPr>
              <a:t>‹#›</a:t>
            </a:fld>
            <a:endParaRPr lang="en-US" altLang="en-US"/>
          </a:p>
        </p:txBody>
      </p:sp>
    </p:spTree>
    <p:extLst>
      <p:ext uri="{BB962C8B-B14F-4D97-AF65-F5344CB8AC3E}">
        <p14:creationId xmlns:p14="http://schemas.microsoft.com/office/powerpoint/2010/main" val="382492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12/27/2014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 id="2147483671" r:id="rId20"/>
    <p:sldLayoutId id="2147483672" r:id="rId21"/>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image" Target="../media/image66.wmf"/></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image" Target="../media/image67.wmf"/></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image" Target="../media/image68.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image" Target="../media/image69.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19.xml"/><Relationship Id="rId1" Type="http://schemas.openxmlformats.org/officeDocument/2006/relationships/video" Target="file:///G:\Akademik\IES06\WokshopIES2006\zadeh2.M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1.xml"/><Relationship Id="rId1" Type="http://schemas.openxmlformats.org/officeDocument/2006/relationships/vmlDrawing" Target="../drawings/vmlDrawing7.vml"/><Relationship Id="rId6" Type="http://schemas.openxmlformats.org/officeDocument/2006/relationships/image" Target="../media/image73.wmf"/><Relationship Id="rId5" Type="http://schemas.openxmlformats.org/officeDocument/2006/relationships/oleObject" Target="../embeddings/oleObject19.bin"/><Relationship Id="rId4" Type="http://schemas.openxmlformats.org/officeDocument/2006/relationships/image" Target="../media/image72.wmf"/></Relationships>
</file>

<file path=ppt/slides/_rels/slide113.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21.xml"/></Relationships>
</file>

<file path=ppt/slides/_rels/slide11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2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hyperlink" Target="http://www.unimaas.nl/index_uk.ht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2.xml"/><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0.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5.wmf"/><Relationship Id="rId3" Type="http://schemas.openxmlformats.org/officeDocument/2006/relationships/notesSlide" Target="../notesSlides/notesSlide23.xml"/><Relationship Id="rId7" Type="http://schemas.openxmlformats.org/officeDocument/2006/relationships/image" Target="../media/image22.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image" Target="../media/image24.wmf"/><Relationship Id="rId5" Type="http://schemas.openxmlformats.org/officeDocument/2006/relationships/image" Target="../media/image6.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3.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Image:Logistic-curve.png"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www.unimaas.nl/index_uk.htm"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unimaas.nl/index_uk.htm" TargetMode="Externa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hyperlink" Target="http://www.unimaas.nl/index_uk.htm"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hyperlink" Target="http://www.unimaas.nl/index_uk.htm"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1.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5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tags" Target="../tags/tag7.xml"/><Relationship Id="rId7" Type="http://schemas.openxmlformats.org/officeDocument/2006/relationships/notesSlide" Target="../notesSlides/notesSlide3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s>
</file>

<file path=ppt/slides/_rels/slide5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3.jpeg"/><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34.jpeg"/><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tags" Target="../tags/tag17.xml"/><Relationship Id="rId21" Type="http://schemas.openxmlformats.org/officeDocument/2006/relationships/oleObject" Target="../embeddings/oleObject13.bin"/><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image" Target="../media/image35.wmf"/></Relationships>
</file>

<file path=ppt/slides/_rels/slide58.xml.rels><?xml version="1.0" encoding="UTF-8" standalone="yes"?>
<Relationships xmlns="http://schemas.openxmlformats.org/package/2006/relationships"><Relationship Id="rId13" Type="http://schemas.openxmlformats.org/officeDocument/2006/relationships/tags" Target="../tags/tag46.xml"/><Relationship Id="rId18" Type="http://schemas.openxmlformats.org/officeDocument/2006/relationships/tags" Target="../tags/tag51.xml"/><Relationship Id="rId26" Type="http://schemas.openxmlformats.org/officeDocument/2006/relationships/tags" Target="../tags/tag59.xml"/><Relationship Id="rId39" Type="http://schemas.openxmlformats.org/officeDocument/2006/relationships/tags" Target="../tags/tag72.xml"/><Relationship Id="rId3" Type="http://schemas.openxmlformats.org/officeDocument/2006/relationships/tags" Target="../tags/tag36.xml"/><Relationship Id="rId21" Type="http://schemas.openxmlformats.org/officeDocument/2006/relationships/tags" Target="../tags/tag54.xml"/><Relationship Id="rId34" Type="http://schemas.openxmlformats.org/officeDocument/2006/relationships/tags" Target="../tags/tag67.xml"/><Relationship Id="rId42" Type="http://schemas.openxmlformats.org/officeDocument/2006/relationships/tags" Target="../tags/tag75.xml"/><Relationship Id="rId47" Type="http://schemas.openxmlformats.org/officeDocument/2006/relationships/tags" Target="../tags/tag80.xml"/><Relationship Id="rId50" Type="http://schemas.openxmlformats.org/officeDocument/2006/relationships/tags" Target="../tags/tag83.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tags" Target="../tags/tag58.xml"/><Relationship Id="rId33" Type="http://schemas.openxmlformats.org/officeDocument/2006/relationships/tags" Target="../tags/tag66.xml"/><Relationship Id="rId38" Type="http://schemas.openxmlformats.org/officeDocument/2006/relationships/tags" Target="../tags/tag71.xml"/><Relationship Id="rId46" Type="http://schemas.openxmlformats.org/officeDocument/2006/relationships/tags" Target="../tags/tag79.xml"/><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29" Type="http://schemas.openxmlformats.org/officeDocument/2006/relationships/tags" Target="../tags/tag62.xml"/><Relationship Id="rId41" Type="http://schemas.openxmlformats.org/officeDocument/2006/relationships/tags" Target="../tags/tag74.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tags" Target="../tags/tag57.xml"/><Relationship Id="rId32" Type="http://schemas.openxmlformats.org/officeDocument/2006/relationships/tags" Target="../tags/tag65.xml"/><Relationship Id="rId37" Type="http://schemas.openxmlformats.org/officeDocument/2006/relationships/tags" Target="../tags/tag70.xml"/><Relationship Id="rId40" Type="http://schemas.openxmlformats.org/officeDocument/2006/relationships/tags" Target="../tags/tag73.xml"/><Relationship Id="rId45" Type="http://schemas.openxmlformats.org/officeDocument/2006/relationships/tags" Target="../tags/tag78.xml"/><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tags" Target="../tags/tag56.xml"/><Relationship Id="rId28" Type="http://schemas.openxmlformats.org/officeDocument/2006/relationships/tags" Target="../tags/tag61.xml"/><Relationship Id="rId36" Type="http://schemas.openxmlformats.org/officeDocument/2006/relationships/tags" Target="../tags/tag69.xml"/><Relationship Id="rId49" Type="http://schemas.openxmlformats.org/officeDocument/2006/relationships/tags" Target="../tags/tag82.xml"/><Relationship Id="rId10" Type="http://schemas.openxmlformats.org/officeDocument/2006/relationships/tags" Target="../tags/tag43.xml"/><Relationship Id="rId19" Type="http://schemas.openxmlformats.org/officeDocument/2006/relationships/tags" Target="../tags/tag52.xml"/><Relationship Id="rId31" Type="http://schemas.openxmlformats.org/officeDocument/2006/relationships/tags" Target="../tags/tag64.xml"/><Relationship Id="rId44" Type="http://schemas.openxmlformats.org/officeDocument/2006/relationships/tags" Target="../tags/tag77.xml"/><Relationship Id="rId52" Type="http://schemas.openxmlformats.org/officeDocument/2006/relationships/slideLayout" Target="../slideLayouts/slideLayout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 Id="rId27" Type="http://schemas.openxmlformats.org/officeDocument/2006/relationships/tags" Target="../tags/tag60.xml"/><Relationship Id="rId30" Type="http://schemas.openxmlformats.org/officeDocument/2006/relationships/tags" Target="../tags/tag63.xml"/><Relationship Id="rId35" Type="http://schemas.openxmlformats.org/officeDocument/2006/relationships/tags" Target="../tags/tag68.xml"/><Relationship Id="rId43" Type="http://schemas.openxmlformats.org/officeDocument/2006/relationships/tags" Target="../tags/tag76.xml"/><Relationship Id="rId48" Type="http://schemas.openxmlformats.org/officeDocument/2006/relationships/tags" Target="../tags/tag81.xml"/><Relationship Id="rId8" Type="http://schemas.openxmlformats.org/officeDocument/2006/relationships/tags" Target="../tags/tag41.xml"/><Relationship Id="rId51" Type="http://schemas.openxmlformats.org/officeDocument/2006/relationships/tags" Target="../tags/tag8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unimaas.nl/index_uk.ht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hyperlink" Target="http://www.unimaas.nl/index_uk.ht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www.unimaas.nl/index_uk.htm"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www.unimaas.nl/index_uk.htm"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www.unimaas.nl/index_uk.htm"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www.unimaas.nl/index_uk.htm"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1.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www.unimaas.nl/index_uk.ht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unimaas.nl/index_uk.htm" TargetMode="Externa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www.unimaas.nl/index_uk.htm" TargetMode="Externa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www.unimaas.nl/index_uk.htm" TargetMode="External"/><Relationship Id="rId4" Type="http://schemas.openxmlformats.org/officeDocument/2006/relationships/image" Target="../media/image8.png"/></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hyperlink" Target="http://www.unimaas.nl/index_uk.htm" TargetMode="External"/><Relationship Id="rId5" Type="http://schemas.openxmlformats.org/officeDocument/2006/relationships/image" Target="../media/image8.png"/><Relationship Id="rId4" Type="http://schemas.openxmlformats.org/officeDocument/2006/relationships/image" Target="../media/image47.png"/></Relationships>
</file>

<file path=ppt/slides/_rels/slide78.xml.rels><?xml version="1.0" encoding="UTF-8" standalone="yes"?>
<Relationships xmlns="http://schemas.openxmlformats.org/package/2006/relationships"><Relationship Id="rId3" Type="http://schemas.openxmlformats.org/officeDocument/2006/relationships/hyperlink" Target="http://www.unimaas.nl/index_uk.ht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9.png"/><Relationship Id="rId2"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hyperlink" Target="http://www.unimaas.nl/index_uk.htm" TargetMode="External"/><Relationship Id="rId5" Type="http://schemas.openxmlformats.org/officeDocument/2006/relationships/image" Target="../media/image8.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www.unimaas.nl/index_uk.htm" TargetMode="External"/><Relationship Id="rId4" Type="http://schemas.openxmlformats.org/officeDocument/2006/relationships/image" Target="../media/image8.png"/></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3.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www.unimaas.nl/index_uk.htm" TargetMode="External"/><Relationship Id="rId4" Type="http://schemas.openxmlformats.org/officeDocument/2006/relationships/image" Target="../media/image8.png"/></Relationships>
</file>

<file path=ppt/slides/_rels/slide8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www.unimaas.nl/index_uk.htm" TargetMode="External"/><Relationship Id="rId4" Type="http://schemas.openxmlformats.org/officeDocument/2006/relationships/image" Target="../media/image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7.wmf"/><Relationship Id="rId5" Type="http://schemas.openxmlformats.org/officeDocument/2006/relationships/oleObject" Target="../embeddings/oleObject15.bin"/><Relationship Id="rId4" Type="http://schemas.openxmlformats.org/officeDocument/2006/relationships/image" Target="../media/image56.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9.wmf"/><Relationship Id="rId5" Type="http://schemas.openxmlformats.org/officeDocument/2006/relationships/oleObject" Target="../embeddings/oleObject17.bin"/><Relationship Id="rId4" Type="http://schemas.openxmlformats.org/officeDocument/2006/relationships/image" Target="../media/image58.wmf"/></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image" Target="../media/image60.wmf"/></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image" Target="../media/image61.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image" Target="../media/image62.wmf"/></Relationships>
</file>

<file path=ppt/slides/_rels/slide97.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63.png"/><Relationship Id="rId4"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image" Target="../media/image64.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image" Target="../media/image6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a:xfrm>
            <a:off x="3429000" y="1143000"/>
            <a:ext cx="6781800" cy="1524000"/>
          </a:xfrm>
        </p:spPr>
        <p:txBody>
          <a:bodyPr/>
          <a:lstStyle/>
          <a:p>
            <a:pPr eaLnBrk="1" hangingPunct="1"/>
            <a:r>
              <a:rPr lang="en-US" altLang="en-US" sz="4000"/>
              <a:t>Artificial Neural Networks</a:t>
            </a:r>
          </a:p>
        </p:txBody>
      </p:sp>
      <p:sp>
        <p:nvSpPr>
          <p:cNvPr id="9219" name="Text Box 3"/>
          <p:cNvSpPr txBox="1">
            <a:spLocks noChangeArrowheads="1"/>
          </p:cNvSpPr>
          <p:nvPr/>
        </p:nvSpPr>
        <p:spPr bwMode="auto">
          <a:xfrm>
            <a:off x="2590800" y="3910014"/>
            <a:ext cx="76200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spAutoFit/>
          </a:bodyPr>
          <a:lstStyle>
            <a:lvl1pPr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defTabSz="4572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lnSpc>
                <a:spcPct val="102000"/>
              </a:lnSpc>
              <a:buClr>
                <a:srgbClr val="000000"/>
              </a:buClr>
              <a:buSzPct val="100000"/>
              <a:buFont typeface="Times New Roman" panose="02020603050405020304" pitchFamily="18" charset="0"/>
              <a:buNone/>
            </a:pPr>
            <a:r>
              <a:rPr lang="en-GB" altLang="en-US" sz="2400"/>
              <a:t>Haider Banka</a:t>
            </a:r>
          </a:p>
          <a:p>
            <a:pPr algn="ctr" eaLnBrk="1" hangingPunct="1">
              <a:lnSpc>
                <a:spcPct val="102000"/>
              </a:lnSpc>
              <a:buClr>
                <a:srgbClr val="000000"/>
              </a:buClr>
              <a:buSzPct val="100000"/>
              <a:buFont typeface="Times New Roman" panose="02020603050405020304" pitchFamily="18" charset="0"/>
              <a:buNone/>
            </a:pPr>
            <a:r>
              <a:rPr lang="en-GB" altLang="en-US" sz="2400"/>
              <a:t>Associate Professor, Department of Computer Science &amp; Engineering, Indian School of Mines, </a:t>
            </a:r>
          </a:p>
          <a:p>
            <a:pPr algn="ctr" eaLnBrk="1" hangingPunct="1">
              <a:lnSpc>
                <a:spcPct val="102000"/>
              </a:lnSpc>
              <a:buClr>
                <a:srgbClr val="000000"/>
              </a:buClr>
              <a:buSzPct val="100000"/>
              <a:buFont typeface="Times New Roman" panose="02020603050405020304" pitchFamily="18" charset="0"/>
              <a:buNone/>
            </a:pPr>
            <a:r>
              <a:rPr lang="en-GB" altLang="en-US" sz="2400"/>
              <a:t>Dhanbad 826004</a:t>
            </a:r>
          </a:p>
          <a:p>
            <a:pPr algn="ctr" eaLnBrk="1" hangingPunct="1">
              <a:lnSpc>
                <a:spcPct val="102000"/>
              </a:lnSpc>
              <a:buClr>
                <a:srgbClr val="000000"/>
              </a:buClr>
              <a:buSzPct val="100000"/>
              <a:buFont typeface="Times New Roman" panose="02020603050405020304" pitchFamily="18" charset="0"/>
              <a:buNone/>
            </a:pPr>
            <a:r>
              <a:rPr lang="en-GB" altLang="en-US" sz="2400"/>
              <a:t>email: banka.h.cse@ismdhanbad.ac.in</a:t>
            </a:r>
          </a:p>
        </p:txBody>
      </p:sp>
    </p:spTree>
    <p:extLst>
      <p:ext uri="{BB962C8B-B14F-4D97-AF65-F5344CB8AC3E}">
        <p14:creationId xmlns:p14="http://schemas.microsoft.com/office/powerpoint/2010/main" val="1455027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bwMode="auto">
          <a:xfrm>
            <a:off x="2197101" y="533400"/>
            <a:ext cx="7808913" cy="76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rtlCol="0" anchor="ctr" anchorCtr="0" compatLnSpc="1">
            <a:prstTxWarp prst="textNoShape">
              <a:avLst/>
            </a:prstTxWarp>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altLang="en-US" sz="3700"/>
              <a:t>Components of Soft Computing</a:t>
            </a:r>
          </a:p>
        </p:txBody>
      </p:sp>
      <p:sp>
        <p:nvSpPr>
          <p:cNvPr id="15363" name="Rectangle 3"/>
          <p:cNvSpPr>
            <a:spLocks noGrp="1"/>
          </p:cNvSpPr>
          <p:nvPr>
            <p:ph type="body" idx="4294967295"/>
          </p:nvPr>
        </p:nvSpPr>
        <p:spPr>
          <a:xfrm>
            <a:off x="2590800" y="1524000"/>
            <a:ext cx="7239000" cy="43434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lnSpcReduction="10000"/>
          </a:bodyPr>
          <a:lstStyle/>
          <a:p>
            <a:pPr marL="431800" indent="-323850" algn="just" defTabSz="457200">
              <a:buFont typeface="Lucida Sans Unicode" panose="020B0602030504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2800">
                <a:latin typeface="Times New Roman" panose="02020603050405020304" pitchFamily="18" charset="0"/>
              </a:rPr>
              <a:t>Components of soft computing include:</a:t>
            </a:r>
          </a:p>
          <a:p>
            <a:pPr marL="863600" lvl="1" indent="-287338" algn="just" defTabSz="457200">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500">
                <a:latin typeface="Times New Roman" panose="02020603050405020304" pitchFamily="18" charset="0"/>
                <a:cs typeface="Times New Roman" panose="02020603050405020304" pitchFamily="18" charset="0"/>
              </a:rPr>
              <a:t>Fuzzy Logic (FL)</a:t>
            </a:r>
          </a:p>
          <a:p>
            <a:pPr marL="863600" lvl="1" indent="-287338" algn="just" defTabSz="457200">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500">
                <a:latin typeface="Times New Roman" panose="02020603050405020304" pitchFamily="18" charset="0"/>
                <a:cs typeface="Times New Roman" panose="02020603050405020304" pitchFamily="18" charset="0"/>
              </a:rPr>
              <a:t>Evolutionary Computation (EC) - based o</a:t>
            </a:r>
            <a:r>
              <a:rPr lang="en-GB" altLang="en-US" sz="2500">
                <a:latin typeface="Times New Roman" panose="02020603050405020304" pitchFamily="18" charset="0"/>
              </a:rPr>
              <a:t>n the origin of the species</a:t>
            </a:r>
            <a:endParaRPr lang="en-US" altLang="en-US" sz="2500">
              <a:latin typeface="Times New Roman" panose="02020603050405020304" pitchFamily="18" charset="0"/>
              <a:cs typeface="Times New Roman" panose="02020603050405020304" pitchFamily="18" charset="0"/>
            </a:endParaRPr>
          </a:p>
          <a:p>
            <a:pPr marL="1295400" lvl="2" indent="-215900" algn="just" defTabSz="457200">
              <a:buSzPct val="75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latin typeface="Times New Roman" panose="02020603050405020304" pitchFamily="18" charset="0"/>
                <a:cs typeface="Times New Roman" panose="02020603050405020304" pitchFamily="18" charset="0"/>
              </a:rPr>
              <a:t>Genetic Algorithm</a:t>
            </a:r>
          </a:p>
          <a:p>
            <a:pPr marL="1295400" lvl="2" indent="-215900" algn="just" defTabSz="457200">
              <a:buSzPct val="75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latin typeface="Times New Roman" panose="02020603050405020304" pitchFamily="18" charset="0"/>
                <a:cs typeface="Times New Roman" panose="02020603050405020304" pitchFamily="18" charset="0"/>
              </a:rPr>
              <a:t>Swarm Intelligence</a:t>
            </a:r>
          </a:p>
          <a:p>
            <a:pPr marL="1295400" lvl="2" indent="-215900" algn="just" defTabSz="457200">
              <a:buSzPct val="75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mtClean="0">
                <a:latin typeface="Times New Roman" panose="02020603050405020304" pitchFamily="18" charset="0"/>
                <a:cs typeface="Times New Roman" panose="02020603050405020304" pitchFamily="18" charset="0"/>
              </a:rPr>
              <a:t>Ant Colony Optimizations</a:t>
            </a:r>
          </a:p>
          <a:p>
            <a:pPr marL="863600" lvl="1" indent="-287338" defTabSz="457200">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500">
                <a:latin typeface="Times New Roman" panose="02020603050405020304" pitchFamily="18" charset="0"/>
                <a:cs typeface="Times New Roman" panose="02020603050405020304" pitchFamily="18" charset="0"/>
              </a:rPr>
              <a:t>Neural Network (NN)</a:t>
            </a:r>
          </a:p>
          <a:p>
            <a:pPr marL="863600" lvl="1" indent="-287338" defTabSz="457200">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500">
                <a:latin typeface="Times New Roman" panose="02020603050405020304" pitchFamily="18" charset="0"/>
                <a:cs typeface="Times New Roman" panose="02020603050405020304" pitchFamily="18" charset="0"/>
              </a:rPr>
              <a:t>Machine Learning (ML) </a:t>
            </a:r>
          </a:p>
        </p:txBody>
      </p:sp>
    </p:spTree>
    <p:extLst>
      <p:ext uri="{BB962C8B-B14F-4D97-AF65-F5344CB8AC3E}">
        <p14:creationId xmlns:p14="http://schemas.microsoft.com/office/powerpoint/2010/main" val="24804725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custDataLst>
              <p:tags r:id="rId1"/>
            </p:custDataLst>
          </p:nvPr>
        </p:nvSpPr>
        <p:spPr/>
        <p:txBody>
          <a:bodyPr/>
          <a:lstStyle/>
          <a:p>
            <a:pPr eaLnBrk="1" hangingPunct="1"/>
            <a:r>
              <a:rPr lang="en-US" altLang="en-US" smtClean="0"/>
              <a:t>Worked example: Backward Pass</a:t>
            </a:r>
          </a:p>
        </p:txBody>
      </p:sp>
      <p:pic>
        <p:nvPicPr>
          <p:cNvPr id="88067"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2279650" y="1700213"/>
            <a:ext cx="76327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1F3753-38D5-459C-B40A-EA20DEB588A2}" type="slidenum">
              <a:rPr lang="en-GB" altLang="en-US"/>
              <a:pPr eaLnBrk="1" hangingPunct="1"/>
              <a:t>100</a:t>
            </a:fld>
            <a:endParaRPr lang="en-GB" altLang="en-US"/>
          </a:p>
        </p:txBody>
      </p:sp>
    </p:spTree>
    <p:extLst>
      <p:ext uri="{BB962C8B-B14F-4D97-AF65-F5344CB8AC3E}">
        <p14:creationId xmlns:p14="http://schemas.microsoft.com/office/powerpoint/2010/main" val="11477539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custDataLst>
              <p:tags r:id="rId1"/>
            </p:custDataLst>
          </p:nvPr>
        </p:nvSpPr>
        <p:spPr/>
        <p:txBody>
          <a:bodyPr/>
          <a:lstStyle/>
          <a:p>
            <a:pPr eaLnBrk="1" hangingPunct="1"/>
            <a:r>
              <a:rPr lang="en-US" altLang="en-US" sz="4000"/>
              <a:t>Worked example: Update Weights</a:t>
            </a:r>
            <a:br>
              <a:rPr lang="en-US" altLang="en-US" sz="4000"/>
            </a:br>
            <a:r>
              <a:rPr lang="en-US" altLang="en-US" sz="4000"/>
              <a:t>Using Generalized Delta Rule (BP)</a:t>
            </a:r>
          </a:p>
        </p:txBody>
      </p:sp>
      <p:pic>
        <p:nvPicPr>
          <p:cNvPr id="89091"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2208213" y="1844675"/>
            <a:ext cx="7777162"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935C64-C569-46AC-9F1D-573EAAE6F608}" type="slidenum">
              <a:rPr lang="en-GB" altLang="en-US"/>
              <a:pPr eaLnBrk="1" hangingPunct="1"/>
              <a:t>101</a:t>
            </a:fld>
            <a:endParaRPr lang="en-GB" altLang="en-US"/>
          </a:p>
        </p:txBody>
      </p:sp>
    </p:spTree>
    <p:extLst>
      <p:ext uri="{BB962C8B-B14F-4D97-AF65-F5344CB8AC3E}">
        <p14:creationId xmlns:p14="http://schemas.microsoft.com/office/powerpoint/2010/main" val="9060998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custDataLst>
              <p:tags r:id="rId1"/>
            </p:custDataLst>
          </p:nvPr>
        </p:nvSpPr>
        <p:spPr/>
        <p:txBody>
          <a:bodyPr/>
          <a:lstStyle/>
          <a:p>
            <a:pPr eaLnBrk="1" hangingPunct="1"/>
            <a:r>
              <a:rPr lang="en-US" altLang="en-US" sz="4000" b="1"/>
              <a:t>Similarly for the all weights wij:</a:t>
            </a:r>
            <a:endParaRPr lang="en-US" altLang="en-US" sz="4000"/>
          </a:p>
        </p:txBody>
      </p:sp>
      <p:pic>
        <p:nvPicPr>
          <p:cNvPr id="90115"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2351088" y="1700214"/>
            <a:ext cx="69850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048BC2-C776-4746-B7E5-B33BCD0F0BB4}" type="slidenum">
              <a:rPr lang="en-GB" altLang="en-US"/>
              <a:pPr eaLnBrk="1" hangingPunct="1"/>
              <a:t>102</a:t>
            </a:fld>
            <a:endParaRPr lang="en-GB" altLang="en-US"/>
          </a:p>
        </p:txBody>
      </p:sp>
    </p:spTree>
    <p:extLst>
      <p:ext uri="{BB962C8B-B14F-4D97-AF65-F5344CB8AC3E}">
        <p14:creationId xmlns:p14="http://schemas.microsoft.com/office/powerpoint/2010/main" val="8463064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custDataLst>
              <p:tags r:id="rId1"/>
            </p:custDataLst>
          </p:nvPr>
        </p:nvSpPr>
        <p:spPr/>
        <p:txBody>
          <a:bodyPr/>
          <a:lstStyle/>
          <a:p>
            <a:pPr eaLnBrk="1" hangingPunct="1"/>
            <a:r>
              <a:rPr lang="en-US" altLang="en-US" smtClean="0"/>
              <a:t>Verification that it works</a:t>
            </a:r>
          </a:p>
        </p:txBody>
      </p:sp>
      <p:pic>
        <p:nvPicPr>
          <p:cNvPr id="91139"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1992314" y="1628775"/>
            <a:ext cx="8135937"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90BC76-CFF2-43BC-BC7D-B58B55DB3633}" type="slidenum">
              <a:rPr lang="en-GB" altLang="en-US"/>
              <a:pPr eaLnBrk="1" hangingPunct="1"/>
              <a:t>103</a:t>
            </a:fld>
            <a:endParaRPr lang="en-GB" altLang="en-US"/>
          </a:p>
        </p:txBody>
      </p:sp>
    </p:spTree>
    <p:extLst>
      <p:ext uri="{BB962C8B-B14F-4D97-AF65-F5344CB8AC3E}">
        <p14:creationId xmlns:p14="http://schemas.microsoft.com/office/powerpoint/2010/main" val="15586004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custDataLst>
              <p:tags r:id="rId1"/>
            </p:custDataLst>
          </p:nvPr>
        </p:nvSpPr>
        <p:spPr/>
        <p:txBody>
          <a:bodyPr/>
          <a:lstStyle/>
          <a:p>
            <a:pPr eaLnBrk="1" hangingPunct="1"/>
            <a:r>
              <a:rPr lang="en-US" altLang="en-US" smtClean="0"/>
              <a:t>Training</a:t>
            </a:r>
          </a:p>
        </p:txBody>
      </p:sp>
      <p:sp>
        <p:nvSpPr>
          <p:cNvPr id="92163" name="Rectangle 3"/>
          <p:cNvSpPr>
            <a:spLocks noGrp="1" noChangeArrowheads="1"/>
          </p:cNvSpPr>
          <p:nvPr>
            <p:ph type="body" idx="4294967295"/>
            <p:custDataLst>
              <p:tags r:id="rId2"/>
            </p:custDataLst>
          </p:nvPr>
        </p:nvSpPr>
        <p:spPr>
          <a:xfrm>
            <a:off x="2438400" y="1600201"/>
            <a:ext cx="7772400" cy="4530725"/>
          </a:xfrm>
          <a:prstGeom prst="rect">
            <a:avLst/>
          </a:prstGeom>
        </p:spPr>
        <p:txBody>
          <a:bodyPr/>
          <a:lstStyle/>
          <a:p>
            <a:pPr eaLnBrk="1" hangingPunct="1">
              <a:lnSpc>
                <a:spcPct val="90000"/>
              </a:lnSpc>
            </a:pPr>
            <a:r>
              <a:rPr lang="en-US" altLang="en-US" smtClean="0"/>
              <a:t>This was a single iteration of back-prop</a:t>
            </a:r>
          </a:p>
          <a:p>
            <a:pPr eaLnBrk="1" hangingPunct="1">
              <a:lnSpc>
                <a:spcPct val="90000"/>
              </a:lnSpc>
            </a:pPr>
            <a:r>
              <a:rPr lang="en-US" altLang="en-US" smtClean="0"/>
              <a:t>Training requires many iterations with many training examples or </a:t>
            </a:r>
            <a:r>
              <a:rPr lang="en-US" altLang="en-US" i="1" smtClean="0">
                <a:latin typeface="Arial-ItalicMT" charset="0"/>
              </a:rPr>
              <a:t>epochs </a:t>
            </a:r>
            <a:r>
              <a:rPr lang="en-US" altLang="en-US" smtClean="0"/>
              <a:t>(one epoch is entire presentation of complete training set)</a:t>
            </a:r>
          </a:p>
          <a:p>
            <a:pPr eaLnBrk="1" hangingPunct="1">
              <a:lnSpc>
                <a:spcPct val="90000"/>
              </a:lnSpc>
            </a:pPr>
            <a:r>
              <a:rPr lang="en-US" altLang="en-US" smtClean="0"/>
              <a:t>It can be slow !</a:t>
            </a:r>
          </a:p>
          <a:p>
            <a:pPr eaLnBrk="1" hangingPunct="1">
              <a:lnSpc>
                <a:spcPct val="90000"/>
              </a:lnSpc>
            </a:pPr>
            <a:r>
              <a:rPr lang="en-US" altLang="en-US" smtClean="0"/>
              <a:t>Note that computation in MLP is local (with respect to each neuron)</a:t>
            </a:r>
          </a:p>
          <a:p>
            <a:pPr eaLnBrk="1" hangingPunct="1">
              <a:lnSpc>
                <a:spcPct val="90000"/>
              </a:lnSpc>
            </a:pPr>
            <a:r>
              <a:rPr lang="en-US" altLang="en-US" smtClean="0"/>
              <a:t>Parallel computation implementation is also possible</a:t>
            </a:r>
          </a:p>
        </p:txBody>
      </p:sp>
      <p:sp>
        <p:nvSpPr>
          <p:cNvPr id="9216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D3EC59-EF45-4C86-AED9-3E77BBB94D16}" type="slidenum">
              <a:rPr lang="en-GB" altLang="en-US"/>
              <a:pPr eaLnBrk="1" hangingPunct="1"/>
              <a:t>104</a:t>
            </a:fld>
            <a:endParaRPr lang="en-GB" altLang="en-US"/>
          </a:p>
        </p:txBody>
      </p:sp>
    </p:spTree>
    <p:extLst>
      <p:ext uri="{BB962C8B-B14F-4D97-AF65-F5344CB8AC3E}">
        <p14:creationId xmlns:p14="http://schemas.microsoft.com/office/powerpoint/2010/main" val="12718469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7"/>
          <p:cNvSpPr>
            <a:spLocks noChangeArrowheads="1"/>
          </p:cNvSpPr>
          <p:nvPr/>
        </p:nvSpPr>
        <p:spPr bwMode="auto">
          <a:xfrm>
            <a:off x="5715000" y="3200400"/>
            <a:ext cx="1219200" cy="1219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5" name="Rectangle 2"/>
          <p:cNvSpPr>
            <a:spLocks noGrp="1" noChangeArrowheads="1"/>
          </p:cNvSpPr>
          <p:nvPr>
            <p:ph type="title"/>
          </p:nvPr>
        </p:nvSpPr>
        <p:spPr/>
        <p:txBody>
          <a:bodyPr/>
          <a:lstStyle/>
          <a:p>
            <a:pPr eaLnBrk="1" hangingPunct="1"/>
            <a:r>
              <a:rPr lang="en-US" altLang="en-US" smtClean="0"/>
              <a:t>AI and Softcomputing</a:t>
            </a:r>
          </a:p>
        </p:txBody>
      </p:sp>
      <p:sp>
        <p:nvSpPr>
          <p:cNvPr id="8196" name="Rectangle 7"/>
          <p:cNvSpPr>
            <a:spLocks noChangeArrowheads="1"/>
          </p:cNvSpPr>
          <p:nvPr/>
        </p:nvSpPr>
        <p:spPr bwMode="auto">
          <a:xfrm>
            <a:off x="3200400" y="1676400"/>
            <a:ext cx="35814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7" name="Freeform 9"/>
          <p:cNvSpPr>
            <a:spLocks/>
          </p:cNvSpPr>
          <p:nvPr/>
        </p:nvSpPr>
        <p:spPr bwMode="auto">
          <a:xfrm>
            <a:off x="3481389" y="2022475"/>
            <a:ext cx="484187" cy="539750"/>
          </a:xfrm>
          <a:custGeom>
            <a:avLst/>
            <a:gdLst>
              <a:gd name="T0" fmla="*/ 376237 w 305"/>
              <a:gd name="T1" fmla="*/ 22225 h 340"/>
              <a:gd name="T2" fmla="*/ 398462 w 305"/>
              <a:gd name="T3" fmla="*/ 74613 h 340"/>
              <a:gd name="T4" fmla="*/ 387350 w 305"/>
              <a:gd name="T5" fmla="*/ 22225 h 340"/>
              <a:gd name="T6" fmla="*/ 323850 w 305"/>
              <a:gd name="T7" fmla="*/ 0 h 340"/>
              <a:gd name="T8" fmla="*/ 161925 w 305"/>
              <a:gd name="T9" fmla="*/ 22225 h 340"/>
              <a:gd name="T10" fmla="*/ 96837 w 305"/>
              <a:gd name="T11" fmla="*/ 65088 h 340"/>
              <a:gd name="T12" fmla="*/ 11112 w 305"/>
              <a:gd name="T13" fmla="*/ 225425 h 340"/>
              <a:gd name="T14" fmla="*/ 107950 w 305"/>
              <a:gd name="T15" fmla="*/ 538163 h 340"/>
              <a:gd name="T16" fmla="*/ 344487 w 305"/>
              <a:gd name="T17" fmla="*/ 527050 h 340"/>
              <a:gd name="T18" fmla="*/ 376237 w 305"/>
              <a:gd name="T19" fmla="*/ 461963 h 340"/>
              <a:gd name="T20" fmla="*/ 484187 w 305"/>
              <a:gd name="T21" fmla="*/ 387350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5" h="340">
                <a:moveTo>
                  <a:pt x="237" y="14"/>
                </a:moveTo>
                <a:cubicBezTo>
                  <a:pt x="234" y="28"/>
                  <a:pt x="213" y="103"/>
                  <a:pt x="251" y="47"/>
                </a:cubicBezTo>
                <a:cubicBezTo>
                  <a:pt x="249" y="36"/>
                  <a:pt x="252" y="22"/>
                  <a:pt x="244" y="14"/>
                </a:cubicBezTo>
                <a:cubicBezTo>
                  <a:pt x="234" y="4"/>
                  <a:pt x="204" y="0"/>
                  <a:pt x="204" y="0"/>
                </a:cubicBezTo>
                <a:cubicBezTo>
                  <a:pt x="193" y="1"/>
                  <a:pt x="128" y="0"/>
                  <a:pt x="102" y="14"/>
                </a:cubicBezTo>
                <a:cubicBezTo>
                  <a:pt x="88" y="22"/>
                  <a:pt x="61" y="41"/>
                  <a:pt x="61" y="41"/>
                </a:cubicBezTo>
                <a:cubicBezTo>
                  <a:pt x="39" y="73"/>
                  <a:pt x="20" y="105"/>
                  <a:pt x="7" y="142"/>
                </a:cubicBezTo>
                <a:cubicBezTo>
                  <a:pt x="14" y="255"/>
                  <a:pt x="0" y="268"/>
                  <a:pt x="68" y="339"/>
                </a:cubicBezTo>
                <a:cubicBezTo>
                  <a:pt x="118" y="337"/>
                  <a:pt x="168" y="340"/>
                  <a:pt x="217" y="332"/>
                </a:cubicBezTo>
                <a:cubicBezTo>
                  <a:pt x="233" y="329"/>
                  <a:pt x="231" y="299"/>
                  <a:pt x="237" y="291"/>
                </a:cubicBezTo>
                <a:cubicBezTo>
                  <a:pt x="253" y="271"/>
                  <a:pt x="286" y="263"/>
                  <a:pt x="305" y="2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Freeform 10"/>
          <p:cNvSpPr>
            <a:spLocks/>
          </p:cNvSpPr>
          <p:nvPr/>
        </p:nvSpPr>
        <p:spPr bwMode="auto">
          <a:xfrm>
            <a:off x="4600575" y="2011363"/>
            <a:ext cx="731838" cy="506412"/>
          </a:xfrm>
          <a:custGeom>
            <a:avLst/>
            <a:gdLst>
              <a:gd name="T0" fmla="*/ 312738 w 461"/>
              <a:gd name="T1" fmla="*/ 0 h 319"/>
              <a:gd name="T2" fmla="*/ 171450 w 461"/>
              <a:gd name="T3" fmla="*/ 42862 h 319"/>
              <a:gd name="T4" fmla="*/ 96838 w 461"/>
              <a:gd name="T5" fmla="*/ 107950 h 319"/>
              <a:gd name="T6" fmla="*/ 22225 w 461"/>
              <a:gd name="T7" fmla="*/ 247650 h 319"/>
              <a:gd name="T8" fmla="*/ 0 w 461"/>
              <a:gd name="T9" fmla="*/ 312737 h 319"/>
              <a:gd name="T10" fmla="*/ 11113 w 461"/>
              <a:gd name="T11" fmla="*/ 430212 h 319"/>
              <a:gd name="T12" fmla="*/ 171450 w 461"/>
              <a:gd name="T13" fmla="*/ 506412 h 319"/>
              <a:gd name="T14" fmla="*/ 333375 w 461"/>
              <a:gd name="T15" fmla="*/ 398462 h 319"/>
              <a:gd name="T16" fmla="*/ 344488 w 461"/>
              <a:gd name="T17" fmla="*/ 182562 h 319"/>
              <a:gd name="T18" fmla="*/ 355600 w 461"/>
              <a:gd name="T19" fmla="*/ 215900 h 319"/>
              <a:gd name="T20" fmla="*/ 398463 w 461"/>
              <a:gd name="T21" fmla="*/ 387350 h 319"/>
              <a:gd name="T22" fmla="*/ 731838 w 461"/>
              <a:gd name="T23" fmla="*/ 473075 h 3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1" h="319">
                <a:moveTo>
                  <a:pt x="197" y="0"/>
                </a:moveTo>
                <a:cubicBezTo>
                  <a:pt x="167" y="8"/>
                  <a:pt x="138" y="18"/>
                  <a:pt x="108" y="27"/>
                </a:cubicBezTo>
                <a:cubicBezTo>
                  <a:pt x="84" y="44"/>
                  <a:pt x="88" y="59"/>
                  <a:pt x="61" y="68"/>
                </a:cubicBezTo>
                <a:cubicBezTo>
                  <a:pt x="41" y="99"/>
                  <a:pt x="25" y="121"/>
                  <a:pt x="14" y="156"/>
                </a:cubicBezTo>
                <a:cubicBezTo>
                  <a:pt x="10" y="170"/>
                  <a:pt x="0" y="197"/>
                  <a:pt x="0" y="197"/>
                </a:cubicBezTo>
                <a:cubicBezTo>
                  <a:pt x="2" y="222"/>
                  <a:pt x="0" y="247"/>
                  <a:pt x="7" y="271"/>
                </a:cubicBezTo>
                <a:cubicBezTo>
                  <a:pt x="17" y="307"/>
                  <a:pt x="80" y="313"/>
                  <a:pt x="108" y="319"/>
                </a:cubicBezTo>
                <a:cubicBezTo>
                  <a:pt x="175" y="311"/>
                  <a:pt x="188" y="313"/>
                  <a:pt x="210" y="251"/>
                </a:cubicBezTo>
                <a:cubicBezTo>
                  <a:pt x="212" y="206"/>
                  <a:pt x="212" y="160"/>
                  <a:pt x="217" y="115"/>
                </a:cubicBezTo>
                <a:cubicBezTo>
                  <a:pt x="218" y="108"/>
                  <a:pt x="223" y="129"/>
                  <a:pt x="224" y="136"/>
                </a:cubicBezTo>
                <a:cubicBezTo>
                  <a:pt x="231" y="180"/>
                  <a:pt x="222" y="210"/>
                  <a:pt x="251" y="244"/>
                </a:cubicBezTo>
                <a:cubicBezTo>
                  <a:pt x="303" y="305"/>
                  <a:pt x="389" y="298"/>
                  <a:pt x="461" y="29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Freeform 11"/>
          <p:cNvSpPr>
            <a:spLocks/>
          </p:cNvSpPr>
          <p:nvPr/>
        </p:nvSpPr>
        <p:spPr bwMode="auto">
          <a:xfrm>
            <a:off x="5891214" y="1882776"/>
            <a:ext cx="720725" cy="739775"/>
          </a:xfrm>
          <a:custGeom>
            <a:avLst/>
            <a:gdLst>
              <a:gd name="T0" fmla="*/ 22225 w 454"/>
              <a:gd name="T1" fmla="*/ 0 h 466"/>
              <a:gd name="T2" fmla="*/ 0 w 454"/>
              <a:gd name="T3" fmla="*/ 301625 h 466"/>
              <a:gd name="T4" fmla="*/ 11113 w 454"/>
              <a:gd name="T5" fmla="*/ 504825 h 466"/>
              <a:gd name="T6" fmla="*/ 301625 w 454"/>
              <a:gd name="T7" fmla="*/ 731838 h 466"/>
              <a:gd name="T8" fmla="*/ 646113 w 454"/>
              <a:gd name="T9" fmla="*/ 698500 h 466"/>
              <a:gd name="T10" fmla="*/ 720725 w 454"/>
              <a:gd name="T11" fmla="*/ 623888 h 4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4" h="466">
                <a:moveTo>
                  <a:pt x="14" y="0"/>
                </a:moveTo>
                <a:cubicBezTo>
                  <a:pt x="32" y="53"/>
                  <a:pt x="6" y="135"/>
                  <a:pt x="0" y="190"/>
                </a:cubicBezTo>
                <a:cubicBezTo>
                  <a:pt x="2" y="233"/>
                  <a:pt x="3" y="275"/>
                  <a:pt x="7" y="318"/>
                </a:cubicBezTo>
                <a:cubicBezTo>
                  <a:pt x="14" y="396"/>
                  <a:pt x="123" y="447"/>
                  <a:pt x="190" y="461"/>
                </a:cubicBezTo>
                <a:cubicBezTo>
                  <a:pt x="285" y="457"/>
                  <a:pt x="332" y="466"/>
                  <a:pt x="407" y="440"/>
                </a:cubicBezTo>
                <a:cubicBezTo>
                  <a:pt x="421" y="419"/>
                  <a:pt x="437" y="410"/>
                  <a:pt x="454" y="39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Freeform 12"/>
          <p:cNvSpPr>
            <a:spLocks/>
          </p:cNvSpPr>
          <p:nvPr/>
        </p:nvSpPr>
        <p:spPr bwMode="auto">
          <a:xfrm>
            <a:off x="5665789" y="2130426"/>
            <a:ext cx="549275" cy="11113"/>
          </a:xfrm>
          <a:custGeom>
            <a:avLst/>
            <a:gdLst>
              <a:gd name="T0" fmla="*/ 0 w 346"/>
              <a:gd name="T1" fmla="*/ 11113 h 7"/>
              <a:gd name="T2" fmla="*/ 549275 w 346"/>
              <a:gd name="T3" fmla="*/ 0 h 7"/>
              <a:gd name="T4" fmla="*/ 0 60000 65536"/>
              <a:gd name="T5" fmla="*/ 0 60000 65536"/>
            </a:gdLst>
            <a:ahLst/>
            <a:cxnLst>
              <a:cxn ang="T4">
                <a:pos x="T0" y="T1"/>
              </a:cxn>
              <a:cxn ang="T5">
                <a:pos x="T2" y="T3"/>
              </a:cxn>
            </a:cxnLst>
            <a:rect l="0" t="0" r="r" b="b"/>
            <a:pathLst>
              <a:path w="346" h="7">
                <a:moveTo>
                  <a:pt x="0" y="7"/>
                </a:moveTo>
                <a:cubicBezTo>
                  <a:pt x="115" y="5"/>
                  <a:pt x="346" y="0"/>
                  <a:pt x="34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13"/>
          <p:cNvSpPr>
            <a:spLocks noChangeShapeType="1"/>
          </p:cNvSpPr>
          <p:nvPr/>
        </p:nvSpPr>
        <p:spPr bwMode="auto">
          <a:xfrm>
            <a:off x="4267200" y="16764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14"/>
          <p:cNvSpPr>
            <a:spLocks noChangeShapeType="1"/>
          </p:cNvSpPr>
          <p:nvPr/>
        </p:nvSpPr>
        <p:spPr bwMode="auto">
          <a:xfrm>
            <a:off x="5486400" y="16764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Oval 15"/>
          <p:cNvSpPr>
            <a:spLocks noChangeArrowheads="1"/>
          </p:cNvSpPr>
          <p:nvPr/>
        </p:nvSpPr>
        <p:spPr bwMode="auto">
          <a:xfrm>
            <a:off x="38100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4" name="Oval 16"/>
          <p:cNvSpPr>
            <a:spLocks noChangeArrowheads="1"/>
          </p:cNvSpPr>
          <p:nvPr/>
        </p:nvSpPr>
        <p:spPr bwMode="auto">
          <a:xfrm>
            <a:off x="3810000" y="3657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5" name="Oval 17"/>
          <p:cNvSpPr>
            <a:spLocks noChangeArrowheads="1"/>
          </p:cNvSpPr>
          <p:nvPr/>
        </p:nvSpPr>
        <p:spPr bwMode="auto">
          <a:xfrm>
            <a:off x="3810000" y="4038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6" name="Oval 18"/>
          <p:cNvSpPr>
            <a:spLocks noChangeArrowheads="1"/>
          </p:cNvSpPr>
          <p:nvPr/>
        </p:nvSpPr>
        <p:spPr bwMode="auto">
          <a:xfrm>
            <a:off x="44196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7" name="Oval 19"/>
          <p:cNvSpPr>
            <a:spLocks noChangeArrowheads="1"/>
          </p:cNvSpPr>
          <p:nvPr/>
        </p:nvSpPr>
        <p:spPr bwMode="auto">
          <a:xfrm>
            <a:off x="4419600" y="3657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8" name="Oval 20"/>
          <p:cNvSpPr>
            <a:spLocks noChangeArrowheads="1"/>
          </p:cNvSpPr>
          <p:nvPr/>
        </p:nvSpPr>
        <p:spPr bwMode="auto">
          <a:xfrm>
            <a:off x="4419600" y="4038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09" name="Oval 21"/>
          <p:cNvSpPr>
            <a:spLocks noChangeArrowheads="1"/>
          </p:cNvSpPr>
          <p:nvPr/>
        </p:nvSpPr>
        <p:spPr bwMode="auto">
          <a:xfrm>
            <a:off x="50292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10" name="Oval 22"/>
          <p:cNvSpPr>
            <a:spLocks noChangeArrowheads="1"/>
          </p:cNvSpPr>
          <p:nvPr/>
        </p:nvSpPr>
        <p:spPr bwMode="auto">
          <a:xfrm>
            <a:off x="5029200" y="3657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11" name="Oval 23"/>
          <p:cNvSpPr>
            <a:spLocks noChangeArrowheads="1"/>
          </p:cNvSpPr>
          <p:nvPr/>
        </p:nvSpPr>
        <p:spPr bwMode="auto">
          <a:xfrm>
            <a:off x="5029200" y="4038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12" name="Line 24"/>
          <p:cNvSpPr>
            <a:spLocks noChangeShapeType="1"/>
          </p:cNvSpPr>
          <p:nvPr/>
        </p:nvSpPr>
        <p:spPr bwMode="auto">
          <a:xfrm>
            <a:off x="3962400" y="3352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Line 25"/>
          <p:cNvSpPr>
            <a:spLocks noChangeShapeType="1"/>
          </p:cNvSpPr>
          <p:nvPr/>
        </p:nvSpPr>
        <p:spPr bwMode="auto">
          <a:xfrm>
            <a:off x="3962400" y="3352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Line 26"/>
          <p:cNvSpPr>
            <a:spLocks noChangeShapeType="1"/>
          </p:cNvSpPr>
          <p:nvPr/>
        </p:nvSpPr>
        <p:spPr bwMode="auto">
          <a:xfrm>
            <a:off x="3962400" y="3352800"/>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5" name="Line 27"/>
          <p:cNvSpPr>
            <a:spLocks noChangeShapeType="1"/>
          </p:cNvSpPr>
          <p:nvPr/>
        </p:nvSpPr>
        <p:spPr bwMode="auto">
          <a:xfrm flipV="1">
            <a:off x="3962400" y="3352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6" name="Line 28"/>
          <p:cNvSpPr>
            <a:spLocks noChangeShapeType="1"/>
          </p:cNvSpPr>
          <p:nvPr/>
        </p:nvSpPr>
        <p:spPr bwMode="auto">
          <a:xfrm>
            <a:off x="3962400" y="3733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7" name="Line 29"/>
          <p:cNvSpPr>
            <a:spLocks noChangeShapeType="1"/>
          </p:cNvSpPr>
          <p:nvPr/>
        </p:nvSpPr>
        <p:spPr bwMode="auto">
          <a:xfrm>
            <a:off x="3962400" y="3733800"/>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8" name="Line 30"/>
          <p:cNvSpPr>
            <a:spLocks noChangeShapeType="1"/>
          </p:cNvSpPr>
          <p:nvPr/>
        </p:nvSpPr>
        <p:spPr bwMode="auto">
          <a:xfrm flipV="1">
            <a:off x="3962400" y="33528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9" name="Line 31"/>
          <p:cNvSpPr>
            <a:spLocks noChangeShapeType="1"/>
          </p:cNvSpPr>
          <p:nvPr/>
        </p:nvSpPr>
        <p:spPr bwMode="auto">
          <a:xfrm flipV="1">
            <a:off x="3962400" y="3733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0" name="Line 32"/>
          <p:cNvSpPr>
            <a:spLocks noChangeShapeType="1"/>
          </p:cNvSpPr>
          <p:nvPr/>
        </p:nvSpPr>
        <p:spPr bwMode="auto">
          <a:xfrm>
            <a:off x="3962400" y="4114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1" name="Line 33"/>
          <p:cNvSpPr>
            <a:spLocks noChangeShapeType="1"/>
          </p:cNvSpPr>
          <p:nvPr/>
        </p:nvSpPr>
        <p:spPr bwMode="auto">
          <a:xfrm>
            <a:off x="4572000" y="3352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 name="Line 34"/>
          <p:cNvSpPr>
            <a:spLocks noChangeShapeType="1"/>
          </p:cNvSpPr>
          <p:nvPr/>
        </p:nvSpPr>
        <p:spPr bwMode="auto">
          <a:xfrm>
            <a:off x="4572000" y="3352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 name="Line 35"/>
          <p:cNvSpPr>
            <a:spLocks noChangeShapeType="1"/>
          </p:cNvSpPr>
          <p:nvPr/>
        </p:nvSpPr>
        <p:spPr bwMode="auto">
          <a:xfrm>
            <a:off x="4572000" y="33528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4" name="Line 36"/>
          <p:cNvSpPr>
            <a:spLocks noChangeShapeType="1"/>
          </p:cNvSpPr>
          <p:nvPr/>
        </p:nvSpPr>
        <p:spPr bwMode="auto">
          <a:xfrm flipV="1">
            <a:off x="4572000" y="34290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5" name="Line 37"/>
          <p:cNvSpPr>
            <a:spLocks noChangeShapeType="1"/>
          </p:cNvSpPr>
          <p:nvPr/>
        </p:nvSpPr>
        <p:spPr bwMode="auto">
          <a:xfrm>
            <a:off x="4572000" y="3733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6" name="Line 38"/>
          <p:cNvSpPr>
            <a:spLocks noChangeShapeType="1"/>
          </p:cNvSpPr>
          <p:nvPr/>
        </p:nvSpPr>
        <p:spPr bwMode="auto">
          <a:xfrm>
            <a:off x="4572000" y="3733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7" name="Line 39"/>
          <p:cNvSpPr>
            <a:spLocks noChangeShapeType="1"/>
          </p:cNvSpPr>
          <p:nvPr/>
        </p:nvSpPr>
        <p:spPr bwMode="auto">
          <a:xfrm flipV="1">
            <a:off x="4572000" y="34290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8" name="Line 40"/>
          <p:cNvSpPr>
            <a:spLocks noChangeShapeType="1"/>
          </p:cNvSpPr>
          <p:nvPr/>
        </p:nvSpPr>
        <p:spPr bwMode="auto">
          <a:xfrm flipV="1">
            <a:off x="4572000" y="38100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9" name="Line 41"/>
          <p:cNvSpPr>
            <a:spLocks noChangeShapeType="1"/>
          </p:cNvSpPr>
          <p:nvPr/>
        </p:nvSpPr>
        <p:spPr bwMode="auto">
          <a:xfrm>
            <a:off x="4572000" y="4114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0" name="AutoShape 42"/>
          <p:cNvSpPr>
            <a:spLocks noChangeArrowheads="1"/>
          </p:cNvSpPr>
          <p:nvPr/>
        </p:nvSpPr>
        <p:spPr bwMode="auto">
          <a:xfrm>
            <a:off x="3200400" y="2895600"/>
            <a:ext cx="533400" cy="1143000"/>
          </a:xfrm>
          <a:prstGeom prst="curvedRightArrow">
            <a:avLst>
              <a:gd name="adj1" fmla="val 42857"/>
              <a:gd name="adj2" fmla="val 8571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31" name="AutoShape 43"/>
          <p:cNvSpPr>
            <a:spLocks noChangeArrowheads="1"/>
          </p:cNvSpPr>
          <p:nvPr/>
        </p:nvSpPr>
        <p:spPr bwMode="auto">
          <a:xfrm>
            <a:off x="5257800" y="3581400"/>
            <a:ext cx="457200" cy="381000"/>
          </a:xfrm>
          <a:prstGeom prst="right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32" name="Oval 44"/>
          <p:cNvSpPr>
            <a:spLocks noChangeArrowheads="1"/>
          </p:cNvSpPr>
          <p:nvPr/>
        </p:nvSpPr>
        <p:spPr bwMode="auto">
          <a:xfrm>
            <a:off x="5867400" y="3352800"/>
            <a:ext cx="838200" cy="3810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cat</a:t>
            </a:r>
          </a:p>
        </p:txBody>
      </p:sp>
      <p:sp>
        <p:nvSpPr>
          <p:cNvPr id="8233" name="Oval 46"/>
          <p:cNvSpPr>
            <a:spLocks noChangeArrowheads="1"/>
          </p:cNvSpPr>
          <p:nvPr/>
        </p:nvSpPr>
        <p:spPr bwMode="auto">
          <a:xfrm>
            <a:off x="5867400" y="3810000"/>
            <a:ext cx="838200" cy="381000"/>
          </a:xfrm>
          <a:prstGeom prst="ellipse">
            <a:avLst/>
          </a:prstGeom>
          <a:solidFill>
            <a:srgbClr val="FF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cut</a:t>
            </a:r>
          </a:p>
        </p:txBody>
      </p:sp>
      <p:sp>
        <p:nvSpPr>
          <p:cNvPr id="8234" name="AutoShape 48"/>
          <p:cNvSpPr>
            <a:spLocks noChangeArrowheads="1"/>
          </p:cNvSpPr>
          <p:nvPr/>
        </p:nvSpPr>
        <p:spPr bwMode="auto">
          <a:xfrm>
            <a:off x="7086600" y="4343400"/>
            <a:ext cx="1371600" cy="1447800"/>
          </a:xfrm>
          <a:prstGeom prst="can">
            <a:avLst>
              <a:gd name="adj" fmla="val 2638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knowledge</a:t>
            </a:r>
          </a:p>
        </p:txBody>
      </p:sp>
      <p:sp>
        <p:nvSpPr>
          <p:cNvPr id="8235" name="Line 50"/>
          <p:cNvSpPr>
            <a:spLocks noChangeShapeType="1"/>
          </p:cNvSpPr>
          <p:nvPr/>
        </p:nvSpPr>
        <p:spPr bwMode="auto">
          <a:xfrm flipV="1">
            <a:off x="7696200" y="4038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6" name="Rectangle 51"/>
          <p:cNvSpPr>
            <a:spLocks noChangeArrowheads="1"/>
          </p:cNvSpPr>
          <p:nvPr/>
        </p:nvSpPr>
        <p:spPr bwMode="auto">
          <a:xfrm>
            <a:off x="6934200" y="3581400"/>
            <a:ext cx="1676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Animal?</a:t>
            </a:r>
          </a:p>
        </p:txBody>
      </p:sp>
      <p:sp>
        <p:nvSpPr>
          <p:cNvPr id="8237" name="Oval 52"/>
          <p:cNvSpPr>
            <a:spLocks noChangeArrowheads="1"/>
          </p:cNvSpPr>
          <p:nvPr/>
        </p:nvSpPr>
        <p:spPr bwMode="auto">
          <a:xfrm>
            <a:off x="9220200" y="3581400"/>
            <a:ext cx="838200" cy="3810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cat</a:t>
            </a:r>
          </a:p>
        </p:txBody>
      </p:sp>
      <p:sp>
        <p:nvSpPr>
          <p:cNvPr id="8238" name="AutoShape 53"/>
          <p:cNvSpPr>
            <a:spLocks noChangeArrowheads="1"/>
          </p:cNvSpPr>
          <p:nvPr/>
        </p:nvSpPr>
        <p:spPr bwMode="auto">
          <a:xfrm>
            <a:off x="8686800" y="3581400"/>
            <a:ext cx="457200" cy="381000"/>
          </a:xfrm>
          <a:prstGeom prst="right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239" name="Text Box 54"/>
          <p:cNvSpPr txBox="1">
            <a:spLocks noChangeArrowheads="1"/>
          </p:cNvSpPr>
          <p:nvPr/>
        </p:nvSpPr>
        <p:spPr bwMode="auto">
          <a:xfrm>
            <a:off x="3565525" y="4227513"/>
            <a:ext cx="1873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Neural character</a:t>
            </a:r>
          </a:p>
          <a:p>
            <a:r>
              <a:rPr lang="en-US" altLang="en-US"/>
              <a:t>recognition</a:t>
            </a:r>
          </a:p>
        </p:txBody>
      </p:sp>
    </p:spTree>
    <p:extLst>
      <p:ext uri="{BB962C8B-B14F-4D97-AF65-F5344CB8AC3E}">
        <p14:creationId xmlns:p14="http://schemas.microsoft.com/office/powerpoint/2010/main" val="19030134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Fuzzy Sets Theory</a:t>
            </a:r>
          </a:p>
        </p:txBody>
      </p:sp>
      <p:sp>
        <p:nvSpPr>
          <p:cNvPr id="18435" name="Rectangle 3"/>
          <p:cNvSpPr>
            <a:spLocks noGrp="1" noChangeArrowheads="1"/>
          </p:cNvSpPr>
          <p:nvPr>
            <p:ph type="body" idx="4294967295"/>
          </p:nvPr>
        </p:nvSpPr>
        <p:spPr>
          <a:xfrm>
            <a:off x="3048000" y="1905000"/>
            <a:ext cx="7010400" cy="4114800"/>
          </a:xfrm>
          <a:prstGeom prst="rect">
            <a:avLst/>
          </a:prstGeom>
        </p:spPr>
        <p:txBody>
          <a:bodyPr>
            <a:normAutofit lnSpcReduction="10000"/>
          </a:bodyPr>
          <a:lstStyle/>
          <a:p>
            <a:pPr eaLnBrk="1" hangingPunct="1">
              <a:lnSpc>
                <a:spcPct val="90000"/>
              </a:lnSpc>
            </a:pPr>
            <a:r>
              <a:rPr lang="en-US" altLang="en-US" sz="2100"/>
              <a:t>What is fuzzy thinking</a:t>
            </a:r>
          </a:p>
          <a:p>
            <a:pPr lvl="1" eaLnBrk="1" hangingPunct="1">
              <a:lnSpc>
                <a:spcPct val="90000"/>
              </a:lnSpc>
            </a:pPr>
            <a:r>
              <a:rPr lang="en-US" altLang="en-US" sz="2000"/>
              <a:t>Experts rely on common sense when they solve the problems</a:t>
            </a:r>
          </a:p>
          <a:p>
            <a:pPr lvl="1" eaLnBrk="1" hangingPunct="1">
              <a:lnSpc>
                <a:spcPct val="90000"/>
              </a:lnSpc>
            </a:pPr>
            <a:r>
              <a:rPr lang="en-US" altLang="en-US" sz="2000"/>
              <a:t>How can we represent expert knowledge that uses vague and ambiguous terms in a computer</a:t>
            </a:r>
          </a:p>
          <a:p>
            <a:pPr lvl="1" eaLnBrk="1" hangingPunct="1">
              <a:lnSpc>
                <a:spcPct val="90000"/>
              </a:lnSpc>
            </a:pPr>
            <a:r>
              <a:rPr lang="en-US" altLang="en-US" sz="2000"/>
              <a:t>Fuzzy logic is not logic that is fuzzy but logic that is used to describe the fuzziness. Fuzzy logic is the theory of fuzzy sets, set that calibrate the vagueness. </a:t>
            </a:r>
          </a:p>
          <a:p>
            <a:pPr lvl="1" eaLnBrk="1" hangingPunct="1">
              <a:lnSpc>
                <a:spcPct val="90000"/>
              </a:lnSpc>
            </a:pPr>
            <a:r>
              <a:rPr lang="en-US" altLang="en-US" sz="2000"/>
              <a:t>Fuzzy logic is based on the idea that all things admit of degrees. Temperature, height, speed, distance, beauty – all come on a sliding scale.</a:t>
            </a:r>
          </a:p>
          <a:p>
            <a:pPr lvl="1" eaLnBrk="1" hangingPunct="1">
              <a:lnSpc>
                <a:spcPct val="90000"/>
              </a:lnSpc>
              <a:buFont typeface="Wingdings" panose="05000000000000000000" pitchFamily="2" charset="2"/>
              <a:buNone/>
            </a:pPr>
            <a:r>
              <a:rPr lang="en-US" altLang="en-US" sz="2000"/>
              <a:t>		</a:t>
            </a:r>
            <a:r>
              <a:rPr lang="en-US" altLang="en-US" sz="2000" b="1"/>
              <a:t>Jim is </a:t>
            </a:r>
            <a:r>
              <a:rPr lang="en-US" altLang="en-US" sz="2000" b="1" i="1"/>
              <a:t>tall</a:t>
            </a:r>
            <a:r>
              <a:rPr lang="en-US" altLang="en-US" sz="2000" b="1"/>
              <a:t> guy</a:t>
            </a:r>
          </a:p>
          <a:p>
            <a:pPr lvl="1" eaLnBrk="1" hangingPunct="1">
              <a:lnSpc>
                <a:spcPct val="90000"/>
              </a:lnSpc>
              <a:buFont typeface="Wingdings" panose="05000000000000000000" pitchFamily="2" charset="2"/>
              <a:buNone/>
            </a:pPr>
            <a:r>
              <a:rPr lang="en-US" altLang="en-US" sz="2000" b="1"/>
              <a:t> 		It is really </a:t>
            </a:r>
            <a:r>
              <a:rPr lang="en-US" altLang="en-US" sz="2000" b="1" i="1"/>
              <a:t>very</a:t>
            </a:r>
            <a:r>
              <a:rPr lang="en-US" altLang="en-US" sz="2000" b="1"/>
              <a:t> hot today</a:t>
            </a:r>
          </a:p>
        </p:txBody>
      </p:sp>
    </p:spTree>
    <p:extLst>
      <p:ext uri="{BB962C8B-B14F-4D97-AF65-F5344CB8AC3E}">
        <p14:creationId xmlns:p14="http://schemas.microsoft.com/office/powerpoint/2010/main" val="11232645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Fuzzy Set Theory</a:t>
            </a:r>
          </a:p>
        </p:txBody>
      </p:sp>
      <p:sp>
        <p:nvSpPr>
          <p:cNvPr id="19459" name="Rectangle 3"/>
          <p:cNvSpPr>
            <a:spLocks noGrp="1" noChangeArrowheads="1"/>
          </p:cNvSpPr>
          <p:nvPr>
            <p:ph type="body" idx="4294967295"/>
          </p:nvPr>
        </p:nvSpPr>
        <p:spPr>
          <a:xfrm>
            <a:off x="3048000" y="1905000"/>
            <a:ext cx="7010400" cy="4114800"/>
          </a:xfrm>
          <a:prstGeom prst="rect">
            <a:avLst/>
          </a:prstGeom>
        </p:spPr>
        <p:txBody>
          <a:bodyPr/>
          <a:lstStyle/>
          <a:p>
            <a:pPr eaLnBrk="1" hangingPunct="1"/>
            <a:r>
              <a:rPr lang="en-US" altLang="en-US" smtClean="0"/>
              <a:t>Communication of “fuzzy “ idea</a:t>
            </a:r>
          </a:p>
        </p:txBody>
      </p:sp>
      <p:pic>
        <p:nvPicPr>
          <p:cNvPr id="19460" name="Picture 4" descr="j0233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3048000"/>
            <a:ext cx="33766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AutoShape 5"/>
          <p:cNvSpPr>
            <a:spLocks noChangeArrowheads="1"/>
          </p:cNvSpPr>
          <p:nvPr/>
        </p:nvSpPr>
        <p:spPr bwMode="auto">
          <a:xfrm>
            <a:off x="4343400" y="2743200"/>
            <a:ext cx="1981200" cy="1219200"/>
          </a:xfrm>
          <a:prstGeom prst="wedgeEllipseCallout">
            <a:avLst>
              <a:gd name="adj1" fmla="val -43750"/>
              <a:gd name="adj2" fmla="val 7877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This box is too heavy..</a:t>
            </a:r>
          </a:p>
        </p:txBody>
      </p:sp>
      <p:sp>
        <p:nvSpPr>
          <p:cNvPr id="19462" name="AutoShape 6"/>
          <p:cNvSpPr>
            <a:spLocks noChangeArrowheads="1"/>
          </p:cNvSpPr>
          <p:nvPr/>
        </p:nvSpPr>
        <p:spPr bwMode="auto">
          <a:xfrm>
            <a:off x="7010400" y="2971800"/>
            <a:ext cx="2971800" cy="1981200"/>
          </a:xfrm>
          <a:prstGeom prst="wedgeEllipseCallout">
            <a:avLst>
              <a:gd name="adj1" fmla="val -42306"/>
              <a:gd name="adj2" fmla="val 9311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Therefore, we need a lighter one…</a:t>
            </a:r>
          </a:p>
        </p:txBody>
      </p:sp>
    </p:spTree>
    <p:extLst>
      <p:ext uri="{BB962C8B-B14F-4D97-AF65-F5344CB8AC3E}">
        <p14:creationId xmlns:p14="http://schemas.microsoft.com/office/powerpoint/2010/main" val="2894211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Fuzzy Sets Theory</a:t>
            </a:r>
          </a:p>
        </p:txBody>
      </p:sp>
      <p:sp>
        <p:nvSpPr>
          <p:cNvPr id="20483" name="Rectangle 3"/>
          <p:cNvSpPr>
            <a:spLocks noGrp="1" noChangeArrowheads="1"/>
          </p:cNvSpPr>
          <p:nvPr>
            <p:ph type="body" idx="4294967295"/>
          </p:nvPr>
        </p:nvSpPr>
        <p:spPr>
          <a:xfrm>
            <a:off x="3048000" y="1905000"/>
            <a:ext cx="7010400" cy="4114800"/>
          </a:xfrm>
          <a:prstGeom prst="rect">
            <a:avLst/>
          </a:prstGeom>
        </p:spPr>
        <p:txBody>
          <a:bodyPr>
            <a:normAutofit lnSpcReduction="10000"/>
          </a:bodyPr>
          <a:lstStyle/>
          <a:p>
            <a:pPr eaLnBrk="1" hangingPunct="1"/>
            <a:r>
              <a:rPr lang="en-US" altLang="en-US" sz="2600"/>
              <a:t>Boolean logic</a:t>
            </a:r>
          </a:p>
          <a:p>
            <a:pPr lvl="1" eaLnBrk="1" hangingPunct="1"/>
            <a:r>
              <a:rPr lang="en-US" altLang="en-US" sz="2400"/>
              <a:t>Uses sharp distinctions. It forces us to draw a line between a members of class and non members.</a:t>
            </a:r>
          </a:p>
          <a:p>
            <a:pPr eaLnBrk="1" hangingPunct="1"/>
            <a:r>
              <a:rPr lang="en-US" altLang="en-US" sz="2600"/>
              <a:t>Fuzzy logic</a:t>
            </a:r>
          </a:p>
          <a:p>
            <a:pPr lvl="1" eaLnBrk="1" hangingPunct="1"/>
            <a:r>
              <a:rPr lang="en-US" altLang="en-US" sz="2400"/>
              <a:t>Reflects how people think. It attempt to model our senses of words, our decision making and our common sense -&gt; more human and intelligent systems</a:t>
            </a:r>
          </a:p>
        </p:txBody>
      </p:sp>
    </p:spTree>
    <p:extLst>
      <p:ext uri="{BB962C8B-B14F-4D97-AF65-F5344CB8AC3E}">
        <p14:creationId xmlns:p14="http://schemas.microsoft.com/office/powerpoint/2010/main" val="6790462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Fuzzy Sets Theory</a:t>
            </a:r>
          </a:p>
        </p:txBody>
      </p:sp>
      <p:sp>
        <p:nvSpPr>
          <p:cNvPr id="21507" name="Rectangle 3"/>
          <p:cNvSpPr>
            <a:spLocks noGrp="1" noChangeArrowheads="1"/>
          </p:cNvSpPr>
          <p:nvPr>
            <p:ph type="body" sz="half" idx="1"/>
          </p:nvPr>
        </p:nvSpPr>
        <p:spPr/>
        <p:txBody>
          <a:bodyPr/>
          <a:lstStyle/>
          <a:p>
            <a:pPr eaLnBrk="1" hangingPunct="1"/>
            <a:r>
              <a:rPr lang="en-US" altLang="en-US" sz="2600"/>
              <a:t>Prof. Lotfi Zadeh</a:t>
            </a:r>
          </a:p>
        </p:txBody>
      </p:sp>
      <p:pic>
        <p:nvPicPr>
          <p:cNvPr id="27655" name="zadeh2.MPG">
            <a:hlinkClick r:id="" action="ppaction://media"/>
          </p:cNvPr>
          <p:cNvPicPr>
            <a:picLocks noGrp="1"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3429000" y="2514600"/>
            <a:ext cx="5181600" cy="388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30285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5121" fill="hold"/>
                                        <p:tgtEl>
                                          <p:spTgt spid="2765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5"/>
                </p:tgtEl>
              </p:cMediaNode>
            </p:video>
            <p:seq concurrent="1" nextAc="seek">
              <p:cTn id="8" restart="whenNotActive" fill="hold" evtFilter="cancelBubble" nodeType="interactiveSeq">
                <p:stCondLst>
                  <p:cond evt="onClick" delay="0">
                    <p:tgtEl>
                      <p:spTgt spid="27655"/>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5"/>
                                        </p:tgtEl>
                                      </p:cBhvr>
                                    </p:cmd>
                                  </p:childTnLst>
                                </p:cTn>
                              </p:par>
                            </p:childTnLst>
                          </p:cTn>
                        </p:par>
                      </p:childTnLst>
                    </p:cTn>
                  </p:par>
                </p:childTnLst>
              </p:cTn>
              <p:nextCondLst>
                <p:cond evt="onClick" delay="0">
                  <p:tgtEl>
                    <p:spTgt spid="2765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Neural Networks</a:t>
            </a:r>
          </a:p>
        </p:txBody>
      </p:sp>
      <p:sp>
        <p:nvSpPr>
          <p:cNvPr id="10243" name="Rectangle 3"/>
          <p:cNvSpPr>
            <a:spLocks noGrp="1" noChangeArrowheads="1"/>
          </p:cNvSpPr>
          <p:nvPr>
            <p:ph type="body" idx="4294967295"/>
          </p:nvPr>
        </p:nvSpPr>
        <p:spPr>
          <a:xfrm>
            <a:off x="2438400" y="1600201"/>
            <a:ext cx="7772400" cy="4530725"/>
          </a:xfrm>
          <a:prstGeom prst="rect">
            <a:avLst/>
          </a:prstGeom>
        </p:spPr>
        <p:txBody>
          <a:bodyPr/>
          <a:lstStyle/>
          <a:p>
            <a:pPr algn="just" eaLnBrk="1" hangingPunct="1">
              <a:buClr>
                <a:schemeClr val="tx1"/>
              </a:buClr>
              <a:buSzTx/>
              <a:buFont typeface="Arial" panose="020B0604020202020204" pitchFamily="34" charset="0"/>
              <a:buChar char="●"/>
            </a:pPr>
            <a:r>
              <a:rPr lang="en-US" altLang="en-US" sz="1800" dirty="0"/>
              <a:t>Artificial neural network (ANN) is a machine learning approach that models human brain and consists of a number of artificial neurons.</a:t>
            </a:r>
          </a:p>
          <a:p>
            <a:pPr algn="just" eaLnBrk="1" hangingPunct="1">
              <a:buClr>
                <a:schemeClr val="tx1"/>
              </a:buClr>
              <a:buSzTx/>
              <a:buFont typeface="Arial" panose="020B0604020202020204" pitchFamily="34" charset="0"/>
              <a:buChar char="●"/>
            </a:pPr>
            <a:r>
              <a:rPr lang="en-US" altLang="en-US" sz="1800" dirty="0"/>
              <a:t>Neuron in ANNs tend to have fewer connections than biological neurons.</a:t>
            </a:r>
          </a:p>
          <a:p>
            <a:pPr algn="just" eaLnBrk="1" hangingPunct="1">
              <a:buClr>
                <a:schemeClr val="tx1"/>
              </a:buClr>
              <a:buSzTx/>
              <a:buFont typeface="Arial" panose="020B0604020202020204" pitchFamily="34" charset="0"/>
              <a:buChar char="●"/>
            </a:pPr>
            <a:r>
              <a:rPr lang="en-US" altLang="en-US" sz="1800" dirty="0"/>
              <a:t>Each neuron in ANN receives a number of inputs. </a:t>
            </a:r>
          </a:p>
          <a:p>
            <a:pPr algn="just" eaLnBrk="1" hangingPunct="1">
              <a:buClr>
                <a:schemeClr val="tx1"/>
              </a:buClr>
              <a:buSzTx/>
              <a:buFont typeface="Arial" panose="020B0604020202020204" pitchFamily="34" charset="0"/>
              <a:buChar char="●"/>
            </a:pPr>
            <a:r>
              <a:rPr lang="en-US" altLang="en-US" sz="1800" dirty="0"/>
              <a:t>An activation function is applied to these inputs which results in activation level of neuron (output value of the neuron).</a:t>
            </a:r>
          </a:p>
          <a:p>
            <a:pPr algn="just" eaLnBrk="1" hangingPunct="1">
              <a:buClr>
                <a:schemeClr val="tx1"/>
              </a:buClr>
              <a:buSzTx/>
              <a:buFont typeface="Arial" panose="020B0604020202020204" pitchFamily="34" charset="0"/>
              <a:buChar char="●"/>
            </a:pPr>
            <a:r>
              <a:rPr lang="en-US" altLang="en-US" sz="1800" dirty="0"/>
              <a:t>Knowledge about the learning task is given in the form of examples called training examples.</a:t>
            </a:r>
          </a:p>
        </p:txBody>
      </p:sp>
    </p:spTree>
    <p:extLst>
      <p:ext uri="{BB962C8B-B14F-4D97-AF65-F5344CB8AC3E}">
        <p14:creationId xmlns:p14="http://schemas.microsoft.com/office/powerpoint/2010/main" val="3326370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Fuzzy Sets Theory</a:t>
            </a:r>
          </a:p>
        </p:txBody>
      </p:sp>
      <p:sp>
        <p:nvSpPr>
          <p:cNvPr id="22531" name="Rectangle 3"/>
          <p:cNvSpPr>
            <a:spLocks noGrp="1" noChangeArrowheads="1"/>
          </p:cNvSpPr>
          <p:nvPr>
            <p:ph type="body" sz="half" idx="1"/>
          </p:nvPr>
        </p:nvSpPr>
        <p:spPr>
          <a:xfrm>
            <a:off x="3048000" y="1905000"/>
            <a:ext cx="6553200" cy="685800"/>
          </a:xfrm>
        </p:spPr>
        <p:txBody>
          <a:bodyPr/>
          <a:lstStyle/>
          <a:p>
            <a:pPr eaLnBrk="1" hangingPunct="1"/>
            <a:r>
              <a:rPr lang="en-US" altLang="en-US" sz="2600"/>
              <a:t>Classical Set vs Fuzzy set</a:t>
            </a:r>
          </a:p>
        </p:txBody>
      </p:sp>
      <p:graphicFrame>
        <p:nvGraphicFramePr>
          <p:cNvPr id="29779" name="Group 83"/>
          <p:cNvGraphicFramePr>
            <a:graphicFrameLocks noGrp="1"/>
          </p:cNvGraphicFramePr>
          <p:nvPr>
            <p:ph sz="half" idx="2"/>
          </p:nvPr>
        </p:nvGraphicFramePr>
        <p:xfrm>
          <a:off x="2286000" y="2514600"/>
          <a:ext cx="7620000" cy="4173538"/>
        </p:xfrm>
        <a:graphic>
          <a:graphicData uri="http://schemas.openxmlformats.org/drawingml/2006/table">
            <a:tbl>
              <a:tblPr/>
              <a:tblGrid>
                <a:gridCol w="893763"/>
                <a:gridCol w="2154237"/>
                <a:gridCol w="1524000"/>
                <a:gridCol w="1524000"/>
                <a:gridCol w="1524000"/>
              </a:tblGrid>
              <a:tr h="701146">
                <a:tc rowSpan="2">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No</a:t>
                      </a: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Name</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Height</a:t>
                      </a:r>
                    </a:p>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(cm)</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000" b="0" i="0" u="none" strike="noStrike" cap="none" normalizeH="0" baseline="0" smtClean="0">
                          <a:ln>
                            <a:noFill/>
                          </a:ln>
                          <a:solidFill>
                            <a:schemeClr val="tx2"/>
                          </a:solidFill>
                          <a:effectLst/>
                          <a:latin typeface="Arial" panose="020B0604020202020204" pitchFamily="34" charset="0"/>
                        </a:rPr>
                        <a:t>Degree of Membership of “tall men”</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763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Crisp</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Fuzzy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526">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Boy</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206</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526">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2</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Martin</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190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526">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3</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Dewanto</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175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0.8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938">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4</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Joko</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160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0.7</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526">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5</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Kom</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155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en-US" sz="2600" b="0" i="0" u="none" strike="noStrike" cap="none" normalizeH="0" baseline="0" smtClean="0">
                          <a:ln>
                            <a:noFill/>
                          </a:ln>
                          <a:solidFill>
                            <a:schemeClr val="tx2"/>
                          </a:solidFill>
                          <a:effectLst/>
                          <a:latin typeface="Arial" panose="020B0604020202020204" pitchFamily="34" charset="0"/>
                        </a:rPr>
                        <a:t>0.4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258228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Fuzzy Sets Theory</a:t>
            </a:r>
          </a:p>
        </p:txBody>
      </p:sp>
      <p:sp>
        <p:nvSpPr>
          <p:cNvPr id="23555" name="Rectangle 3"/>
          <p:cNvSpPr>
            <a:spLocks noGrp="1" noChangeArrowheads="1"/>
          </p:cNvSpPr>
          <p:nvPr>
            <p:ph type="body" sz="half" idx="1"/>
          </p:nvPr>
        </p:nvSpPr>
        <p:spPr>
          <a:xfrm>
            <a:off x="3048000" y="1905000"/>
            <a:ext cx="6553200" cy="685800"/>
          </a:xfrm>
        </p:spPr>
        <p:txBody>
          <a:bodyPr/>
          <a:lstStyle/>
          <a:p>
            <a:pPr eaLnBrk="1" hangingPunct="1"/>
            <a:r>
              <a:rPr lang="en-US" altLang="en-US" sz="2600"/>
              <a:t>Classical Set vs Fuzzy set</a:t>
            </a:r>
          </a:p>
        </p:txBody>
      </p:sp>
      <p:sp>
        <p:nvSpPr>
          <p:cNvPr id="23556" name="Line 51"/>
          <p:cNvSpPr>
            <a:spLocks noChangeShapeType="1"/>
          </p:cNvSpPr>
          <p:nvPr/>
        </p:nvSpPr>
        <p:spPr bwMode="auto">
          <a:xfrm>
            <a:off x="2149475" y="4764088"/>
            <a:ext cx="3048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Line 52"/>
          <p:cNvSpPr>
            <a:spLocks noChangeShapeType="1"/>
          </p:cNvSpPr>
          <p:nvPr/>
        </p:nvSpPr>
        <p:spPr bwMode="auto">
          <a:xfrm flipV="1">
            <a:off x="2225675" y="3011488"/>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8" name="Line 53"/>
          <p:cNvSpPr>
            <a:spLocks noChangeShapeType="1"/>
          </p:cNvSpPr>
          <p:nvPr/>
        </p:nvSpPr>
        <p:spPr bwMode="auto">
          <a:xfrm>
            <a:off x="2149475" y="4764088"/>
            <a:ext cx="1447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Line 54"/>
          <p:cNvSpPr>
            <a:spLocks noChangeShapeType="1"/>
          </p:cNvSpPr>
          <p:nvPr/>
        </p:nvSpPr>
        <p:spPr bwMode="auto">
          <a:xfrm flipV="1">
            <a:off x="3597275" y="3316288"/>
            <a:ext cx="0" cy="1447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55"/>
          <p:cNvSpPr>
            <a:spLocks noChangeShapeType="1"/>
          </p:cNvSpPr>
          <p:nvPr/>
        </p:nvSpPr>
        <p:spPr bwMode="auto">
          <a:xfrm>
            <a:off x="3597275" y="3316288"/>
            <a:ext cx="1447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Line 56"/>
          <p:cNvSpPr>
            <a:spLocks noChangeShapeType="1"/>
          </p:cNvSpPr>
          <p:nvPr/>
        </p:nvSpPr>
        <p:spPr bwMode="auto">
          <a:xfrm>
            <a:off x="2225675" y="3316288"/>
            <a:ext cx="1371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Text Box 57"/>
          <p:cNvSpPr txBox="1">
            <a:spLocks noChangeArrowheads="1"/>
          </p:cNvSpPr>
          <p:nvPr/>
        </p:nvSpPr>
        <p:spPr bwMode="auto">
          <a:xfrm>
            <a:off x="1828800" y="3124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a:t>
            </a:r>
          </a:p>
        </p:txBody>
      </p:sp>
      <p:sp>
        <p:nvSpPr>
          <p:cNvPr id="23563" name="Text Box 58"/>
          <p:cNvSpPr txBox="1">
            <a:spLocks noChangeArrowheads="1"/>
          </p:cNvSpPr>
          <p:nvPr/>
        </p:nvSpPr>
        <p:spPr bwMode="auto">
          <a:xfrm>
            <a:off x="1828800" y="44958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0</a:t>
            </a:r>
          </a:p>
        </p:txBody>
      </p:sp>
      <p:sp>
        <p:nvSpPr>
          <p:cNvPr id="23564" name="Text Box 59"/>
          <p:cNvSpPr txBox="1">
            <a:spLocks noChangeArrowheads="1"/>
          </p:cNvSpPr>
          <p:nvPr/>
        </p:nvSpPr>
        <p:spPr bwMode="auto">
          <a:xfrm>
            <a:off x="3352800" y="4800601"/>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175</a:t>
            </a:r>
          </a:p>
        </p:txBody>
      </p:sp>
      <p:sp>
        <p:nvSpPr>
          <p:cNvPr id="23565" name="Text Box 60"/>
          <p:cNvSpPr txBox="1">
            <a:spLocks noChangeArrowheads="1"/>
          </p:cNvSpPr>
          <p:nvPr/>
        </p:nvSpPr>
        <p:spPr bwMode="auto">
          <a:xfrm>
            <a:off x="4343400" y="4800601"/>
            <a:ext cx="130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Height(cm)</a:t>
            </a:r>
          </a:p>
        </p:txBody>
      </p:sp>
      <p:sp>
        <p:nvSpPr>
          <p:cNvPr id="23566" name="Line 61"/>
          <p:cNvSpPr>
            <a:spLocks noChangeShapeType="1"/>
          </p:cNvSpPr>
          <p:nvPr/>
        </p:nvSpPr>
        <p:spPr bwMode="auto">
          <a:xfrm>
            <a:off x="6111875" y="4764088"/>
            <a:ext cx="3048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7" name="Line 62"/>
          <p:cNvSpPr>
            <a:spLocks noChangeShapeType="1"/>
          </p:cNvSpPr>
          <p:nvPr/>
        </p:nvSpPr>
        <p:spPr bwMode="auto">
          <a:xfrm flipV="1">
            <a:off x="6188075" y="3011488"/>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8" name="Line 66"/>
          <p:cNvSpPr>
            <a:spLocks noChangeShapeType="1"/>
          </p:cNvSpPr>
          <p:nvPr/>
        </p:nvSpPr>
        <p:spPr bwMode="auto">
          <a:xfrm flipV="1">
            <a:off x="6188076" y="3276600"/>
            <a:ext cx="2879725" cy="396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9" name="Text Box 67"/>
          <p:cNvSpPr txBox="1">
            <a:spLocks noChangeArrowheads="1"/>
          </p:cNvSpPr>
          <p:nvPr/>
        </p:nvSpPr>
        <p:spPr bwMode="auto">
          <a:xfrm>
            <a:off x="5791200" y="3124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a:t>
            </a:r>
          </a:p>
        </p:txBody>
      </p:sp>
      <p:sp>
        <p:nvSpPr>
          <p:cNvPr id="23570" name="Text Box 68"/>
          <p:cNvSpPr txBox="1">
            <a:spLocks noChangeArrowheads="1"/>
          </p:cNvSpPr>
          <p:nvPr/>
        </p:nvSpPr>
        <p:spPr bwMode="auto">
          <a:xfrm>
            <a:off x="5791200" y="44958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0</a:t>
            </a:r>
          </a:p>
        </p:txBody>
      </p:sp>
      <p:sp>
        <p:nvSpPr>
          <p:cNvPr id="23571" name="Text Box 69"/>
          <p:cNvSpPr txBox="1">
            <a:spLocks noChangeArrowheads="1"/>
          </p:cNvSpPr>
          <p:nvPr/>
        </p:nvSpPr>
        <p:spPr bwMode="auto">
          <a:xfrm>
            <a:off x="7315200" y="4800601"/>
            <a:ext cx="56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175</a:t>
            </a:r>
          </a:p>
        </p:txBody>
      </p:sp>
      <p:sp>
        <p:nvSpPr>
          <p:cNvPr id="23572" name="Text Box 70"/>
          <p:cNvSpPr txBox="1">
            <a:spLocks noChangeArrowheads="1"/>
          </p:cNvSpPr>
          <p:nvPr/>
        </p:nvSpPr>
        <p:spPr bwMode="auto">
          <a:xfrm>
            <a:off x="8305800" y="4800601"/>
            <a:ext cx="130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Height(cm)</a:t>
            </a:r>
          </a:p>
        </p:txBody>
      </p:sp>
      <p:sp>
        <p:nvSpPr>
          <p:cNvPr id="23573" name="Freeform 73"/>
          <p:cNvSpPr>
            <a:spLocks/>
          </p:cNvSpPr>
          <p:nvPr/>
        </p:nvSpPr>
        <p:spPr bwMode="auto">
          <a:xfrm>
            <a:off x="6172200" y="3352800"/>
            <a:ext cx="2895600" cy="1435100"/>
          </a:xfrm>
          <a:custGeom>
            <a:avLst/>
            <a:gdLst>
              <a:gd name="T0" fmla="*/ 0 w 1824"/>
              <a:gd name="T1" fmla="*/ 1371600 h 904"/>
              <a:gd name="T2" fmla="*/ 533400 w 1824"/>
              <a:gd name="T3" fmla="*/ 1295400 h 904"/>
              <a:gd name="T4" fmla="*/ 1371600 w 1824"/>
              <a:gd name="T5" fmla="*/ 533400 h 904"/>
              <a:gd name="T6" fmla="*/ 1828800 w 1824"/>
              <a:gd name="T7" fmla="*/ 228600 h 904"/>
              <a:gd name="T8" fmla="*/ 2362200 w 1824"/>
              <a:gd name="T9" fmla="*/ 76200 h 904"/>
              <a:gd name="T10" fmla="*/ 2895600 w 1824"/>
              <a:gd name="T11" fmla="*/ 0 h 9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24" h="904">
                <a:moveTo>
                  <a:pt x="0" y="864"/>
                </a:moveTo>
                <a:cubicBezTo>
                  <a:pt x="96" y="884"/>
                  <a:pt x="192" y="904"/>
                  <a:pt x="336" y="816"/>
                </a:cubicBezTo>
                <a:cubicBezTo>
                  <a:pt x="480" y="728"/>
                  <a:pt x="728" y="448"/>
                  <a:pt x="864" y="336"/>
                </a:cubicBezTo>
                <a:cubicBezTo>
                  <a:pt x="1000" y="224"/>
                  <a:pt x="1048" y="192"/>
                  <a:pt x="1152" y="144"/>
                </a:cubicBezTo>
                <a:cubicBezTo>
                  <a:pt x="1256" y="96"/>
                  <a:pt x="1376" y="72"/>
                  <a:pt x="1488" y="48"/>
                </a:cubicBezTo>
                <a:cubicBezTo>
                  <a:pt x="1600" y="24"/>
                  <a:pt x="1712" y="12"/>
                  <a:pt x="1824"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4" name="Line 74"/>
          <p:cNvSpPr>
            <a:spLocks noChangeShapeType="1"/>
          </p:cNvSpPr>
          <p:nvPr/>
        </p:nvSpPr>
        <p:spPr bwMode="auto">
          <a:xfrm flipV="1">
            <a:off x="7620000" y="3276600"/>
            <a:ext cx="0" cy="1447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5" name="Text Box 75"/>
          <p:cNvSpPr txBox="1">
            <a:spLocks noChangeArrowheads="1"/>
          </p:cNvSpPr>
          <p:nvPr/>
        </p:nvSpPr>
        <p:spPr bwMode="auto">
          <a:xfrm>
            <a:off x="4860925" y="5751513"/>
            <a:ext cx="238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Universe of discourse</a:t>
            </a:r>
          </a:p>
        </p:txBody>
      </p:sp>
      <p:sp>
        <p:nvSpPr>
          <p:cNvPr id="23576" name="Line 76"/>
          <p:cNvSpPr>
            <a:spLocks noChangeShapeType="1"/>
          </p:cNvSpPr>
          <p:nvPr/>
        </p:nvSpPr>
        <p:spPr bwMode="auto">
          <a:xfrm flipH="1" flipV="1">
            <a:off x="5257800" y="5105400"/>
            <a:ext cx="7620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7" name="Text Box 77"/>
          <p:cNvSpPr txBox="1">
            <a:spLocks noChangeArrowheads="1"/>
          </p:cNvSpPr>
          <p:nvPr/>
        </p:nvSpPr>
        <p:spPr bwMode="auto">
          <a:xfrm>
            <a:off x="1965325" y="2627313"/>
            <a:ext cx="205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Membership value</a:t>
            </a:r>
          </a:p>
        </p:txBody>
      </p:sp>
      <p:sp>
        <p:nvSpPr>
          <p:cNvPr id="23578" name="Text Box 78"/>
          <p:cNvSpPr txBox="1">
            <a:spLocks noChangeArrowheads="1"/>
          </p:cNvSpPr>
          <p:nvPr/>
        </p:nvSpPr>
        <p:spPr bwMode="auto">
          <a:xfrm>
            <a:off x="5927725" y="2627313"/>
            <a:ext cx="205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Membership value</a:t>
            </a:r>
          </a:p>
        </p:txBody>
      </p:sp>
    </p:spTree>
    <p:extLst>
      <p:ext uri="{BB962C8B-B14F-4D97-AF65-F5344CB8AC3E}">
        <p14:creationId xmlns:p14="http://schemas.microsoft.com/office/powerpoint/2010/main" val="4258262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Fuzzy Sets Theory</a:t>
            </a:r>
          </a:p>
        </p:txBody>
      </p:sp>
      <p:sp>
        <p:nvSpPr>
          <p:cNvPr id="24579" name="Rectangle 3"/>
          <p:cNvSpPr>
            <a:spLocks noGrp="1" noChangeArrowheads="1"/>
          </p:cNvSpPr>
          <p:nvPr>
            <p:ph type="body" sz="half" idx="1"/>
          </p:nvPr>
        </p:nvSpPr>
        <p:spPr>
          <a:xfrm>
            <a:off x="3048000" y="1905000"/>
            <a:ext cx="5791200" cy="533400"/>
          </a:xfrm>
        </p:spPr>
        <p:txBody>
          <a:bodyPr>
            <a:normAutofit lnSpcReduction="10000"/>
          </a:bodyPr>
          <a:lstStyle/>
          <a:p>
            <a:pPr eaLnBrk="1" hangingPunct="1"/>
            <a:r>
              <a:rPr lang="en-US" altLang="en-US" sz="2600"/>
              <a:t>Classical Set vs Fuzzy set</a:t>
            </a:r>
          </a:p>
        </p:txBody>
      </p:sp>
      <p:graphicFrame>
        <p:nvGraphicFramePr>
          <p:cNvPr id="24580" name="Object 28"/>
          <p:cNvGraphicFramePr>
            <a:graphicFrameLocks noGrp="1" noChangeAspect="1"/>
          </p:cNvGraphicFramePr>
          <p:nvPr>
            <p:ph sz="quarter" idx="2"/>
          </p:nvPr>
        </p:nvGraphicFramePr>
        <p:xfrm>
          <a:off x="3733800" y="3657600"/>
          <a:ext cx="3581400" cy="596900"/>
        </p:xfrm>
        <a:graphic>
          <a:graphicData uri="http://schemas.openxmlformats.org/presentationml/2006/ole">
            <mc:AlternateContent xmlns:mc="http://schemas.openxmlformats.org/markup-compatibility/2006">
              <mc:Choice xmlns:v="urn:schemas-microsoft-com:vml" Requires="v">
                <p:oleObj spid="_x0000_s7203" name="Equation" r:id="rId3" imgW="2743200" imgH="457200" progId="Equation.3">
                  <p:embed/>
                </p:oleObj>
              </mc:Choice>
              <mc:Fallback>
                <p:oleObj name="Equation" r:id="rId3" imgW="2743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657600"/>
                        <a:ext cx="35814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Text Box 27"/>
          <p:cNvSpPr txBox="1">
            <a:spLocks noChangeArrowheads="1"/>
          </p:cNvSpPr>
          <p:nvPr/>
        </p:nvSpPr>
        <p:spPr bwMode="auto">
          <a:xfrm>
            <a:off x="2209800" y="2438400"/>
            <a:ext cx="8223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Let </a:t>
            </a:r>
            <a:r>
              <a:rPr lang="en-US" altLang="en-US" i="1"/>
              <a:t>X</a:t>
            </a:r>
            <a:r>
              <a:rPr lang="en-US" altLang="en-US"/>
              <a:t> be the universe of discourse and its elements be denoted as </a:t>
            </a:r>
            <a:r>
              <a:rPr lang="en-US" altLang="en-US" i="1"/>
              <a:t>x</a:t>
            </a:r>
            <a:r>
              <a:rPr lang="en-US" altLang="en-US"/>
              <a:t>.</a:t>
            </a:r>
          </a:p>
          <a:p>
            <a:r>
              <a:rPr lang="en-US" altLang="en-US"/>
              <a:t>In the classical set theory, crisp set </a:t>
            </a:r>
            <a:r>
              <a:rPr lang="en-US" altLang="en-US" i="1"/>
              <a:t>A</a:t>
            </a:r>
            <a:r>
              <a:rPr lang="en-US" altLang="en-US"/>
              <a:t> of X is defined as function </a:t>
            </a:r>
            <a:r>
              <a:rPr lang="en-US" altLang="en-US" i="1"/>
              <a:t>f</a:t>
            </a:r>
            <a:r>
              <a:rPr lang="en-US" altLang="en-US" i="1" baseline="-25000"/>
              <a:t>A</a:t>
            </a:r>
            <a:r>
              <a:rPr lang="en-US" altLang="en-US"/>
              <a:t>(</a:t>
            </a:r>
            <a:r>
              <a:rPr lang="en-US" altLang="en-US" i="1"/>
              <a:t>x</a:t>
            </a:r>
            <a:r>
              <a:rPr lang="en-US" altLang="en-US"/>
              <a:t>) called the </a:t>
            </a:r>
          </a:p>
          <a:p>
            <a:r>
              <a:rPr lang="en-US" altLang="en-US"/>
              <a:t>the characteristic function of </a:t>
            </a:r>
            <a:r>
              <a:rPr lang="en-US" altLang="en-US" i="1"/>
              <a:t>A</a:t>
            </a:r>
          </a:p>
        </p:txBody>
      </p:sp>
      <p:sp>
        <p:nvSpPr>
          <p:cNvPr id="24582" name="Text Box 30"/>
          <p:cNvSpPr txBox="1">
            <a:spLocks noChangeArrowheads="1"/>
          </p:cNvSpPr>
          <p:nvPr/>
        </p:nvSpPr>
        <p:spPr bwMode="auto">
          <a:xfrm>
            <a:off x="2498725" y="4456113"/>
            <a:ext cx="8197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In the fuzzy theory, fuzzy set A of universe of discourse X is defined by function</a:t>
            </a:r>
          </a:p>
          <a:p>
            <a:r>
              <a:rPr lang="en-US" altLang="en-US"/>
              <a:t>       called the membership function of set A</a:t>
            </a:r>
          </a:p>
        </p:txBody>
      </p:sp>
      <p:graphicFrame>
        <p:nvGraphicFramePr>
          <p:cNvPr id="24583" name="Object 31"/>
          <p:cNvGraphicFramePr>
            <a:graphicFrameLocks noGrp="1" noChangeAspect="1"/>
          </p:cNvGraphicFramePr>
          <p:nvPr>
            <p:ph sz="quarter" idx="3"/>
          </p:nvPr>
        </p:nvGraphicFramePr>
        <p:xfrm>
          <a:off x="2514601" y="4840289"/>
          <a:ext cx="422275" cy="223837"/>
        </p:xfrm>
        <a:graphic>
          <a:graphicData uri="http://schemas.openxmlformats.org/presentationml/2006/ole">
            <mc:AlternateContent xmlns:mc="http://schemas.openxmlformats.org/markup-compatibility/2006">
              <mc:Choice xmlns:v="urn:schemas-microsoft-com:vml" Requires="v">
                <p:oleObj spid="_x0000_s7204" name="Equation" r:id="rId5" imgW="406048" imgH="215713" progId="Equation.3">
                  <p:embed/>
                </p:oleObj>
              </mc:Choice>
              <mc:Fallback>
                <p:oleObj name="Equation" r:id="rId5" imgW="406048"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1" y="4840289"/>
                        <a:ext cx="422275"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33"/>
          <p:cNvGraphicFramePr>
            <a:graphicFrameLocks noChangeAspect="1"/>
          </p:cNvGraphicFramePr>
          <p:nvPr/>
        </p:nvGraphicFramePr>
        <p:xfrm>
          <a:off x="3505200" y="5334001"/>
          <a:ext cx="4038600" cy="855663"/>
        </p:xfrm>
        <a:graphic>
          <a:graphicData uri="http://schemas.openxmlformats.org/presentationml/2006/ole">
            <mc:AlternateContent xmlns:mc="http://schemas.openxmlformats.org/markup-compatibility/2006">
              <mc:Choice xmlns:v="urn:schemas-microsoft-com:vml" Requires="v">
                <p:oleObj spid="_x0000_s7205" name="Equation" r:id="rId7" imgW="3238500" imgH="685800" progId="Equation.3">
                  <p:embed/>
                </p:oleObj>
              </mc:Choice>
              <mc:Fallback>
                <p:oleObj name="Equation" r:id="rId7" imgW="3238500" imgH="685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5334001"/>
                        <a:ext cx="4038600"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918948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Fuzzy Sets Theory</a:t>
            </a:r>
          </a:p>
        </p:txBody>
      </p:sp>
      <p:sp>
        <p:nvSpPr>
          <p:cNvPr id="25603" name="Rectangle 3"/>
          <p:cNvSpPr>
            <a:spLocks noGrp="1" noChangeArrowheads="1"/>
          </p:cNvSpPr>
          <p:nvPr>
            <p:ph type="body" sz="half" idx="1"/>
          </p:nvPr>
        </p:nvSpPr>
        <p:spPr>
          <a:xfrm>
            <a:off x="3048000" y="1905000"/>
            <a:ext cx="5791200" cy="533400"/>
          </a:xfrm>
        </p:spPr>
        <p:txBody>
          <a:bodyPr>
            <a:normAutofit lnSpcReduction="10000"/>
          </a:bodyPr>
          <a:lstStyle/>
          <a:p>
            <a:pPr eaLnBrk="1" hangingPunct="1"/>
            <a:r>
              <a:rPr lang="en-US" altLang="en-US" sz="2600"/>
              <a:t>Membership function</a:t>
            </a:r>
          </a:p>
        </p:txBody>
      </p:sp>
      <p:pic>
        <p:nvPicPr>
          <p:cNvPr id="2560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0801"/>
            <a:ext cx="31051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124201"/>
            <a:ext cx="41148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8711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Fuzzy Sets Theory</a:t>
            </a:r>
          </a:p>
        </p:txBody>
      </p:sp>
      <p:sp>
        <p:nvSpPr>
          <p:cNvPr id="26627" name="Rectangle 3"/>
          <p:cNvSpPr>
            <a:spLocks noGrp="1" noChangeArrowheads="1"/>
          </p:cNvSpPr>
          <p:nvPr>
            <p:ph type="body" sz="half" idx="1"/>
          </p:nvPr>
        </p:nvSpPr>
        <p:spPr>
          <a:xfrm>
            <a:off x="3048000" y="1905000"/>
            <a:ext cx="5791200" cy="533400"/>
          </a:xfrm>
        </p:spPr>
        <p:txBody>
          <a:bodyPr>
            <a:normAutofit lnSpcReduction="10000"/>
          </a:bodyPr>
          <a:lstStyle/>
          <a:p>
            <a:pPr eaLnBrk="1" hangingPunct="1"/>
            <a:r>
              <a:rPr lang="en-US" altLang="en-US" sz="2600"/>
              <a:t>Fuzzy Expert Systems</a:t>
            </a:r>
          </a:p>
        </p:txBody>
      </p:sp>
      <p:pic>
        <p:nvPicPr>
          <p:cNvPr id="26628" name="Picture 50" descr="j02129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895600"/>
            <a:ext cx="18303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1" descr="j02129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895600"/>
            <a:ext cx="18303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AutoShape 52"/>
          <p:cNvSpPr>
            <a:spLocks noChangeArrowheads="1"/>
          </p:cNvSpPr>
          <p:nvPr/>
        </p:nvSpPr>
        <p:spPr bwMode="auto">
          <a:xfrm>
            <a:off x="6781800" y="2667000"/>
            <a:ext cx="1143000" cy="228600"/>
          </a:xfrm>
          <a:prstGeom prst="lef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31" name="Text Box 53"/>
          <p:cNvSpPr txBox="1">
            <a:spLocks noChangeArrowheads="1"/>
          </p:cNvSpPr>
          <p:nvPr/>
        </p:nvSpPr>
        <p:spPr bwMode="auto">
          <a:xfrm>
            <a:off x="7985125" y="2551113"/>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Kecepatan (KM)</a:t>
            </a:r>
          </a:p>
        </p:txBody>
      </p:sp>
      <p:sp>
        <p:nvSpPr>
          <p:cNvPr id="26632" name="AutoShape 54"/>
          <p:cNvSpPr>
            <a:spLocks noChangeArrowheads="1"/>
          </p:cNvSpPr>
          <p:nvPr/>
        </p:nvSpPr>
        <p:spPr bwMode="auto">
          <a:xfrm>
            <a:off x="5334000" y="3581400"/>
            <a:ext cx="1524000" cy="228600"/>
          </a:xfrm>
          <a:prstGeom prst="leftArrow">
            <a:avLst>
              <a:gd name="adj1" fmla="val 50000"/>
              <a:gd name="adj2" fmla="val 1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33" name="Text Box 55"/>
          <p:cNvSpPr txBox="1">
            <a:spLocks noChangeArrowheads="1"/>
          </p:cNvSpPr>
          <p:nvPr/>
        </p:nvSpPr>
        <p:spPr bwMode="auto">
          <a:xfrm>
            <a:off x="5562600" y="3810001"/>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Jarak (JM)</a:t>
            </a:r>
          </a:p>
        </p:txBody>
      </p:sp>
      <p:sp>
        <p:nvSpPr>
          <p:cNvPr id="26634" name="Rectangle 56"/>
          <p:cNvSpPr>
            <a:spLocks noChangeArrowheads="1"/>
          </p:cNvSpPr>
          <p:nvPr/>
        </p:nvSpPr>
        <p:spPr bwMode="auto">
          <a:xfrm>
            <a:off x="4191000" y="5257800"/>
            <a:ext cx="33528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35" name="Rectangle 57"/>
          <p:cNvSpPr>
            <a:spLocks noChangeArrowheads="1"/>
          </p:cNvSpPr>
          <p:nvPr/>
        </p:nvSpPr>
        <p:spPr bwMode="auto">
          <a:xfrm rot="-2099521">
            <a:off x="4953000" y="4800600"/>
            <a:ext cx="1524000" cy="7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36" name="Arc 58"/>
          <p:cNvSpPr>
            <a:spLocks/>
          </p:cNvSpPr>
          <p:nvPr/>
        </p:nvSpPr>
        <p:spPr bwMode="auto">
          <a:xfrm>
            <a:off x="6019800" y="4800600"/>
            <a:ext cx="228600" cy="381000"/>
          </a:xfrm>
          <a:custGeom>
            <a:avLst/>
            <a:gdLst>
              <a:gd name="T0" fmla="*/ 0 w 21600"/>
              <a:gd name="T1" fmla="*/ 0 h 21600"/>
              <a:gd name="T2" fmla="*/ 2286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Text Box 59"/>
          <p:cNvSpPr txBox="1">
            <a:spLocks noChangeArrowheads="1"/>
          </p:cNvSpPr>
          <p:nvPr/>
        </p:nvSpPr>
        <p:spPr bwMode="auto">
          <a:xfrm>
            <a:off x="6461125" y="4608513"/>
            <a:ext cx="267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Posisi Pedal Rem (PPR)</a:t>
            </a:r>
          </a:p>
        </p:txBody>
      </p:sp>
    </p:spTree>
    <p:extLst>
      <p:ext uri="{BB962C8B-B14F-4D97-AF65-F5344CB8AC3E}">
        <p14:creationId xmlns:p14="http://schemas.microsoft.com/office/powerpoint/2010/main" val="42175233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bwMode="auto">
          <a:xfrm>
            <a:off x="1981200" y="315914"/>
            <a:ext cx="8231188" cy="7508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rtlCol="0" anchor="ctr" anchorCtr="0" compatLnSpc="1">
            <a:prstTxWarp prst="textNoShape">
              <a:avLst/>
            </a:prstTxWarp>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altLang="en-US" smtClean="0">
                <a:effectLst/>
              </a:rPr>
              <a:t>Evolutionary Computation -EC</a:t>
            </a:r>
            <a:endParaRPr lang="en-GB" altLang="en-US" smtClean="0">
              <a:effectLst/>
            </a:endParaRPr>
          </a:p>
        </p:txBody>
      </p:sp>
      <p:sp>
        <p:nvSpPr>
          <p:cNvPr id="18435" name="Rectangle 3"/>
          <p:cNvSpPr>
            <a:spLocks noGrp="1"/>
          </p:cNvSpPr>
          <p:nvPr>
            <p:ph type="body" idx="4294967295"/>
          </p:nvPr>
        </p:nvSpPr>
        <p:spPr>
          <a:xfrm>
            <a:off x="2209800" y="1371600"/>
            <a:ext cx="7480300" cy="4572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92500" lnSpcReduction="10000"/>
          </a:bodyPr>
          <a:lstStyle/>
          <a:p>
            <a:pPr marL="431800" indent="-323850" algn="just" defTabSz="457200">
              <a:spcAft>
                <a:spcPct val="10000"/>
              </a:spcAft>
              <a:buFont typeface="Lucida Sans Unicode" panose="020B0602030504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800">
                <a:latin typeface="Times New Roman" panose="02020603050405020304" pitchFamily="18" charset="0"/>
                <a:cs typeface="Times New Roman" panose="02020603050405020304" pitchFamily="18" charset="0"/>
              </a:rPr>
              <a:t>General term for several computational techniques </a:t>
            </a:r>
            <a:r>
              <a:rPr lang="en-US" altLang="en-US" sz="2500">
                <a:cs typeface="Times New Roman" panose="02020603050405020304" pitchFamily="18" charset="0"/>
              </a:rPr>
              <a:t>inspired by biological evolution</a:t>
            </a:r>
            <a:endParaRPr lang="en-GB" altLang="en-US" sz="2500"/>
          </a:p>
          <a:p>
            <a:pPr marL="431800" indent="-323850" algn="just" defTabSz="457200">
              <a:spcAft>
                <a:spcPct val="10000"/>
              </a:spcAft>
              <a:buFont typeface="Lucida Sans Unicode" panose="020B0602030504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2800">
                <a:latin typeface="Times New Roman" panose="02020603050405020304" pitchFamily="18" charset="0"/>
                <a:cs typeface="Times New Roman" panose="02020603050405020304" pitchFamily="18" charset="0"/>
              </a:rPr>
              <a:t>Mostly involve meta-heuristic optimization algorithms such as:</a:t>
            </a:r>
          </a:p>
          <a:p>
            <a:pPr marL="863600" lvl="1" indent="-287338" algn="just" defTabSz="457200">
              <a:spcAft>
                <a:spcPct val="10000"/>
              </a:spcAft>
              <a:buFont typeface="Lucida Sans Unicode" panose="020B0602030504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2100">
                <a:cs typeface="Times New Roman" panose="02020603050405020304" pitchFamily="18" charset="0"/>
              </a:rPr>
              <a:t>Evolutionary algorithms</a:t>
            </a:r>
            <a:r>
              <a:rPr lang="en-GB" altLang="en-US" smtClean="0"/>
              <a:t> </a:t>
            </a:r>
          </a:p>
          <a:p>
            <a:pPr marL="1295400" lvl="2" indent="-215900" defTabSz="457200">
              <a:spcAft>
                <a:spcPct val="10000"/>
              </a:spcAft>
              <a:buSzPct val="75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1900"/>
              <a:t>comprising genetic algorithms, evolutionary programming, etc)</a:t>
            </a:r>
          </a:p>
          <a:p>
            <a:pPr marL="863600" lvl="1" indent="-287338" defTabSz="457200">
              <a:spcAft>
                <a:spcPct val="10000"/>
              </a:spcAft>
              <a:buFont typeface="Lucida Sans Unicode" panose="020B0602030504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mtClean="0"/>
              <a:t>Swarm intelligence </a:t>
            </a:r>
          </a:p>
          <a:p>
            <a:pPr marL="1295400" lvl="2" indent="-215900" defTabSz="457200">
              <a:spcAft>
                <a:spcPct val="10000"/>
              </a:spcAft>
              <a:buSzPct val="75000"/>
              <a:buFont typeface="Wingdings" panose="05000000000000000000" pitchFamily="2" charset="2"/>
              <a:buChar char="Ø"/>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1900"/>
              <a:t>comprising ant colony optimization and particle swarm optimization)</a:t>
            </a:r>
          </a:p>
        </p:txBody>
      </p:sp>
    </p:spTree>
    <p:extLst>
      <p:ext uri="{BB962C8B-B14F-4D97-AF65-F5344CB8AC3E}">
        <p14:creationId xmlns:p14="http://schemas.microsoft.com/office/powerpoint/2010/main" val="411475826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mtClean="0">
                <a:effectLst/>
              </a:rPr>
              <a:t>Advantages of EC</a:t>
            </a:r>
          </a:p>
        </p:txBody>
      </p:sp>
      <p:sp>
        <p:nvSpPr>
          <p:cNvPr id="20483" name="Rectangle 3"/>
          <p:cNvSpPr>
            <a:spLocks noGrp="1"/>
          </p:cNvSpPr>
          <p:nvPr>
            <p:ph type="body" idx="4294967295"/>
          </p:nvPr>
        </p:nvSpPr>
        <p:spPr>
          <a:xfrm>
            <a:off x="1981200" y="1481138"/>
            <a:ext cx="8229600" cy="4525962"/>
          </a:xfrm>
          <a:prstGeom prst="rect">
            <a:avLst/>
          </a:prstGeom>
        </p:spPr>
        <p:txBody>
          <a:bodyPr/>
          <a:lstStyle/>
          <a:p>
            <a:pPr eaLnBrk="1" hangingPunct="1">
              <a:buClr>
                <a:schemeClr val="tx1"/>
              </a:buClr>
              <a:buSzPct val="90000"/>
              <a:buFontTx/>
              <a:buChar char="•"/>
            </a:pPr>
            <a:r>
              <a:rPr lang="en-US" altLang="en-US" smtClean="0">
                <a:latin typeface="Times New Roman" panose="02020603050405020304" pitchFamily="18" charset="0"/>
                <a:cs typeface="Times New Roman" panose="02020603050405020304" pitchFamily="18" charset="0"/>
              </a:rPr>
              <a:t>Conceptual Simplicity</a:t>
            </a:r>
          </a:p>
          <a:p>
            <a:pPr eaLnBrk="1" hangingPunct="1">
              <a:buClr>
                <a:schemeClr val="tx1"/>
              </a:buClr>
              <a:buSzPct val="90000"/>
              <a:buFontTx/>
              <a:buChar char="•"/>
            </a:pPr>
            <a:r>
              <a:rPr lang="en-US" altLang="en-US" smtClean="0">
                <a:latin typeface="Times New Roman" panose="02020603050405020304" pitchFamily="18" charset="0"/>
                <a:cs typeface="Times New Roman" panose="02020603050405020304" pitchFamily="18" charset="0"/>
              </a:rPr>
              <a:t>Broad Applicability</a:t>
            </a:r>
          </a:p>
          <a:p>
            <a:pPr eaLnBrk="1" hangingPunct="1">
              <a:buClr>
                <a:schemeClr val="tx1"/>
              </a:buClr>
              <a:buSzPct val="90000"/>
              <a:buFontTx/>
              <a:buChar char="•"/>
            </a:pPr>
            <a:r>
              <a:rPr lang="en-US" altLang="en-US" smtClean="0">
                <a:latin typeface="Times New Roman" panose="02020603050405020304" pitchFamily="18" charset="0"/>
                <a:cs typeface="Times New Roman" panose="02020603050405020304" pitchFamily="18" charset="0"/>
              </a:rPr>
              <a:t>Hybridization with Other Methods</a:t>
            </a:r>
          </a:p>
          <a:p>
            <a:pPr eaLnBrk="1" hangingPunct="1">
              <a:buClr>
                <a:schemeClr val="tx1"/>
              </a:buClr>
              <a:buSzPct val="90000"/>
              <a:buFontTx/>
              <a:buChar char="•"/>
            </a:pPr>
            <a:r>
              <a:rPr lang="en-US" altLang="en-US" smtClean="0">
                <a:latin typeface="Times New Roman" panose="02020603050405020304" pitchFamily="18" charset="0"/>
                <a:cs typeface="Times New Roman" panose="02020603050405020304" pitchFamily="18" charset="0"/>
              </a:rPr>
              <a:t>Parallelism</a:t>
            </a:r>
          </a:p>
          <a:p>
            <a:pPr eaLnBrk="1" hangingPunct="1">
              <a:buClr>
                <a:schemeClr val="tx1"/>
              </a:buClr>
              <a:buSzPct val="90000"/>
              <a:buFontTx/>
              <a:buChar char="•"/>
            </a:pPr>
            <a:r>
              <a:rPr lang="en-US" altLang="en-US" smtClean="0">
                <a:latin typeface="Times New Roman" panose="02020603050405020304" pitchFamily="18" charset="0"/>
                <a:cs typeface="Times New Roman" panose="02020603050405020304" pitchFamily="18" charset="0"/>
              </a:rPr>
              <a:t>Robust to Dynamic Changes</a:t>
            </a:r>
          </a:p>
          <a:p>
            <a:pPr eaLnBrk="1" hangingPunct="1">
              <a:buClr>
                <a:schemeClr val="tx1"/>
              </a:buClr>
              <a:buSzPct val="90000"/>
              <a:buFontTx/>
              <a:buChar char="•"/>
            </a:pPr>
            <a:r>
              <a:rPr lang="en-US" altLang="en-US" smtClean="0">
                <a:latin typeface="Times New Roman" panose="02020603050405020304" pitchFamily="18" charset="0"/>
                <a:cs typeface="Times New Roman" panose="02020603050405020304" pitchFamily="18" charset="0"/>
              </a:rPr>
              <a:t>Solves Problems that have no Solutions</a:t>
            </a:r>
          </a:p>
          <a:p>
            <a:pPr eaLnBrk="1" hangingPunct="1"/>
            <a:endParaRPr lang="en-US" altLang="en-US" smtClean="0"/>
          </a:p>
        </p:txBody>
      </p:sp>
    </p:spTree>
    <p:extLst>
      <p:ext uri="{BB962C8B-B14F-4D97-AF65-F5344CB8AC3E}">
        <p14:creationId xmlns:p14="http://schemas.microsoft.com/office/powerpoint/2010/main" val="31389150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1804988" y="228600"/>
            <a:ext cx="7808912" cy="1066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rtlCol="0" anchor="ctr" anchorCtr="0" compatLnSpc="1">
            <a:prstTxWarp prst="textNoShape">
              <a:avLst/>
            </a:prstTxWarp>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altLang="en-US" smtClean="0">
                <a:effectLst/>
              </a:rPr>
              <a:t>Genetic Algorithms</a:t>
            </a:r>
          </a:p>
        </p:txBody>
      </p:sp>
      <p:sp>
        <p:nvSpPr>
          <p:cNvPr id="21507" name="Rectangle 3"/>
          <p:cNvSpPr>
            <a:spLocks noGrp="1"/>
          </p:cNvSpPr>
          <p:nvPr>
            <p:ph type="body" idx="4294967295"/>
          </p:nvPr>
        </p:nvSpPr>
        <p:spPr>
          <a:xfrm>
            <a:off x="2133600" y="1600200"/>
            <a:ext cx="7543800" cy="3810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92500" lnSpcReduction="20000"/>
          </a:bodyPr>
          <a:lstStyle/>
          <a:p>
            <a:pPr marL="431800" indent="-323850" algn="just" defTabSz="457200">
              <a:buSzPct val="13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t>Genetic algorithms are inspired by Darwin's theory of natural evolution. </a:t>
            </a:r>
          </a:p>
          <a:p>
            <a:pPr marL="431800" indent="-323850" algn="just" defTabSz="457200">
              <a:buSzPct val="13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t>In the natural world, organisms that are poorly suited for an environment die off, while those well-suited, prosper.</a:t>
            </a:r>
          </a:p>
          <a:p>
            <a:pPr marL="431800" indent="-323850" algn="just" defTabSz="457200">
              <a:buSzPct val="13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t>Genetic algorithms search the space of individuals for good candidates. </a:t>
            </a:r>
            <a:endParaRPr lang="en-GB" altLang="en-US" sz="2400"/>
          </a:p>
          <a:p>
            <a:pPr marL="431800" indent="-323850" algn="just" defTabSz="457200">
              <a:buSzPct val="13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300"/>
              <a:t>The chance of an individual's being selected is proportional to the amount by which its fitness is greater or less than its competitors' fitness. </a:t>
            </a:r>
          </a:p>
        </p:txBody>
      </p:sp>
    </p:spTree>
    <p:extLst>
      <p:ext uri="{BB962C8B-B14F-4D97-AF65-F5344CB8AC3E}">
        <p14:creationId xmlns:p14="http://schemas.microsoft.com/office/powerpoint/2010/main" val="37062567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1804988" y="381001"/>
            <a:ext cx="7808912" cy="5238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rtlCol="0" anchor="ctr" anchorCtr="0" compatLnSpc="1">
            <a:prstTxWarp prst="textNoShape">
              <a:avLst/>
            </a:prstTxWarp>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altLang="en-US" sz="3700"/>
              <a:t>Contd..</a:t>
            </a:r>
          </a:p>
        </p:txBody>
      </p:sp>
      <p:sp>
        <p:nvSpPr>
          <p:cNvPr id="23555" name="Rectangle 3"/>
          <p:cNvSpPr>
            <a:spLocks noGrp="1"/>
          </p:cNvSpPr>
          <p:nvPr>
            <p:ph type="body" idx="4294967295"/>
          </p:nvPr>
        </p:nvSpPr>
        <p:spPr>
          <a:xfrm>
            <a:off x="1731964" y="1371600"/>
            <a:ext cx="8402637" cy="44196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fontScale="92500" lnSpcReduction="20000"/>
          </a:bodyPr>
          <a:lstStyle/>
          <a:p>
            <a:pPr marL="431800" indent="-323850" algn="just" defTabSz="457200">
              <a:lnSpc>
                <a:spcPct val="80000"/>
              </a:lnSpc>
              <a:buSzPct val="10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latin typeface="Times New Roman" panose="02020603050405020304" pitchFamily="18" charset="0"/>
              </a:rPr>
              <a:t>Algorithm begins with a </a:t>
            </a:r>
            <a:r>
              <a:rPr lang="en-US" altLang="en-US" sz="2400" b="1">
                <a:latin typeface="Times New Roman" panose="02020603050405020304" pitchFamily="18" charset="0"/>
              </a:rPr>
              <a:t>set of initial solutions</a:t>
            </a:r>
            <a:r>
              <a:rPr lang="en-US" altLang="en-US" sz="2400">
                <a:latin typeface="Times New Roman" panose="02020603050405020304" pitchFamily="18" charset="0"/>
              </a:rPr>
              <a:t> (represented by set of </a:t>
            </a:r>
            <a:r>
              <a:rPr lang="en-US" altLang="en-US" sz="2400" b="1">
                <a:latin typeface="Times New Roman" panose="02020603050405020304" pitchFamily="18" charset="0"/>
              </a:rPr>
              <a:t>chromosomes</a:t>
            </a:r>
            <a:r>
              <a:rPr lang="en-US" altLang="en-US" sz="2400">
                <a:latin typeface="Times New Roman" panose="02020603050405020304" pitchFamily="18" charset="0"/>
              </a:rPr>
              <a:t>) called </a:t>
            </a:r>
            <a:r>
              <a:rPr lang="en-US" altLang="en-US" sz="2400" b="1">
                <a:latin typeface="Times New Roman" panose="02020603050405020304" pitchFamily="18" charset="0"/>
              </a:rPr>
              <a:t>population</a:t>
            </a:r>
            <a:r>
              <a:rPr lang="en-US" altLang="en-US" sz="2400">
                <a:latin typeface="Times New Roman" panose="02020603050405020304" pitchFamily="18" charset="0"/>
              </a:rPr>
              <a:t>. </a:t>
            </a:r>
          </a:p>
          <a:p>
            <a:pPr marL="431800" indent="-323850" algn="just" defTabSz="457200">
              <a:lnSpc>
                <a:spcPct val="80000"/>
              </a:lnSpc>
              <a:buSzPct val="10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latin typeface="Times New Roman" panose="02020603050405020304" pitchFamily="18" charset="0"/>
              </a:rPr>
              <a:t>A </a:t>
            </a:r>
            <a:r>
              <a:rPr lang="en-US" altLang="en-US" sz="2400" b="1">
                <a:latin typeface="Times New Roman" panose="02020603050405020304" pitchFamily="18" charset="0"/>
              </a:rPr>
              <a:t>chromosome</a:t>
            </a:r>
            <a:r>
              <a:rPr lang="en-US" altLang="en-US" sz="2400">
                <a:latin typeface="Times New Roman" panose="02020603050405020304" pitchFamily="18" charset="0"/>
              </a:rPr>
              <a:t> is a string of elements called </a:t>
            </a:r>
            <a:r>
              <a:rPr lang="en-US" altLang="en-US" sz="2400" b="1" i="1">
                <a:latin typeface="Times New Roman" panose="02020603050405020304" pitchFamily="18" charset="0"/>
              </a:rPr>
              <a:t>genes</a:t>
            </a:r>
            <a:r>
              <a:rPr lang="en-US" altLang="en-US" sz="2400">
                <a:latin typeface="Times New Roman" panose="02020603050405020304" pitchFamily="18" charset="0"/>
              </a:rPr>
              <a:t>.</a:t>
            </a:r>
            <a:r>
              <a:rPr lang="en-US" altLang="en-US" sz="2400" b="1">
                <a:latin typeface="Times New Roman" panose="02020603050405020304" pitchFamily="18" charset="0"/>
              </a:rPr>
              <a:t> </a:t>
            </a:r>
          </a:p>
          <a:p>
            <a:pPr marL="431800" indent="-323850" algn="just" defTabSz="457200">
              <a:lnSpc>
                <a:spcPct val="80000"/>
              </a:lnSpc>
              <a:buSzPct val="10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latin typeface="Times New Roman" panose="02020603050405020304" pitchFamily="18" charset="0"/>
              </a:rPr>
              <a:t>Solutions from one population are taken and are used to form a new population by generating offsprings. </a:t>
            </a:r>
          </a:p>
          <a:p>
            <a:pPr marL="431800" indent="-323850" algn="just" defTabSz="457200">
              <a:lnSpc>
                <a:spcPct val="80000"/>
              </a:lnSpc>
              <a:buSzPct val="10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latin typeface="Times New Roman" panose="02020603050405020304" pitchFamily="18" charset="0"/>
              </a:rPr>
              <a:t>New population is formed using old population and offspring based on their fitness value.</a:t>
            </a:r>
          </a:p>
          <a:p>
            <a:pPr marL="431800" indent="-323850" algn="just" defTabSz="457200">
              <a:lnSpc>
                <a:spcPct val="80000"/>
              </a:lnSpc>
              <a:buSzPct val="10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400">
                <a:latin typeface="Times New Roman" panose="02020603050405020304" pitchFamily="18" charset="0"/>
              </a:rPr>
              <a:t>Promising candidates are kept and allowed to reproduce</a:t>
            </a:r>
          </a:p>
          <a:p>
            <a:pPr marL="431800" indent="-323850" algn="just" defTabSz="457200">
              <a:lnSpc>
                <a:spcPct val="80000"/>
              </a:lnSpc>
              <a:buSzPct val="10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latin typeface="Times New Roman" panose="02020603050405020304" pitchFamily="18" charset="0"/>
              </a:rPr>
              <a:t>This is motivated by a hope, that the new population will be better than the old one. </a:t>
            </a:r>
          </a:p>
          <a:p>
            <a:pPr marL="431800" indent="-323850" algn="just" defTabSz="457200">
              <a:lnSpc>
                <a:spcPct val="80000"/>
              </a:lnSpc>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2400">
                <a:latin typeface="Times New Roman" panose="02020603050405020304" pitchFamily="18" charset="0"/>
              </a:rPr>
              <a:t>Genetic algorithms are broadly applicable and have the advantage that they require little knowledge encoded in the system.</a:t>
            </a:r>
            <a:r>
              <a:rPr lang="en-US" altLang="en-US">
                <a:latin typeface="Times New Roman" panose="02020603050405020304" pitchFamily="18" charset="0"/>
              </a:rPr>
              <a:t> </a:t>
            </a:r>
          </a:p>
          <a:p>
            <a:pPr marL="431800" indent="-323850" algn="just" defTabSz="457200">
              <a:lnSpc>
                <a:spcPct val="80000"/>
              </a:lnSpc>
              <a:buSzPct val="105000"/>
              <a:buFontTx/>
              <a:buChar char="•"/>
              <a:tabLst>
                <a:tab pos="885825"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en-US">
              <a:latin typeface="Times New Roman" panose="02020603050405020304" pitchFamily="18" charset="0"/>
            </a:endParaRPr>
          </a:p>
        </p:txBody>
      </p:sp>
    </p:spTree>
    <p:extLst>
      <p:ext uri="{BB962C8B-B14F-4D97-AF65-F5344CB8AC3E}">
        <p14:creationId xmlns:p14="http://schemas.microsoft.com/office/powerpoint/2010/main" val="266203276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81000"/>
            <a:ext cx="8305800" cy="6096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6230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545465" y="897733"/>
            <a:ext cx="10071279" cy="11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2400" dirty="0">
                <a:solidFill>
                  <a:srgbClr val="696464"/>
                </a:solidFill>
                <a:latin typeface="Times New Roman" panose="02020603050405020304" pitchFamily="18" charset="0"/>
                <a:cs typeface="Times New Roman" panose="02020603050405020304" pitchFamily="18" charset="0"/>
              </a:rPr>
              <a:t>Why Artificial Neural Networks?</a:t>
            </a:r>
          </a:p>
          <a:p>
            <a:pPr eaLnBrk="1" hangingPunct="1">
              <a:buClr>
                <a:srgbClr val="696464"/>
              </a:buClr>
              <a:buFont typeface="Times New Roman" panose="02020603050405020304" pitchFamily="18" charset="0"/>
              <a:buNone/>
            </a:pPr>
            <a:r>
              <a:rPr lang="en-GB" altLang="en-US" sz="2000" dirty="0">
                <a:solidFill>
                  <a:srgbClr val="696464"/>
                </a:solidFill>
                <a:latin typeface="Times New Roman" panose="02020603050405020304" pitchFamily="18" charset="0"/>
                <a:cs typeface="Times New Roman" panose="02020603050405020304" pitchFamily="18" charset="0"/>
              </a:rPr>
              <a:t>(An exemplar based system without any pre-programmed instructions for  problem solving</a:t>
            </a:r>
            <a:r>
              <a:rPr lang="en-GB" altLang="en-US" sz="4000" dirty="0">
                <a:solidFill>
                  <a:srgbClr val="696464"/>
                </a:solidFill>
                <a:latin typeface="Times New Roman" panose="02020603050405020304" pitchFamily="18" charset="0"/>
                <a:cs typeface="Times New Roman" panose="02020603050405020304" pitchFamily="18" charset="0"/>
              </a:rPr>
              <a:t>)</a:t>
            </a:r>
          </a:p>
        </p:txBody>
      </p:sp>
      <p:sp>
        <p:nvSpPr>
          <p:cNvPr id="11267" name="Text Box 2"/>
          <p:cNvSpPr txBox="1">
            <a:spLocks noChangeArrowheads="1"/>
          </p:cNvSpPr>
          <p:nvPr/>
        </p:nvSpPr>
        <p:spPr bwMode="auto">
          <a:xfrm>
            <a:off x="2286000" y="2133601"/>
            <a:ext cx="815340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1pPr>
            <a:lvl2pPr marL="742950" indent="-285750" eaLnBrk="0" hangingPunct="0">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2pPr>
            <a:lvl3pPr marL="1143000" indent="-228600" eaLnBrk="0" hangingPunct="0">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3pPr>
            <a:lvl4pPr marL="1600200" indent="-228600" eaLnBrk="0" hangingPunct="0">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4pPr>
            <a:lvl5pPr marL="2057400" indent="-228600" eaLnBrk="0" hangingPunct="0">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39763" algn="l"/>
                <a:tab pos="1554163" algn="l"/>
                <a:tab pos="2468563" algn="l"/>
                <a:tab pos="3382963" algn="l"/>
                <a:tab pos="4297363" algn="l"/>
                <a:tab pos="5211763" algn="l"/>
                <a:tab pos="6126163" algn="l"/>
                <a:tab pos="7040563" algn="l"/>
                <a:tab pos="7954963" algn="l"/>
                <a:tab pos="8869363" algn="l"/>
                <a:tab pos="9783763" algn="l"/>
              </a:tabLst>
              <a:defRPr>
                <a:solidFill>
                  <a:schemeClr val="tx1"/>
                </a:solidFill>
                <a:latin typeface="Arial" panose="020B0604020202020204" pitchFamily="34" charset="0"/>
              </a:defRPr>
            </a:lvl9pPr>
          </a:lstStyle>
          <a:p>
            <a:pPr eaLnBrk="1" hangingPunct="1">
              <a:buClr>
                <a:srgbClr val="D34817"/>
              </a:buClr>
              <a:buSzPct val="85000"/>
              <a:buFont typeface="Wingdings 2" panose="05020102010507070707" pitchFamily="18" charset="2"/>
              <a:buChar char=""/>
            </a:pPr>
            <a:r>
              <a:rPr lang="en-GB" altLang="en-US" sz="2400" dirty="0">
                <a:solidFill>
                  <a:srgbClr val="000000"/>
                </a:solidFill>
                <a:latin typeface="Times New Roman" panose="02020603050405020304" pitchFamily="18" charset="0"/>
                <a:cs typeface="Times New Roman" panose="02020603050405020304" pitchFamily="18" charset="0"/>
              </a:rPr>
              <a:t>There are two basic reasons why we are interested in building artificial neural networks (ANNs):</a:t>
            </a:r>
          </a:p>
          <a:p>
            <a:pPr eaLnBrk="1" hangingPunct="1">
              <a:buClr>
                <a:srgbClr val="D34817"/>
              </a:buClr>
              <a:buSzPct val="85000"/>
              <a:buFont typeface="Wingdings 2" panose="05020102010507070707" pitchFamily="18" charset="2"/>
              <a:buNone/>
            </a:pPr>
            <a:endParaRPr lang="en-GB" altLang="en-US" sz="2400" dirty="0">
              <a:solidFill>
                <a:srgbClr val="000000"/>
              </a:solidFill>
              <a:latin typeface="Times New Roman" panose="02020603050405020304" pitchFamily="18" charset="0"/>
              <a:cs typeface="Times New Roman" panose="02020603050405020304" pitchFamily="18" charset="0"/>
            </a:endParaRPr>
          </a:p>
          <a:p>
            <a:pPr eaLnBrk="1" hangingPunct="1">
              <a:buClr>
                <a:srgbClr val="D34817"/>
              </a:buClr>
              <a:buSzPct val="85000"/>
              <a:buFont typeface="Times New Roman" panose="02020603050405020304" pitchFamily="18" charset="0"/>
              <a:buChar char="•"/>
            </a:pPr>
            <a:r>
              <a:rPr lang="en-GB" altLang="en-US" sz="2400" dirty="0">
                <a:solidFill>
                  <a:srgbClr val="000000"/>
                </a:solidFill>
                <a:latin typeface="Times New Roman" panose="02020603050405020304" pitchFamily="18" charset="0"/>
                <a:cs typeface="Times New Roman" panose="02020603050405020304" pitchFamily="18" charset="0"/>
              </a:rPr>
              <a:t>  </a:t>
            </a:r>
            <a:r>
              <a:rPr lang="en-GB" altLang="en-US" sz="2400" b="1" dirty="0">
                <a:solidFill>
                  <a:srgbClr val="0070C0"/>
                </a:solidFill>
                <a:latin typeface="Times New Roman" panose="02020603050405020304" pitchFamily="18" charset="0"/>
                <a:cs typeface="Times New Roman" panose="02020603050405020304" pitchFamily="18" charset="0"/>
              </a:rPr>
              <a:t>Technical viewpoint:</a:t>
            </a:r>
            <a:r>
              <a:rPr lang="en-GB" altLang="en-US" sz="2400" dirty="0">
                <a:solidFill>
                  <a:srgbClr val="0070C0"/>
                </a:solidFill>
                <a:latin typeface="Times New Roman" panose="02020603050405020304" pitchFamily="18" charset="0"/>
                <a:cs typeface="Times New Roman" panose="02020603050405020304" pitchFamily="18" charset="0"/>
              </a:rPr>
              <a:t> </a:t>
            </a:r>
            <a:r>
              <a:rPr lang="en-GB" altLang="en-US" sz="2400" dirty="0">
                <a:solidFill>
                  <a:srgbClr val="000000"/>
                </a:solidFill>
                <a:latin typeface="Times New Roman" panose="02020603050405020304" pitchFamily="18" charset="0"/>
                <a:cs typeface="Times New Roman" panose="02020603050405020304" pitchFamily="18" charset="0"/>
              </a:rPr>
              <a:t>Some problems such as character recognition or the prediction of future states of a system require massively parallel and adaptive processing.</a:t>
            </a:r>
          </a:p>
          <a:p>
            <a:pPr eaLnBrk="1" hangingPunct="1">
              <a:buClr>
                <a:srgbClr val="D34817"/>
              </a:buClr>
              <a:buSzPct val="85000"/>
              <a:buFont typeface="Wingdings 2" panose="05020102010507070707" pitchFamily="18" charset="2"/>
              <a:buNone/>
            </a:pPr>
            <a:endParaRPr lang="en-GB" altLang="en-US" sz="2400" dirty="0">
              <a:solidFill>
                <a:srgbClr val="000000"/>
              </a:solidFill>
              <a:latin typeface="Times New Roman" panose="02020603050405020304" pitchFamily="18" charset="0"/>
              <a:cs typeface="Times New Roman" panose="02020603050405020304" pitchFamily="18" charset="0"/>
            </a:endParaRPr>
          </a:p>
          <a:p>
            <a:pPr eaLnBrk="1" hangingPunct="1">
              <a:buClr>
                <a:srgbClr val="D34817"/>
              </a:buClr>
              <a:buSzPct val="85000"/>
              <a:buFont typeface="Times New Roman" panose="02020603050405020304" pitchFamily="18" charset="0"/>
              <a:buChar char="•"/>
            </a:pPr>
            <a:r>
              <a:rPr lang="en-GB" altLang="en-US" sz="2400" dirty="0">
                <a:solidFill>
                  <a:srgbClr val="000000"/>
                </a:solidFill>
                <a:latin typeface="Times New Roman" panose="02020603050405020304" pitchFamily="18" charset="0"/>
                <a:cs typeface="Times New Roman" panose="02020603050405020304" pitchFamily="18" charset="0"/>
              </a:rPr>
              <a:t>  </a:t>
            </a:r>
            <a:r>
              <a:rPr lang="en-GB" altLang="en-US" sz="2400" b="1" dirty="0">
                <a:solidFill>
                  <a:srgbClr val="0070C0"/>
                </a:solidFill>
                <a:latin typeface="Times New Roman" panose="02020603050405020304" pitchFamily="18" charset="0"/>
                <a:cs typeface="Times New Roman" panose="02020603050405020304" pitchFamily="18" charset="0"/>
              </a:rPr>
              <a:t>Biological viewpoint:</a:t>
            </a:r>
            <a:r>
              <a:rPr lang="en-GB" altLang="en-US" sz="2400" dirty="0">
                <a:solidFill>
                  <a:srgbClr val="0070C0"/>
                </a:solidFill>
                <a:latin typeface="Times New Roman" panose="02020603050405020304" pitchFamily="18" charset="0"/>
                <a:cs typeface="Times New Roman" panose="02020603050405020304" pitchFamily="18" charset="0"/>
              </a:rPr>
              <a:t> </a:t>
            </a:r>
            <a:r>
              <a:rPr lang="en-GB" altLang="en-US" sz="2400" dirty="0">
                <a:solidFill>
                  <a:srgbClr val="000000"/>
                </a:solidFill>
                <a:latin typeface="Times New Roman" panose="02020603050405020304" pitchFamily="18" charset="0"/>
                <a:cs typeface="Times New Roman" panose="02020603050405020304" pitchFamily="18" charset="0"/>
              </a:rPr>
              <a:t>ANNs can be used to replicate and simulate components of the human (or animal) brain, thereby giving us insight into natural information processing.</a:t>
            </a:r>
          </a:p>
        </p:txBody>
      </p:sp>
    </p:spTree>
    <p:extLst>
      <p:ext uri="{BB962C8B-B14F-4D97-AF65-F5344CB8AC3E}">
        <p14:creationId xmlns:p14="http://schemas.microsoft.com/office/powerpoint/2010/main" val="23049931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bwMode="auto">
          <a:xfrm>
            <a:off x="1981200" y="274638"/>
            <a:ext cx="8229600" cy="7159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z="3200"/>
              <a:t>Outline of the Basic Genetic Algorithm</a:t>
            </a:r>
          </a:p>
        </p:txBody>
      </p:sp>
      <p:sp>
        <p:nvSpPr>
          <p:cNvPr id="26627" name="Rectangle 3"/>
          <p:cNvSpPr>
            <a:spLocks noGrp="1"/>
          </p:cNvSpPr>
          <p:nvPr>
            <p:ph type="body" idx="4294967295"/>
          </p:nvPr>
        </p:nvSpPr>
        <p:spPr>
          <a:xfrm>
            <a:off x="1981200" y="1143000"/>
            <a:ext cx="8229600" cy="5029200"/>
          </a:xfrm>
          <a:prstGeom prst="rect">
            <a:avLst/>
          </a:prstGeom>
        </p:spPr>
        <p:txBody>
          <a:bodyPr>
            <a:normAutofit fontScale="92500" lnSpcReduction="20000"/>
          </a:bodyPr>
          <a:lstStyle/>
          <a:p>
            <a:pPr algn="just" eaLnBrk="1" hangingPunct="1">
              <a:lnSpc>
                <a:spcPct val="90000"/>
              </a:lnSpc>
              <a:buClr>
                <a:schemeClr val="tx1"/>
              </a:buClr>
              <a:buSzTx/>
              <a:buFontTx/>
              <a:buChar char="•"/>
            </a:pPr>
            <a:r>
              <a:rPr lang="en-US" altLang="en-US" sz="2400">
                <a:latin typeface="Times New Roman" panose="02020603050405020304" pitchFamily="18" charset="0"/>
              </a:rPr>
              <a:t>[</a:t>
            </a:r>
            <a:r>
              <a:rPr lang="en-US" altLang="en-US" sz="2400" b="1">
                <a:latin typeface="Times New Roman" panose="02020603050405020304" pitchFamily="18" charset="0"/>
              </a:rPr>
              <a:t>Start</a:t>
            </a:r>
            <a:r>
              <a:rPr lang="en-US" altLang="en-US" sz="2400">
                <a:latin typeface="Times New Roman" panose="02020603050405020304" pitchFamily="18" charset="0"/>
              </a:rPr>
              <a:t>] Generate random population of </a:t>
            </a:r>
            <a:r>
              <a:rPr lang="en-US" altLang="en-US" sz="2400" i="1">
                <a:latin typeface="Times New Roman" panose="02020603050405020304" pitchFamily="18" charset="0"/>
              </a:rPr>
              <a:t>n</a:t>
            </a:r>
            <a:r>
              <a:rPr lang="en-US" altLang="en-US" sz="2400">
                <a:latin typeface="Times New Roman" panose="02020603050405020304" pitchFamily="18" charset="0"/>
              </a:rPr>
              <a:t> chromosomes (suitable solutions for the problem). </a:t>
            </a:r>
          </a:p>
          <a:p>
            <a:pPr algn="just" eaLnBrk="1" hangingPunct="1">
              <a:lnSpc>
                <a:spcPct val="90000"/>
              </a:lnSpc>
              <a:buClr>
                <a:schemeClr val="tx1"/>
              </a:buClr>
              <a:buSzTx/>
              <a:buFontTx/>
              <a:buChar char="•"/>
            </a:pPr>
            <a:r>
              <a:rPr lang="en-US" altLang="en-US" sz="2400">
                <a:latin typeface="Times New Roman" panose="02020603050405020304" pitchFamily="18" charset="0"/>
              </a:rPr>
              <a:t>[</a:t>
            </a:r>
            <a:r>
              <a:rPr lang="en-US" altLang="en-US" sz="2400" b="1">
                <a:latin typeface="Times New Roman" panose="02020603050405020304" pitchFamily="18" charset="0"/>
              </a:rPr>
              <a:t>Fitness</a:t>
            </a:r>
            <a:r>
              <a:rPr lang="en-US" altLang="en-US" sz="2400">
                <a:latin typeface="Times New Roman" panose="02020603050405020304" pitchFamily="18" charset="0"/>
              </a:rPr>
              <a:t>] Evaluate the fitness </a:t>
            </a:r>
            <a:r>
              <a:rPr lang="en-US" altLang="en-US" sz="2400" i="1">
                <a:latin typeface="Times New Roman" panose="02020603050405020304" pitchFamily="18" charset="0"/>
              </a:rPr>
              <a:t>f(x) </a:t>
            </a:r>
            <a:r>
              <a:rPr lang="en-US" altLang="en-US" sz="2400">
                <a:latin typeface="Times New Roman" panose="02020603050405020304" pitchFamily="18" charset="0"/>
              </a:rPr>
              <a:t>of each chromosome </a:t>
            </a:r>
            <a:r>
              <a:rPr lang="en-US" altLang="en-US" sz="2400" i="1">
                <a:latin typeface="Times New Roman" panose="02020603050405020304" pitchFamily="18" charset="0"/>
              </a:rPr>
              <a:t>x</a:t>
            </a:r>
            <a:r>
              <a:rPr lang="en-US" altLang="en-US" sz="2400">
                <a:latin typeface="Times New Roman" panose="02020603050405020304" pitchFamily="18" charset="0"/>
              </a:rPr>
              <a:t> in the population. </a:t>
            </a:r>
          </a:p>
          <a:p>
            <a:pPr algn="just" eaLnBrk="1" hangingPunct="1">
              <a:lnSpc>
                <a:spcPct val="90000"/>
              </a:lnSpc>
              <a:buClr>
                <a:schemeClr val="tx1"/>
              </a:buClr>
              <a:buSzTx/>
              <a:buFontTx/>
              <a:buChar char="•"/>
            </a:pPr>
            <a:r>
              <a:rPr lang="en-US" altLang="en-US" sz="2400">
                <a:latin typeface="Times New Roman" panose="02020603050405020304" pitchFamily="18" charset="0"/>
              </a:rPr>
              <a:t>Repeat until terminating condition is satisfied  </a:t>
            </a:r>
          </a:p>
          <a:p>
            <a:pPr lvl="1" algn="just" eaLnBrk="1" hangingPunct="1">
              <a:lnSpc>
                <a:spcPct val="90000"/>
              </a:lnSpc>
              <a:buClr>
                <a:schemeClr val="tx1"/>
              </a:buClr>
              <a:buSzPct val="90000"/>
              <a:buFont typeface="Times New Roman" panose="02020603050405020304" pitchFamily="18" charset="0"/>
              <a:buChar char="−"/>
            </a:pPr>
            <a:r>
              <a:rPr lang="en-US" altLang="en-US" sz="2200">
                <a:latin typeface="Times New Roman" panose="02020603050405020304" pitchFamily="18" charset="0"/>
              </a:rPr>
              <a:t>[</a:t>
            </a:r>
            <a:r>
              <a:rPr lang="en-US" altLang="en-US" sz="2200" b="1">
                <a:latin typeface="Times New Roman" panose="02020603050405020304" pitchFamily="18" charset="0"/>
              </a:rPr>
              <a:t>Selection</a:t>
            </a:r>
            <a:r>
              <a:rPr lang="en-US" altLang="en-US" sz="2200">
                <a:latin typeface="Times New Roman" panose="02020603050405020304" pitchFamily="18" charset="0"/>
              </a:rPr>
              <a:t>] Select two parent chromosomes from a 	population according to their fitness (the better fitness, the bigger chance to be selected). </a:t>
            </a:r>
          </a:p>
          <a:p>
            <a:pPr lvl="1" algn="just" eaLnBrk="1" hangingPunct="1">
              <a:lnSpc>
                <a:spcPct val="90000"/>
              </a:lnSpc>
              <a:buClr>
                <a:schemeClr val="tx1"/>
              </a:buClr>
              <a:buSzPct val="90000"/>
              <a:buFont typeface="Times New Roman" panose="02020603050405020304" pitchFamily="18" charset="0"/>
              <a:buChar char="−"/>
            </a:pPr>
            <a:r>
              <a:rPr lang="en-US" altLang="en-US" sz="2200">
                <a:latin typeface="Times New Roman" panose="02020603050405020304" pitchFamily="18" charset="0"/>
              </a:rPr>
              <a:t>[</a:t>
            </a:r>
            <a:r>
              <a:rPr lang="en-US" altLang="en-US" sz="2200" b="1">
                <a:latin typeface="Times New Roman" panose="02020603050405020304" pitchFamily="18" charset="0"/>
              </a:rPr>
              <a:t>Crossover</a:t>
            </a:r>
            <a:r>
              <a:rPr lang="en-US" altLang="en-US" sz="2200">
                <a:latin typeface="Times New Roman" panose="02020603050405020304" pitchFamily="18" charset="0"/>
              </a:rPr>
              <a:t>] Crossover the parents to form new offsprings (children). If no crossover 	was performed, 	offspring is the exact copy of parents. </a:t>
            </a:r>
          </a:p>
          <a:p>
            <a:pPr lvl="1" algn="just" eaLnBrk="1" hangingPunct="1">
              <a:lnSpc>
                <a:spcPct val="90000"/>
              </a:lnSpc>
              <a:buClr>
                <a:schemeClr val="tx1"/>
              </a:buClr>
              <a:buSzPct val="90000"/>
              <a:buFont typeface="Times New Roman" panose="02020603050405020304" pitchFamily="18" charset="0"/>
              <a:buChar char="−"/>
            </a:pPr>
            <a:r>
              <a:rPr lang="en-US" altLang="en-US" sz="2200">
                <a:latin typeface="Times New Roman" panose="02020603050405020304" pitchFamily="18" charset="0"/>
              </a:rPr>
              <a:t>[</a:t>
            </a:r>
            <a:r>
              <a:rPr lang="en-US" altLang="en-US" sz="2200" b="1">
                <a:latin typeface="Times New Roman" panose="02020603050405020304" pitchFamily="18" charset="0"/>
              </a:rPr>
              <a:t>Mutation</a:t>
            </a:r>
            <a:r>
              <a:rPr lang="en-US" altLang="en-US" sz="2200">
                <a:latin typeface="Times New Roman" panose="02020603050405020304" pitchFamily="18" charset="0"/>
              </a:rPr>
              <a:t>] Mutate new offspring at selected position(s) in chromosome). </a:t>
            </a:r>
          </a:p>
          <a:p>
            <a:pPr lvl="1" algn="just" eaLnBrk="1" hangingPunct="1">
              <a:lnSpc>
                <a:spcPct val="90000"/>
              </a:lnSpc>
              <a:buClr>
                <a:schemeClr val="tx1"/>
              </a:buClr>
              <a:buSzPct val="90000"/>
              <a:buFont typeface="Times New Roman" panose="02020603050405020304" pitchFamily="18" charset="0"/>
              <a:buChar char="−"/>
            </a:pPr>
            <a:r>
              <a:rPr lang="en-US" altLang="en-US" sz="2200">
                <a:latin typeface="Times New Roman" panose="02020603050405020304" pitchFamily="18" charset="0"/>
              </a:rPr>
              <a:t>[</a:t>
            </a:r>
            <a:r>
              <a:rPr lang="en-US" altLang="en-US" sz="2200" b="1">
                <a:latin typeface="Times New Roman" panose="02020603050405020304" pitchFamily="18" charset="0"/>
              </a:rPr>
              <a:t>Accepting</a:t>
            </a:r>
            <a:r>
              <a:rPr lang="en-US" altLang="en-US" sz="2200">
                <a:latin typeface="Times New Roman" panose="02020603050405020304" pitchFamily="18" charset="0"/>
              </a:rPr>
              <a:t>] Generate new population by placing new offsprings. </a:t>
            </a:r>
          </a:p>
          <a:p>
            <a:pPr algn="just" eaLnBrk="1" hangingPunct="1">
              <a:lnSpc>
                <a:spcPct val="90000"/>
              </a:lnSpc>
              <a:buClr>
                <a:schemeClr val="tx1"/>
              </a:buClr>
              <a:buSzTx/>
              <a:buFontTx/>
              <a:buChar char="•"/>
            </a:pPr>
            <a:r>
              <a:rPr lang="en-US" altLang="en-US" sz="2400">
                <a:latin typeface="Times New Roman" panose="02020603050405020304" pitchFamily="18" charset="0"/>
              </a:rPr>
              <a:t>Return the best solution in current population </a:t>
            </a:r>
          </a:p>
        </p:txBody>
      </p:sp>
    </p:spTree>
    <p:extLst>
      <p:ext uri="{BB962C8B-B14F-4D97-AF65-F5344CB8AC3E}">
        <p14:creationId xmlns:p14="http://schemas.microsoft.com/office/powerpoint/2010/main" val="12375604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bwMode="auto">
          <a:xfrm>
            <a:off x="2362200" y="685800"/>
            <a:ext cx="7543800" cy="838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z="4000">
                <a:latin typeface="Times New Roman" panose="02020603050405020304" pitchFamily="18" charset="0"/>
              </a:rPr>
              <a:t>Issues</a:t>
            </a:r>
            <a:r>
              <a:rPr lang="en-US" altLang="en-US"/>
              <a:t> </a:t>
            </a:r>
            <a:r>
              <a:rPr lang="en-US" altLang="en-US" sz="4000">
                <a:latin typeface="Times New Roman" panose="02020603050405020304" pitchFamily="18" charset="0"/>
              </a:rPr>
              <a:t>involved</a:t>
            </a:r>
          </a:p>
        </p:txBody>
      </p:sp>
      <p:sp>
        <p:nvSpPr>
          <p:cNvPr id="27651" name="Rectangle 3"/>
          <p:cNvSpPr>
            <a:spLocks noGrp="1"/>
          </p:cNvSpPr>
          <p:nvPr>
            <p:ph type="body" idx="4294967295"/>
          </p:nvPr>
        </p:nvSpPr>
        <p:spPr>
          <a:xfrm>
            <a:off x="1905000" y="1905000"/>
            <a:ext cx="7772400" cy="3733800"/>
          </a:xfrm>
          <a:prstGeom prst="rect">
            <a:avLst/>
          </a:prstGeom>
        </p:spPr>
        <p:txBody>
          <a:bodyPr>
            <a:normAutofit fontScale="85000" lnSpcReduction="20000"/>
          </a:bodyPr>
          <a:lstStyle/>
          <a:p>
            <a:pPr lvl="2" algn="just" eaLnBrk="1" hangingPunct="1">
              <a:buClr>
                <a:schemeClr val="tx1"/>
              </a:buClr>
              <a:buSzTx/>
              <a:buFontTx/>
              <a:buChar char="•"/>
            </a:pPr>
            <a:r>
              <a:rPr lang="en-US" altLang="en-US" sz="3200">
                <a:latin typeface="Times New Roman" panose="02020603050405020304" pitchFamily="18" charset="0"/>
              </a:rPr>
              <a:t>How to create chromosomes and what type of encoding to choose?</a:t>
            </a:r>
          </a:p>
          <a:p>
            <a:pPr lvl="2" algn="just" eaLnBrk="1" hangingPunct="1">
              <a:buClr>
                <a:schemeClr val="tx1"/>
              </a:buClr>
              <a:buSzTx/>
              <a:buFontTx/>
              <a:buChar char="•"/>
            </a:pPr>
            <a:r>
              <a:rPr lang="en-US" altLang="en-US" sz="3200">
                <a:latin typeface="Times New Roman" panose="02020603050405020304" pitchFamily="18" charset="0"/>
              </a:rPr>
              <a:t>How to perform Crossover and Mutation, the two basic operators of GA?</a:t>
            </a:r>
          </a:p>
          <a:p>
            <a:pPr lvl="2" algn="just" eaLnBrk="1" hangingPunct="1">
              <a:buClr>
                <a:schemeClr val="tx1"/>
              </a:buClr>
              <a:buSzTx/>
              <a:buFontTx/>
              <a:buChar char="•"/>
            </a:pPr>
            <a:r>
              <a:rPr lang="en-US" altLang="en-US" sz="3200">
                <a:latin typeface="Times New Roman" panose="02020603050405020304" pitchFamily="18" charset="0"/>
              </a:rPr>
              <a:t>How to select parents for crossover?</a:t>
            </a:r>
          </a:p>
        </p:txBody>
      </p:sp>
    </p:spTree>
    <p:extLst>
      <p:ext uri="{BB962C8B-B14F-4D97-AF65-F5344CB8AC3E}">
        <p14:creationId xmlns:p14="http://schemas.microsoft.com/office/powerpoint/2010/main" val="7294568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mtClean="0">
                <a:effectLst/>
              </a:rPr>
              <a:t>Termination of Loop</a:t>
            </a:r>
          </a:p>
        </p:txBody>
      </p:sp>
      <p:sp>
        <p:nvSpPr>
          <p:cNvPr id="28675" name="Rectangle 3"/>
          <p:cNvSpPr>
            <a:spLocks noGrp="1"/>
          </p:cNvSpPr>
          <p:nvPr>
            <p:ph type="body" idx="4294967295"/>
          </p:nvPr>
        </p:nvSpPr>
        <p:spPr>
          <a:xfrm>
            <a:off x="1981200" y="1752600"/>
            <a:ext cx="7848600" cy="4254500"/>
          </a:xfrm>
          <a:prstGeom prst="rect">
            <a:avLst/>
          </a:prstGeom>
        </p:spPr>
        <p:txBody>
          <a:bodyPr>
            <a:normAutofit fontScale="85000" lnSpcReduction="20000"/>
          </a:bodyPr>
          <a:lstStyle/>
          <a:p>
            <a:pPr lvl="1" algn="just" eaLnBrk="1" hangingPunct="1">
              <a:buClr>
                <a:schemeClr val="tx1"/>
              </a:buClr>
              <a:buFontTx/>
              <a:buChar char="•"/>
            </a:pPr>
            <a:r>
              <a:rPr lang="en-GB" altLang="en-US" sz="3200">
                <a:latin typeface="Times New Roman" panose="02020603050405020304" pitchFamily="18" charset="0"/>
                <a:cs typeface="Times New Roman" panose="02020603050405020304" pitchFamily="18" charset="0"/>
              </a:rPr>
              <a:t>Reaching some (known/hoped for) fitness.</a:t>
            </a:r>
          </a:p>
          <a:p>
            <a:pPr lvl="1" algn="just" eaLnBrk="1" hangingPunct="1">
              <a:buClr>
                <a:schemeClr val="tx1"/>
              </a:buClr>
              <a:buFontTx/>
              <a:buChar char="•"/>
            </a:pPr>
            <a:r>
              <a:rPr lang="en-GB" altLang="en-US" sz="3200">
                <a:latin typeface="Times New Roman" panose="02020603050405020304" pitchFamily="18" charset="0"/>
                <a:cs typeface="Times New Roman" panose="02020603050405020304" pitchFamily="18" charset="0"/>
              </a:rPr>
              <a:t>Reaching some maximum allowed number of generations.</a:t>
            </a:r>
          </a:p>
          <a:p>
            <a:pPr lvl="1" algn="just" eaLnBrk="1" hangingPunct="1">
              <a:buClr>
                <a:schemeClr val="tx1"/>
              </a:buClr>
              <a:buFontTx/>
              <a:buChar char="•"/>
            </a:pPr>
            <a:r>
              <a:rPr lang="en-GB" altLang="en-US" sz="3200">
                <a:latin typeface="Times New Roman" panose="02020603050405020304" pitchFamily="18" charset="0"/>
                <a:cs typeface="Times New Roman" panose="02020603050405020304" pitchFamily="18" charset="0"/>
              </a:rPr>
              <a:t>Reaching some minimum level of diversity.</a:t>
            </a:r>
          </a:p>
          <a:p>
            <a:pPr lvl="1" algn="just" eaLnBrk="1" hangingPunct="1">
              <a:buClr>
                <a:schemeClr val="tx1"/>
              </a:buClr>
              <a:buFontTx/>
              <a:buChar char="•"/>
            </a:pPr>
            <a:r>
              <a:rPr lang="en-GB" altLang="en-US" sz="3200">
                <a:latin typeface="Times New Roman" panose="02020603050405020304" pitchFamily="18" charset="0"/>
                <a:cs typeface="Times New Roman" panose="02020603050405020304" pitchFamily="18" charset="0"/>
              </a:rPr>
              <a:t>Reaching some specified number of generations without fitness improvement.</a:t>
            </a:r>
          </a:p>
          <a:p>
            <a:pPr eaLnBrk="1" hangingPunct="1"/>
            <a:endParaRPr lang="en-US" altLang="en-US" smtClean="0"/>
          </a:p>
        </p:txBody>
      </p:sp>
    </p:spTree>
    <p:extLst>
      <p:ext uri="{BB962C8B-B14F-4D97-AF65-F5344CB8AC3E}">
        <p14:creationId xmlns:p14="http://schemas.microsoft.com/office/powerpoint/2010/main" val="21227194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bwMode="auto">
          <a:xfrm>
            <a:off x="2209800" y="304800"/>
            <a:ext cx="8077200" cy="838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z="3400">
                <a:cs typeface="Times New Roman" panose="02020603050405020304" pitchFamily="18" charset="0"/>
              </a:rPr>
              <a:t>Advantages and Disadvantages of GA</a:t>
            </a:r>
            <a:r>
              <a:rPr lang="en-US" altLang="en-US" smtClean="0">
                <a:effectLst/>
              </a:rPr>
              <a:t> </a:t>
            </a:r>
          </a:p>
        </p:txBody>
      </p:sp>
      <p:sp>
        <p:nvSpPr>
          <p:cNvPr id="29699" name="Rectangle 3"/>
          <p:cNvSpPr>
            <a:spLocks noGrp="1"/>
          </p:cNvSpPr>
          <p:nvPr>
            <p:ph type="body" idx="4294967295"/>
          </p:nvPr>
        </p:nvSpPr>
        <p:spPr>
          <a:xfrm>
            <a:off x="2209800" y="1219200"/>
            <a:ext cx="7772400" cy="4876800"/>
          </a:xfrm>
          <a:prstGeom prst="rect">
            <a:avLst/>
          </a:prstGeom>
        </p:spPr>
        <p:txBody>
          <a:bodyPr>
            <a:normAutofit fontScale="77500" lnSpcReduction="20000"/>
          </a:bodyPr>
          <a:lstStyle/>
          <a:p>
            <a:pPr algn="just" eaLnBrk="1" hangingPunct="1">
              <a:buClr>
                <a:schemeClr val="tx1"/>
              </a:buClr>
              <a:buSzPct val="115000"/>
              <a:buFontTx/>
              <a:buChar char="•"/>
            </a:pPr>
            <a:r>
              <a:rPr lang="en-US" altLang="en-US" sz="2800">
                <a:latin typeface="Times New Roman" panose="02020603050405020304" pitchFamily="18" charset="0"/>
                <a:cs typeface="Times New Roman" panose="02020603050405020304" pitchFamily="18" charset="0"/>
              </a:rPr>
              <a:t>Applicable when little knowledge is encoded in the system. </a:t>
            </a:r>
          </a:p>
          <a:p>
            <a:pPr algn="just" eaLnBrk="1" hangingPunct="1">
              <a:buClr>
                <a:schemeClr val="tx1"/>
              </a:buClr>
              <a:buSzTx/>
              <a:buFontTx/>
              <a:buChar char="•"/>
            </a:pPr>
            <a:r>
              <a:rPr lang="en-US" altLang="en-US" sz="2800">
                <a:latin typeface="Times New Roman" panose="02020603050405020304" pitchFamily="18" charset="0"/>
                <a:cs typeface="Times New Roman" panose="02020603050405020304" pitchFamily="18" charset="0"/>
              </a:rPr>
              <a:t>Effective way of finding a reasonable solution to a complex problem quickly. </a:t>
            </a:r>
          </a:p>
          <a:p>
            <a:pPr algn="just" eaLnBrk="1" hangingPunct="1">
              <a:buClr>
                <a:schemeClr val="tx1"/>
              </a:buClr>
              <a:buSzTx/>
              <a:buFontTx/>
              <a:buChar char="•"/>
            </a:pPr>
            <a:r>
              <a:rPr lang="en-US" altLang="en-US" sz="2800">
                <a:latin typeface="Times New Roman" panose="02020603050405020304" pitchFamily="18" charset="0"/>
                <a:cs typeface="Times New Roman" panose="02020603050405020304" pitchFamily="18" charset="0"/>
              </a:rPr>
              <a:t>NP-complete problems can be solved in efficient way.</a:t>
            </a:r>
          </a:p>
          <a:p>
            <a:pPr algn="just" eaLnBrk="1" hangingPunct="1">
              <a:buClr>
                <a:schemeClr val="tx1"/>
              </a:buClr>
              <a:buSzTx/>
              <a:buFontTx/>
              <a:buChar char="•"/>
            </a:pPr>
            <a:r>
              <a:rPr lang="en-US" altLang="en-US" sz="2800">
                <a:latin typeface="Times New Roman" panose="02020603050405020304" pitchFamily="18" charset="0"/>
                <a:cs typeface="Times New Roman" panose="02020603050405020304" pitchFamily="18" charset="0"/>
              </a:rPr>
              <a:t>Parallelism and easy implementation is an advantage. </a:t>
            </a:r>
          </a:p>
          <a:p>
            <a:pPr algn="just" eaLnBrk="1" hangingPunct="1">
              <a:buClr>
                <a:schemeClr val="tx1"/>
              </a:buClr>
              <a:buSzPct val="115000"/>
              <a:buFontTx/>
              <a:buChar char="•"/>
            </a:pPr>
            <a:r>
              <a:rPr lang="en-US" altLang="en-US" sz="2800">
                <a:latin typeface="Times New Roman" panose="02020603050405020304" pitchFamily="18" charset="0"/>
                <a:cs typeface="Times New Roman" panose="02020603050405020304" pitchFamily="18" charset="0"/>
              </a:rPr>
              <a:t>However, they give very poor performance on some problems as might be expected from knowledge-poor approaches. </a:t>
            </a:r>
          </a:p>
        </p:txBody>
      </p:sp>
    </p:spTree>
    <p:extLst>
      <p:ext uri="{BB962C8B-B14F-4D97-AF65-F5344CB8AC3E}">
        <p14:creationId xmlns:p14="http://schemas.microsoft.com/office/powerpoint/2010/main" val="6228785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mtClean="0">
                <a:effectLst/>
              </a:rPr>
              <a:t>Criteria for GA Approaches</a:t>
            </a:r>
          </a:p>
        </p:txBody>
      </p:sp>
      <p:sp>
        <p:nvSpPr>
          <p:cNvPr id="30723" name="Rectangle 3"/>
          <p:cNvSpPr>
            <a:spLocks noGrp="1"/>
          </p:cNvSpPr>
          <p:nvPr>
            <p:ph type="body" idx="4294967295"/>
          </p:nvPr>
        </p:nvSpPr>
        <p:spPr>
          <a:xfrm>
            <a:off x="1981200" y="1481138"/>
            <a:ext cx="8229600" cy="4525962"/>
          </a:xfrm>
          <a:prstGeom prst="rect">
            <a:avLst/>
          </a:prstGeom>
        </p:spPr>
        <p:txBody>
          <a:bodyPr>
            <a:normAutofit fontScale="92500" lnSpcReduction="20000"/>
          </a:bodyPr>
          <a:lstStyle/>
          <a:p>
            <a:pPr algn="just" eaLnBrk="1" hangingPunct="1"/>
            <a:r>
              <a:rPr lang="en-US" altLang="en-US" sz="2800" b="1">
                <a:latin typeface="Times New Roman" panose="02020603050405020304" pitchFamily="18" charset="0"/>
                <a:cs typeface="Times New Roman" panose="02020603050405020304" pitchFamily="18" charset="0"/>
              </a:rPr>
              <a:t>Completeness:</a:t>
            </a:r>
            <a:r>
              <a:rPr lang="en-US" altLang="en-US" sz="2800">
                <a:latin typeface="Times New Roman" panose="02020603050405020304" pitchFamily="18" charset="0"/>
                <a:cs typeface="Times New Roman" panose="02020603050405020304" pitchFamily="18" charset="0"/>
              </a:rPr>
              <a:t> Any solution should have its encoding</a:t>
            </a:r>
          </a:p>
          <a:p>
            <a:pPr algn="just" eaLnBrk="1" hangingPunct="1"/>
            <a:r>
              <a:rPr lang="en-US" altLang="en-US" sz="2800" b="1">
                <a:latin typeface="Times New Roman" panose="02020603050405020304" pitchFamily="18" charset="0"/>
                <a:cs typeface="Times New Roman" panose="02020603050405020304" pitchFamily="18" charset="0"/>
              </a:rPr>
              <a:t>Non redundancy:</a:t>
            </a:r>
            <a:r>
              <a:rPr lang="en-US" altLang="en-US" sz="2800">
                <a:latin typeface="Times New Roman" panose="02020603050405020304" pitchFamily="18" charset="0"/>
                <a:cs typeface="Times New Roman" panose="02020603050405020304" pitchFamily="18" charset="0"/>
              </a:rPr>
              <a:t> Codes and solutions should correspond one to one</a:t>
            </a:r>
          </a:p>
          <a:p>
            <a:pPr algn="just" eaLnBrk="1" hangingPunct="1"/>
            <a:r>
              <a:rPr lang="en-US" altLang="en-US" sz="2800" b="1">
                <a:latin typeface="Times New Roman" panose="02020603050405020304" pitchFamily="18" charset="0"/>
                <a:cs typeface="Times New Roman" panose="02020603050405020304" pitchFamily="18" charset="0"/>
              </a:rPr>
              <a:t>Soundness:</a:t>
            </a:r>
            <a:r>
              <a:rPr lang="en-US" altLang="en-US" sz="2800">
                <a:latin typeface="Times New Roman" panose="02020603050405020304" pitchFamily="18" charset="0"/>
                <a:cs typeface="Times New Roman" panose="02020603050405020304" pitchFamily="18" charset="0"/>
              </a:rPr>
              <a:t> Any code (produced by genetic operators) should have its corresponding solution</a:t>
            </a:r>
          </a:p>
          <a:p>
            <a:pPr algn="just" eaLnBrk="1" hangingPunct="1"/>
            <a:r>
              <a:rPr lang="en-US" altLang="en-US" sz="2800" b="1">
                <a:latin typeface="Times New Roman" panose="02020603050405020304" pitchFamily="18" charset="0"/>
                <a:cs typeface="Times New Roman" panose="02020603050405020304" pitchFamily="18" charset="0"/>
              </a:rPr>
              <a:t>Characteristic perseverance</a:t>
            </a:r>
            <a:r>
              <a:rPr lang="en-US" altLang="en-US" sz="2800">
                <a:latin typeface="Times New Roman" panose="02020603050405020304" pitchFamily="18" charset="0"/>
                <a:cs typeface="Times New Roman" panose="02020603050405020304" pitchFamily="18" charset="0"/>
              </a:rPr>
              <a:t>: Offspring should inherit useful characteristics from parents.</a:t>
            </a:r>
          </a:p>
          <a:p>
            <a:pPr eaLnBrk="1" hangingPunct="1"/>
            <a:endParaRPr lang="en-US" altLang="en-US" smtClean="0"/>
          </a:p>
        </p:txBody>
      </p:sp>
    </p:spTree>
    <p:extLst>
      <p:ext uri="{BB962C8B-B14F-4D97-AF65-F5344CB8AC3E}">
        <p14:creationId xmlns:p14="http://schemas.microsoft.com/office/powerpoint/2010/main" val="130636040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xfrm>
            <a:off x="1981200" y="274638"/>
            <a:ext cx="8229600" cy="3349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p>
            <a:pPr eaLnBrk="1" hangingPunct="1">
              <a:defRPr/>
            </a:pPr>
            <a:r>
              <a:rPr lang="en-US" altLang="en-US" sz="2800"/>
              <a:t>Contd…</a:t>
            </a:r>
          </a:p>
        </p:txBody>
      </p:sp>
      <p:sp>
        <p:nvSpPr>
          <p:cNvPr id="31747" name="Rectangle 3"/>
          <p:cNvSpPr>
            <a:spLocks noGrp="1"/>
          </p:cNvSpPr>
          <p:nvPr>
            <p:ph type="body" idx="4294967295"/>
          </p:nvPr>
        </p:nvSpPr>
        <p:spPr>
          <a:xfrm>
            <a:off x="1981200" y="914400"/>
            <a:ext cx="8229600" cy="5092700"/>
          </a:xfrm>
          <a:prstGeom prst="rect">
            <a:avLst/>
          </a:prstGeom>
        </p:spPr>
        <p:txBody>
          <a:bodyPr/>
          <a:lstStyle/>
          <a:p>
            <a:pPr algn="just" eaLnBrk="1" hangingPunct="1">
              <a:lnSpc>
                <a:spcPct val="90000"/>
              </a:lnSpc>
              <a:buClr>
                <a:schemeClr val="tx1"/>
              </a:buClr>
              <a:buSzTx/>
              <a:buFontTx/>
              <a:buChar char="•"/>
            </a:pPr>
            <a:r>
              <a:rPr lang="en-US" altLang="en-US" smtClean="0">
                <a:latin typeface="Times New Roman" panose="02020603050405020304" pitchFamily="18" charset="0"/>
                <a:cs typeface="Times New Roman" panose="02020603050405020304" pitchFamily="18" charset="0"/>
              </a:rPr>
              <a:t>The following questions need to be answered</a:t>
            </a:r>
            <a:r>
              <a:rPr lang="en-US" altLang="en-US" sz="2400">
                <a:latin typeface="Times New Roman" panose="02020603050405020304" pitchFamily="18" charset="0"/>
              </a:rPr>
              <a:t>:</a:t>
            </a:r>
          </a:p>
          <a:p>
            <a:pPr lvl="1" algn="just" eaLnBrk="1" hangingPunct="1">
              <a:lnSpc>
                <a:spcPct val="90000"/>
              </a:lnSpc>
              <a:buClr>
                <a:schemeClr val="tx1"/>
              </a:buClr>
              <a:buSzPct val="70000"/>
              <a:buFont typeface="Wingdings" panose="05000000000000000000" pitchFamily="2" charset="2"/>
              <a:buChar char="§"/>
            </a:pPr>
            <a:r>
              <a:rPr lang="en-US" altLang="en-US" sz="2000">
                <a:latin typeface="Times New Roman" panose="02020603050405020304" pitchFamily="18" charset="0"/>
              </a:rPr>
              <a:t>How to create chromosomes and what type of encoding to choose?</a:t>
            </a:r>
          </a:p>
          <a:p>
            <a:pPr lvl="1" algn="just" eaLnBrk="1" hangingPunct="1">
              <a:lnSpc>
                <a:spcPct val="90000"/>
              </a:lnSpc>
              <a:buClr>
                <a:schemeClr val="tx1"/>
              </a:buClr>
              <a:buSzPct val="70000"/>
              <a:buFont typeface="Wingdings" panose="05000000000000000000" pitchFamily="2" charset="2"/>
              <a:buChar char="§"/>
            </a:pPr>
            <a:r>
              <a:rPr lang="en-US" altLang="en-US" sz="2000">
                <a:latin typeface="Times New Roman" panose="02020603050405020304" pitchFamily="18" charset="0"/>
              </a:rPr>
              <a:t>How to perform Crossover and Mutation, the two basic operators of GA?</a:t>
            </a:r>
          </a:p>
          <a:p>
            <a:pPr lvl="1" algn="just" eaLnBrk="1" hangingPunct="1">
              <a:lnSpc>
                <a:spcPct val="90000"/>
              </a:lnSpc>
              <a:buClr>
                <a:schemeClr val="tx1"/>
              </a:buClr>
              <a:buSzPct val="70000"/>
              <a:buFont typeface="Wingdings" panose="05000000000000000000" pitchFamily="2" charset="2"/>
              <a:buChar char="§"/>
            </a:pPr>
            <a:r>
              <a:rPr lang="en-US" altLang="en-US" sz="2000">
                <a:latin typeface="Times New Roman" panose="02020603050405020304" pitchFamily="18" charset="0"/>
              </a:rPr>
              <a:t>How to select parents for crossover?</a:t>
            </a:r>
          </a:p>
          <a:p>
            <a:pPr algn="just" eaLnBrk="1" hangingPunct="1">
              <a:lnSpc>
                <a:spcPct val="90000"/>
              </a:lnSpc>
              <a:buClr>
                <a:schemeClr val="tx1"/>
              </a:buClr>
              <a:buSzPct val="85000"/>
              <a:buFontTx/>
              <a:buChar char="•"/>
            </a:pPr>
            <a:r>
              <a:rPr lang="en-GB" altLang="en-US" b="1" smtClean="0">
                <a:latin typeface="Times New Roman" panose="02020603050405020304" pitchFamily="18" charset="0"/>
                <a:cs typeface="Times New Roman" panose="02020603050405020304" pitchFamily="18" charset="0"/>
              </a:rPr>
              <a:t>Representation of GA :</a:t>
            </a:r>
            <a:r>
              <a:rPr lang="en-GB" altLang="en-US" smtClean="0">
                <a:latin typeface="Times New Roman" panose="02020603050405020304" pitchFamily="18" charset="0"/>
                <a:cs typeface="Times New Roman" panose="02020603050405020304" pitchFamily="18" charset="0"/>
              </a:rPr>
              <a:t> Binary strings</a:t>
            </a:r>
            <a:endParaRPr lang="en-US" altLang="en-US" smtClean="0">
              <a:latin typeface="Times New Roman" panose="02020603050405020304" pitchFamily="18" charset="0"/>
              <a:cs typeface="Times New Roman" panose="02020603050405020304" pitchFamily="18" charset="0"/>
            </a:endParaRPr>
          </a:p>
          <a:p>
            <a:pPr algn="just" eaLnBrk="1" hangingPunct="1">
              <a:lnSpc>
                <a:spcPct val="90000"/>
              </a:lnSpc>
              <a:buClr>
                <a:schemeClr val="tx1"/>
              </a:buClr>
              <a:buSzPct val="85000"/>
              <a:buFontTx/>
              <a:buChar char="•"/>
            </a:pPr>
            <a:r>
              <a:rPr lang="en-GB" altLang="en-US" b="1" smtClean="0">
                <a:latin typeface="Times New Roman" panose="02020603050405020304" pitchFamily="18" charset="0"/>
                <a:cs typeface="Times New Roman" panose="02020603050405020304" pitchFamily="18" charset="0"/>
              </a:rPr>
              <a:t>Recombination operator :</a:t>
            </a:r>
            <a:r>
              <a:rPr lang="en-GB" altLang="en-US" smtClean="0">
                <a:latin typeface="Times New Roman" panose="02020603050405020304" pitchFamily="18" charset="0"/>
                <a:cs typeface="Times New Roman" panose="02020603050405020304" pitchFamily="18" charset="0"/>
              </a:rPr>
              <a:t> N-point or uniform</a:t>
            </a:r>
            <a:endParaRPr lang="en-US" altLang="en-US" smtClean="0">
              <a:latin typeface="Times New Roman" panose="02020603050405020304" pitchFamily="18" charset="0"/>
              <a:cs typeface="Times New Roman" panose="02020603050405020304" pitchFamily="18" charset="0"/>
            </a:endParaRPr>
          </a:p>
          <a:p>
            <a:pPr algn="just" eaLnBrk="1" hangingPunct="1">
              <a:lnSpc>
                <a:spcPct val="90000"/>
              </a:lnSpc>
              <a:buClr>
                <a:schemeClr val="tx1"/>
              </a:buClr>
              <a:buSzPct val="85000"/>
              <a:buFontTx/>
              <a:buChar char="•"/>
            </a:pPr>
            <a:r>
              <a:rPr lang="en-GB" altLang="en-US" b="1" smtClean="0">
                <a:latin typeface="Times New Roman" panose="02020603050405020304" pitchFamily="18" charset="0"/>
                <a:cs typeface="Times New Roman" panose="02020603050405020304" pitchFamily="18" charset="0"/>
              </a:rPr>
              <a:t>Mutation operator </a:t>
            </a:r>
            <a:r>
              <a:rPr lang="en-GB" altLang="en-US" smtClean="0">
                <a:latin typeface="Times New Roman" panose="02020603050405020304" pitchFamily="18" charset="0"/>
                <a:cs typeface="Times New Roman" panose="02020603050405020304" pitchFamily="18" charset="0"/>
              </a:rPr>
              <a:t>:Bitwise bit-flipping with fixed probability</a:t>
            </a:r>
            <a:endParaRPr lang="en-US" altLang="en-US" smtClean="0">
              <a:latin typeface="Times New Roman" panose="02020603050405020304" pitchFamily="18" charset="0"/>
              <a:cs typeface="Times New Roman" panose="02020603050405020304" pitchFamily="18" charset="0"/>
            </a:endParaRPr>
          </a:p>
          <a:p>
            <a:pPr algn="just" eaLnBrk="1" hangingPunct="1">
              <a:lnSpc>
                <a:spcPct val="90000"/>
              </a:lnSpc>
              <a:buClr>
                <a:schemeClr val="tx1"/>
              </a:buClr>
              <a:buSzPct val="85000"/>
              <a:buFontTx/>
              <a:buChar char="•"/>
            </a:pPr>
            <a:r>
              <a:rPr lang="en-GB" altLang="en-US" b="1" smtClean="0">
                <a:latin typeface="Times New Roman" panose="02020603050405020304" pitchFamily="18" charset="0"/>
                <a:cs typeface="Times New Roman" panose="02020603050405020304" pitchFamily="18" charset="0"/>
              </a:rPr>
              <a:t>Parent selection: </a:t>
            </a:r>
            <a:r>
              <a:rPr lang="en-GB" altLang="en-US" smtClean="0">
                <a:latin typeface="Times New Roman" panose="02020603050405020304" pitchFamily="18" charset="0"/>
                <a:cs typeface="Times New Roman" panose="02020603050405020304" pitchFamily="18" charset="0"/>
              </a:rPr>
              <a:t>Fitness-Proportionate</a:t>
            </a:r>
            <a:endParaRPr lang="en-US" altLang="en-US" smtClean="0">
              <a:latin typeface="Times New Roman" panose="02020603050405020304" pitchFamily="18" charset="0"/>
              <a:cs typeface="Times New Roman" panose="02020603050405020304" pitchFamily="18" charset="0"/>
            </a:endParaRPr>
          </a:p>
          <a:p>
            <a:pPr algn="just" eaLnBrk="1" hangingPunct="1">
              <a:lnSpc>
                <a:spcPct val="90000"/>
              </a:lnSpc>
              <a:buClr>
                <a:schemeClr val="tx1"/>
              </a:buClr>
              <a:buSzPct val="85000"/>
              <a:buFontTx/>
              <a:buChar char="•"/>
            </a:pPr>
            <a:r>
              <a:rPr lang="en-GB" altLang="en-US" b="1" smtClean="0">
                <a:latin typeface="Times New Roman" panose="02020603050405020304" pitchFamily="18" charset="0"/>
                <a:cs typeface="Times New Roman" panose="02020603050405020304" pitchFamily="18" charset="0"/>
              </a:rPr>
              <a:t>Survivor selection: </a:t>
            </a:r>
            <a:r>
              <a:rPr lang="en-GB" altLang="en-US" smtClean="0">
                <a:latin typeface="Times New Roman" panose="02020603050405020304" pitchFamily="18" charset="0"/>
                <a:cs typeface="Times New Roman" panose="02020603050405020304" pitchFamily="18" charset="0"/>
              </a:rPr>
              <a:t>All children replace parents</a:t>
            </a:r>
            <a:endParaRPr lang="en-US" altLang="en-US" smtClean="0">
              <a:latin typeface="Times New Roman" panose="02020603050405020304" pitchFamily="18" charset="0"/>
              <a:cs typeface="Times New Roman" panose="02020603050405020304" pitchFamily="18" charset="0"/>
            </a:endParaRPr>
          </a:p>
          <a:p>
            <a:pPr algn="just" eaLnBrk="1" hangingPunct="1">
              <a:lnSpc>
                <a:spcPct val="90000"/>
              </a:lnSpc>
              <a:buClr>
                <a:schemeClr val="tx1"/>
              </a:buClr>
              <a:buSzPct val="85000"/>
              <a:buFontTx/>
              <a:buChar char="•"/>
            </a:pPr>
            <a:r>
              <a:rPr lang="en-GB" altLang="en-US" smtClean="0">
                <a:latin typeface="Times New Roman" panose="02020603050405020304" pitchFamily="18" charset="0"/>
                <a:cs typeface="Times New Roman" panose="02020603050405020304" pitchFamily="18" charset="0"/>
              </a:rPr>
              <a:t>Emphasis on crossover</a:t>
            </a:r>
            <a:endParaRPr lang="en-US" altLang="en-US" smtClean="0">
              <a:latin typeface="Times New Roman" panose="02020603050405020304" pitchFamily="18" charset="0"/>
              <a:cs typeface="Times New Roman" panose="02020603050405020304" pitchFamily="18" charset="0"/>
            </a:endParaRPr>
          </a:p>
          <a:p>
            <a:pPr algn="just" eaLnBrk="1" hangingPunct="1">
              <a:lnSpc>
                <a:spcPct val="90000"/>
              </a:lnSpc>
              <a:buClr>
                <a:schemeClr val="tx1"/>
              </a:buClr>
              <a:buSzPct val="85000"/>
              <a:buFontTx/>
              <a:buChar char="•"/>
            </a:pPr>
            <a:r>
              <a:rPr lang="en-GB" altLang="en-US" b="1" smtClean="0">
                <a:latin typeface="Times New Roman" panose="02020603050405020304" pitchFamily="18" charset="0"/>
                <a:cs typeface="Times New Roman" panose="02020603050405020304" pitchFamily="18" charset="0"/>
              </a:rPr>
              <a:t>Speciality: </a:t>
            </a:r>
            <a:endParaRPr lang="en-US" altLang="en-US" smtClean="0"/>
          </a:p>
        </p:txBody>
      </p:sp>
    </p:spTree>
    <p:extLst>
      <p:ext uri="{BB962C8B-B14F-4D97-AF65-F5344CB8AC3E}">
        <p14:creationId xmlns:p14="http://schemas.microsoft.com/office/powerpoint/2010/main" val="31159682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4294967295"/>
          </p:nvPr>
        </p:nvSpPr>
        <p:spPr>
          <a:xfrm>
            <a:off x="1981200" y="1371600"/>
            <a:ext cx="8153400" cy="4922838"/>
          </a:xfrm>
        </p:spPr>
        <p:txBody>
          <a:bodyPr>
            <a:normAutofit/>
          </a:bodyPr>
          <a:lstStyle/>
          <a:p>
            <a:pPr algn="just" eaLnBrk="1" hangingPunct="1">
              <a:lnSpc>
                <a:spcPct val="90000"/>
              </a:lnSpc>
            </a:pPr>
            <a:r>
              <a:rPr lang="en-GB" altLang="en-US" dirty="0">
                <a:latin typeface="Times New Roman" panose="02020603050405020304" pitchFamily="18" charset="0"/>
                <a:cs typeface="Times New Roman" panose="02020603050405020304" pitchFamily="18" charset="0"/>
              </a:rPr>
              <a:t>Represents the requirements that the population should adapt to</a:t>
            </a:r>
          </a:p>
          <a:p>
            <a:pPr lvl="1" algn="just" eaLnBrk="1" hangingPunct="1">
              <a:lnSpc>
                <a:spcPct val="90000"/>
              </a:lnSpc>
            </a:pPr>
            <a:r>
              <a:rPr lang="en-GB" altLang="en-US" sz="2000" i="1" dirty="0">
                <a:latin typeface="Times New Roman" panose="02020603050405020304" pitchFamily="18" charset="0"/>
                <a:cs typeface="Times New Roman" panose="02020603050405020304" pitchFamily="18" charset="0"/>
              </a:rPr>
              <a:t>quality</a:t>
            </a:r>
            <a:r>
              <a:rPr lang="en-GB" altLang="en-US" sz="2000" dirty="0">
                <a:latin typeface="Times New Roman" panose="02020603050405020304" pitchFamily="18" charset="0"/>
                <a:cs typeface="Times New Roman" panose="02020603050405020304" pitchFamily="18" charset="0"/>
              </a:rPr>
              <a:t> function or </a:t>
            </a:r>
            <a:r>
              <a:rPr lang="en-GB" altLang="en-US" sz="2000" i="1" dirty="0">
                <a:latin typeface="Times New Roman" panose="02020603050405020304" pitchFamily="18" charset="0"/>
                <a:cs typeface="Times New Roman" panose="02020603050405020304" pitchFamily="18" charset="0"/>
              </a:rPr>
              <a:t>objective</a:t>
            </a:r>
            <a:r>
              <a:rPr lang="en-GB" altLang="en-US" sz="2000" dirty="0">
                <a:latin typeface="Times New Roman" panose="02020603050405020304" pitchFamily="18" charset="0"/>
                <a:cs typeface="Times New Roman" panose="02020603050405020304" pitchFamily="18" charset="0"/>
              </a:rPr>
              <a:t> function</a:t>
            </a:r>
          </a:p>
          <a:p>
            <a:pPr algn="just" eaLnBrk="1" hangingPunct="1"/>
            <a:r>
              <a:rPr lang="en-US" altLang="en-US" dirty="0">
                <a:latin typeface="Times New Roman" panose="02020603050405020304" pitchFamily="18" charset="0"/>
                <a:cs typeface="Times New Roman" panose="02020603050405020304" pitchFamily="18" charset="0"/>
              </a:rPr>
              <a:t>The fitness is calculated by first decoding the chromosome and then the evaluating the objective function.</a:t>
            </a:r>
            <a:endParaRPr lang="en-GB" altLang="en-US" dirty="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dirty="0">
                <a:latin typeface="Times New Roman" panose="02020603050405020304" pitchFamily="18" charset="0"/>
                <a:cs typeface="Times New Roman" panose="02020603050405020304" pitchFamily="18" charset="0"/>
              </a:rPr>
              <a:t>Fitness function is and indicator of how close the chromosome is to the optimal solution</a:t>
            </a:r>
          </a:p>
          <a:p>
            <a:pPr algn="just" eaLnBrk="1" hangingPunct="1">
              <a:lnSpc>
                <a:spcPct val="90000"/>
              </a:lnSpc>
            </a:pPr>
            <a:r>
              <a:rPr lang="en-GB" altLang="en-US" dirty="0">
                <a:latin typeface="Times New Roman" panose="02020603050405020304" pitchFamily="18" charset="0"/>
                <a:cs typeface="Times New Roman" panose="02020603050405020304" pitchFamily="18" charset="0"/>
              </a:rPr>
              <a:t>Typically we talk about fitness being maximised</a:t>
            </a:r>
          </a:p>
          <a:p>
            <a:pPr lvl="1" algn="just" eaLnBrk="1" hangingPunct="1">
              <a:lnSpc>
                <a:spcPct val="90000"/>
              </a:lnSpc>
            </a:pPr>
            <a:r>
              <a:rPr lang="en-GB" altLang="en-US" sz="2000" dirty="0">
                <a:latin typeface="Times New Roman" panose="02020603050405020304" pitchFamily="18" charset="0"/>
                <a:cs typeface="Times New Roman" panose="02020603050405020304" pitchFamily="18" charset="0"/>
              </a:rPr>
              <a:t>Some problems may be best posed as minimisation problems, but conversion is trivial</a:t>
            </a:r>
          </a:p>
          <a:p>
            <a:pPr algn="just" eaLnBrk="1" hangingPunct="1">
              <a:lnSpc>
                <a:spcPct val="90000"/>
              </a:lnSpc>
              <a:buFont typeface="Wingdings 3" panose="05040102010807070707" pitchFamily="18" charset="2"/>
              <a:buNone/>
            </a:pPr>
            <a:endParaRPr lang="en-US" alt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idx="4294967295"/>
          </p:nvPr>
        </p:nvSpPr>
        <p:spPr>
          <a:xfrm>
            <a:off x="3000153" y="244698"/>
            <a:ext cx="6813549" cy="811369"/>
          </a:xfrm>
        </p:spPr>
        <p:txBody>
          <a:bodyPr rtlCol="0"/>
          <a:lstStyle/>
          <a:p>
            <a:pPr>
              <a:defRPr/>
            </a:pPr>
            <a:r>
              <a:rPr lang="en-GB" dirty="0" smtClean="0"/>
              <a:t>Evaluation (Fitness) Function</a:t>
            </a:r>
            <a:endParaRPr lang="en-US" dirty="0"/>
          </a:p>
        </p:txBody>
      </p:sp>
    </p:spTree>
    <p:extLst>
      <p:ext uri="{BB962C8B-B14F-4D97-AF65-F5344CB8AC3E}">
        <p14:creationId xmlns:p14="http://schemas.microsoft.com/office/powerpoint/2010/main" val="29853480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4294967295"/>
          </p:nvPr>
        </p:nvSpPr>
        <p:spPr/>
        <p:txBody>
          <a:bodyPr>
            <a:normAutofit lnSpcReduction="10000"/>
          </a:bodyPr>
          <a:lstStyle/>
          <a:p>
            <a:pPr algn="just" eaLnBrk="1" hangingPunct="1"/>
            <a:r>
              <a:rPr lang="en-GB" altLang="en-US" sz="2400">
                <a:latin typeface="Times New Roman" panose="02020603050405020304" pitchFamily="18" charset="0"/>
                <a:cs typeface="Times New Roman" panose="02020603050405020304" pitchFamily="18" charset="0"/>
              </a:rPr>
              <a:t>Depending on their finesses -Assigns variable probabilities of individuals acting as parents</a:t>
            </a:r>
          </a:p>
          <a:p>
            <a:pPr algn="just" eaLnBrk="1" hangingPunct="1"/>
            <a:r>
              <a:rPr lang="en-GB" altLang="en-US" sz="2400">
                <a:latin typeface="Times New Roman" panose="02020603050405020304" pitchFamily="18" charset="0"/>
                <a:cs typeface="Times New Roman" panose="02020603050405020304" pitchFamily="18" charset="0"/>
              </a:rPr>
              <a:t>Usually probabilistic</a:t>
            </a:r>
          </a:p>
          <a:p>
            <a:pPr lvl="1" algn="just" eaLnBrk="1" hangingPunct="1"/>
            <a:r>
              <a:rPr lang="en-GB" altLang="en-US" smtClean="0">
                <a:latin typeface="Times New Roman" panose="02020603050405020304" pitchFamily="18" charset="0"/>
                <a:cs typeface="Times New Roman" panose="02020603050405020304" pitchFamily="18" charset="0"/>
              </a:rPr>
              <a:t>high quality solutions more likely to become parents than low quality</a:t>
            </a:r>
          </a:p>
          <a:p>
            <a:pPr lvl="1" algn="just" eaLnBrk="1" hangingPunct="1"/>
            <a:r>
              <a:rPr lang="en-GB" altLang="en-US" smtClean="0">
                <a:latin typeface="Times New Roman" panose="02020603050405020304" pitchFamily="18" charset="0"/>
                <a:cs typeface="Times New Roman" panose="02020603050405020304" pitchFamily="18" charset="0"/>
              </a:rPr>
              <a:t>but not guaranteed</a:t>
            </a:r>
          </a:p>
          <a:p>
            <a:pPr lvl="1" algn="just" eaLnBrk="1" hangingPunct="1"/>
            <a:r>
              <a:rPr lang="en-US" altLang="en-US" smtClean="0">
                <a:latin typeface="Times New Roman" panose="02020603050405020304" pitchFamily="18" charset="0"/>
                <a:cs typeface="Times New Roman" panose="02020603050405020304" pitchFamily="18" charset="0"/>
              </a:rPr>
              <a:t>e</a:t>
            </a:r>
            <a:r>
              <a:rPr lang="en-GB" altLang="en-US" smtClean="0">
                <a:latin typeface="Times New Roman" panose="02020603050405020304" pitchFamily="18" charset="0"/>
                <a:cs typeface="Times New Roman" panose="02020603050405020304" pitchFamily="18" charset="0"/>
              </a:rPr>
              <a:t>ven the worst in current population usually has non-zero probability of becoming a parent</a:t>
            </a:r>
          </a:p>
          <a:p>
            <a:pPr algn="just" eaLnBrk="1" hangingPunct="1"/>
            <a:r>
              <a:rPr lang="en-GB" altLang="en-US" sz="2400">
                <a:latin typeface="Times New Roman" panose="02020603050405020304" pitchFamily="18" charset="0"/>
                <a:cs typeface="Times New Roman" panose="02020603050405020304" pitchFamily="18" charset="0"/>
              </a:rPr>
              <a:t>This </a:t>
            </a:r>
            <a:r>
              <a:rPr lang="en-GB" altLang="en-US" sz="2400" i="1">
                <a:latin typeface="Times New Roman" panose="02020603050405020304" pitchFamily="18" charset="0"/>
                <a:cs typeface="Times New Roman" panose="02020603050405020304" pitchFamily="18" charset="0"/>
              </a:rPr>
              <a:t>stochastic</a:t>
            </a:r>
            <a:r>
              <a:rPr lang="en-GB" altLang="en-US" sz="2400">
                <a:latin typeface="Times New Roman" panose="02020603050405020304" pitchFamily="18" charset="0"/>
                <a:cs typeface="Times New Roman" panose="02020603050405020304" pitchFamily="18" charset="0"/>
              </a:rPr>
              <a:t> nature can aid escape from local optima</a:t>
            </a:r>
          </a:p>
        </p:txBody>
      </p:sp>
      <p:sp>
        <p:nvSpPr>
          <p:cNvPr id="2" name="Title 1"/>
          <p:cNvSpPr>
            <a:spLocks noGrp="1"/>
          </p:cNvSpPr>
          <p:nvPr>
            <p:ph type="title" idx="4294967295"/>
          </p:nvPr>
        </p:nvSpPr>
        <p:spPr/>
        <p:txBody>
          <a:bodyPr rtlCol="0"/>
          <a:lstStyle/>
          <a:p>
            <a:pPr>
              <a:defRPr/>
            </a:pPr>
            <a:r>
              <a:rPr lang="en-GB" dirty="0" smtClean="0"/>
              <a:t>Parent Selection Mechanism</a:t>
            </a:r>
            <a:endParaRPr lang="en-US" dirty="0"/>
          </a:p>
        </p:txBody>
      </p:sp>
    </p:spTree>
    <p:extLst>
      <p:ext uri="{BB962C8B-B14F-4D97-AF65-F5344CB8AC3E}">
        <p14:creationId xmlns:p14="http://schemas.microsoft.com/office/powerpoint/2010/main" val="33724762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4294967295"/>
          </p:nvPr>
        </p:nvSpPr>
        <p:spPr/>
        <p:txBody>
          <a:bodyPr>
            <a:normAutofit fontScale="92500" lnSpcReduction="10000"/>
          </a:bodyPr>
          <a:lstStyle/>
          <a:p>
            <a:pPr algn="just" eaLnBrk="1" hangingPunct="1"/>
            <a:r>
              <a:rPr lang="en-GB" altLang="en-US" sz="2800">
                <a:latin typeface="Times New Roman" panose="02020603050405020304" pitchFamily="18" charset="0"/>
                <a:cs typeface="Times New Roman" panose="02020603050405020304" pitchFamily="18" charset="0"/>
              </a:rPr>
              <a:t>Most EAs use fixed population size so need a way of going from (parents + offspring) to next generation</a:t>
            </a:r>
          </a:p>
          <a:p>
            <a:pPr algn="just" eaLnBrk="1" hangingPunct="1"/>
            <a:r>
              <a:rPr lang="en-GB" altLang="en-US" sz="2800">
                <a:latin typeface="Times New Roman" panose="02020603050405020304" pitchFamily="18" charset="0"/>
                <a:cs typeface="Times New Roman" panose="02020603050405020304" pitchFamily="18" charset="0"/>
              </a:rPr>
              <a:t>Often deterministic</a:t>
            </a:r>
          </a:p>
          <a:p>
            <a:pPr lvl="1" algn="just" eaLnBrk="1" hangingPunct="1"/>
            <a:r>
              <a:rPr lang="en-GB" altLang="en-US" sz="2400">
                <a:latin typeface="Times New Roman" panose="02020603050405020304" pitchFamily="18" charset="0"/>
                <a:cs typeface="Times New Roman" panose="02020603050405020304" pitchFamily="18" charset="0"/>
              </a:rPr>
              <a:t>Fitness based : e.g.</a:t>
            </a:r>
            <a:r>
              <a:rPr lang="en-US" altLang="en-US" sz="2400">
                <a:latin typeface="Times New Roman" panose="02020603050405020304" pitchFamily="18" charset="0"/>
                <a:cs typeface="Times New Roman" panose="02020603050405020304" pitchFamily="18" charset="0"/>
              </a:rPr>
              <a:t>,</a:t>
            </a:r>
            <a:r>
              <a:rPr lang="en-GB" altLang="en-US" sz="2400">
                <a:latin typeface="Times New Roman" panose="02020603050405020304" pitchFamily="18" charset="0"/>
                <a:cs typeface="Times New Roman" panose="02020603050405020304" pitchFamily="18" charset="0"/>
              </a:rPr>
              <a:t> rank parents + offspring and take best </a:t>
            </a:r>
          </a:p>
          <a:p>
            <a:pPr lvl="1" algn="just" eaLnBrk="1" hangingPunct="1"/>
            <a:r>
              <a:rPr lang="en-GB" altLang="en-US" sz="2400">
                <a:latin typeface="Times New Roman" panose="02020603050405020304" pitchFamily="18" charset="0"/>
                <a:cs typeface="Times New Roman" panose="02020603050405020304" pitchFamily="18" charset="0"/>
              </a:rPr>
              <a:t>Age based</a:t>
            </a:r>
            <a:r>
              <a:rPr lang="en-US" altLang="en-US" sz="2400">
                <a:latin typeface="Times New Roman" panose="02020603050405020304" pitchFamily="18" charset="0"/>
                <a:cs typeface="Times New Roman" panose="02020603050405020304" pitchFamily="18" charset="0"/>
              </a:rPr>
              <a:t>:</a:t>
            </a:r>
            <a:r>
              <a:rPr lang="en-GB" altLang="en-US" sz="2400">
                <a:latin typeface="Times New Roman" panose="02020603050405020304" pitchFamily="18" charset="0"/>
                <a:cs typeface="Times New Roman" panose="02020603050405020304" pitchFamily="18" charset="0"/>
              </a:rPr>
              <a:t> make as many offspring as parents and delete all parents </a:t>
            </a:r>
          </a:p>
          <a:p>
            <a:pPr algn="just" eaLnBrk="1" hangingPunct="1"/>
            <a:r>
              <a:rPr lang="en-GB" altLang="en-US" sz="2800">
                <a:latin typeface="Times New Roman" panose="02020603050405020304" pitchFamily="18" charset="0"/>
                <a:cs typeface="Times New Roman" panose="02020603050405020304" pitchFamily="18" charset="0"/>
              </a:rPr>
              <a:t>Sometimes do combination of above two</a:t>
            </a:r>
          </a:p>
          <a:p>
            <a:pPr algn="just" eaLnBrk="1" hangingPunct="1"/>
            <a:endParaRPr lang="en-US" altLang="en-US" sz="2800">
              <a:latin typeface="Times New Roman" panose="02020603050405020304" pitchFamily="18" charset="0"/>
              <a:cs typeface="Times New Roman" panose="02020603050405020304" pitchFamily="18" charset="0"/>
            </a:endParaRPr>
          </a:p>
        </p:txBody>
      </p:sp>
      <p:sp>
        <p:nvSpPr>
          <p:cNvPr id="2" name="Title 1"/>
          <p:cNvSpPr>
            <a:spLocks noGrp="1"/>
          </p:cNvSpPr>
          <p:nvPr>
            <p:ph type="title" idx="4294967295"/>
          </p:nvPr>
        </p:nvSpPr>
        <p:spPr/>
        <p:txBody>
          <a:bodyPr rtlCol="0"/>
          <a:lstStyle/>
          <a:p>
            <a:pPr>
              <a:defRPr/>
            </a:pPr>
            <a:r>
              <a:rPr lang="en-GB" dirty="0" smtClean="0"/>
              <a:t>Survivor Selection-Replacement</a:t>
            </a:r>
            <a:endParaRPr lang="en-US" dirty="0"/>
          </a:p>
        </p:txBody>
      </p:sp>
    </p:spTree>
    <p:extLst>
      <p:ext uri="{BB962C8B-B14F-4D97-AF65-F5344CB8AC3E}">
        <p14:creationId xmlns:p14="http://schemas.microsoft.com/office/powerpoint/2010/main" val="26794666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bwMode="auto">
          <a:xfrm>
            <a:off x="2209800" y="304800"/>
            <a:ext cx="8077200" cy="838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z="3400">
                <a:cs typeface="Times New Roman" panose="02020603050405020304" pitchFamily="18" charset="0"/>
              </a:rPr>
              <a:t>Advantages and Disadvantages of GA</a:t>
            </a:r>
            <a:r>
              <a:rPr lang="en-US" altLang="en-US" smtClean="0">
                <a:effectLst/>
              </a:rPr>
              <a:t> </a:t>
            </a:r>
          </a:p>
        </p:txBody>
      </p:sp>
      <p:sp>
        <p:nvSpPr>
          <p:cNvPr id="46083" name="Rectangle 3"/>
          <p:cNvSpPr>
            <a:spLocks noGrp="1"/>
          </p:cNvSpPr>
          <p:nvPr>
            <p:ph type="body" idx="4294967295"/>
          </p:nvPr>
        </p:nvSpPr>
        <p:spPr>
          <a:xfrm>
            <a:off x="2209800" y="1219200"/>
            <a:ext cx="7772400" cy="4876800"/>
          </a:xfrm>
          <a:prstGeom prst="rect">
            <a:avLst/>
          </a:prstGeom>
        </p:spPr>
        <p:txBody>
          <a:bodyPr>
            <a:normAutofit/>
          </a:bodyPr>
          <a:lstStyle/>
          <a:p>
            <a:pPr algn="just" eaLnBrk="1" hangingPunct="1">
              <a:buClr>
                <a:schemeClr val="tx1"/>
              </a:buClr>
              <a:buSzPct val="115000"/>
              <a:buFontTx/>
              <a:buChar char="•"/>
            </a:pPr>
            <a:r>
              <a:rPr lang="en-US" altLang="en-US" dirty="0">
                <a:latin typeface="Times New Roman" panose="02020603050405020304" pitchFamily="18" charset="0"/>
                <a:cs typeface="Times New Roman" panose="02020603050405020304" pitchFamily="18" charset="0"/>
              </a:rPr>
              <a:t>Applicable when little knowledge is encoded in the system. </a:t>
            </a:r>
          </a:p>
          <a:p>
            <a:pPr algn="just" eaLnBrk="1" hangingPunct="1">
              <a:buClr>
                <a:schemeClr val="tx1"/>
              </a:buClr>
              <a:buSzTx/>
              <a:buFontTx/>
              <a:buChar char="•"/>
            </a:pPr>
            <a:r>
              <a:rPr lang="en-US" altLang="en-US" dirty="0">
                <a:latin typeface="Times New Roman" panose="02020603050405020304" pitchFamily="18" charset="0"/>
                <a:cs typeface="Times New Roman" panose="02020603050405020304" pitchFamily="18" charset="0"/>
              </a:rPr>
              <a:t>Effective way of finding a reasonable solution to a complex problem quickly. </a:t>
            </a:r>
          </a:p>
          <a:p>
            <a:pPr algn="just" eaLnBrk="1" hangingPunct="1">
              <a:buClr>
                <a:schemeClr val="tx1"/>
              </a:buClr>
              <a:buSzTx/>
              <a:buFontTx/>
              <a:buChar char="•"/>
            </a:pPr>
            <a:r>
              <a:rPr lang="en-US" altLang="en-US" dirty="0">
                <a:latin typeface="Times New Roman" panose="02020603050405020304" pitchFamily="18" charset="0"/>
                <a:cs typeface="Times New Roman" panose="02020603050405020304" pitchFamily="18" charset="0"/>
              </a:rPr>
              <a:t>NP-complete problems can be solved in efficient way.</a:t>
            </a:r>
          </a:p>
          <a:p>
            <a:pPr algn="just" eaLnBrk="1" hangingPunct="1">
              <a:buClr>
                <a:schemeClr val="tx1"/>
              </a:buClr>
              <a:buSzTx/>
              <a:buFontTx/>
              <a:buChar char="•"/>
            </a:pPr>
            <a:r>
              <a:rPr lang="en-US" altLang="en-US" dirty="0">
                <a:latin typeface="Times New Roman" panose="02020603050405020304" pitchFamily="18" charset="0"/>
                <a:cs typeface="Times New Roman" panose="02020603050405020304" pitchFamily="18" charset="0"/>
              </a:rPr>
              <a:t>Parallelism and easy implementation is an advantage. </a:t>
            </a:r>
          </a:p>
          <a:p>
            <a:pPr algn="just" eaLnBrk="1" hangingPunct="1">
              <a:buClr>
                <a:schemeClr val="tx1"/>
              </a:buClr>
              <a:buSzPct val="115000"/>
              <a:buFontTx/>
              <a:buChar char="•"/>
            </a:pPr>
            <a:r>
              <a:rPr lang="en-US" altLang="en-US" dirty="0">
                <a:latin typeface="Times New Roman" panose="02020603050405020304" pitchFamily="18" charset="0"/>
                <a:cs typeface="Times New Roman" panose="02020603050405020304" pitchFamily="18" charset="0"/>
              </a:rPr>
              <a:t>However, they give very poor performance on some problems as might be expected from knowledge-poor approaches. </a:t>
            </a:r>
          </a:p>
        </p:txBody>
      </p:sp>
    </p:spTree>
    <p:extLst>
      <p:ext uri="{BB962C8B-B14F-4D97-AF65-F5344CB8AC3E}">
        <p14:creationId xmlns:p14="http://schemas.microsoft.com/office/powerpoint/2010/main" val="406806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0" y="381000"/>
            <a:ext cx="7772400" cy="762000"/>
          </a:xfrm>
        </p:spPr>
        <p:txBody>
          <a:bodyPr/>
          <a:lstStyle/>
          <a:p>
            <a:pPr eaLnBrk="1" hangingPunct="1"/>
            <a:r>
              <a:rPr lang="en-US" altLang="en-US" smtClean="0"/>
              <a:t>Contd..</a:t>
            </a:r>
          </a:p>
        </p:txBody>
      </p:sp>
      <p:sp>
        <p:nvSpPr>
          <p:cNvPr id="12291" name="Rectangle 3"/>
          <p:cNvSpPr>
            <a:spLocks noGrp="1" noChangeArrowheads="1"/>
          </p:cNvSpPr>
          <p:nvPr>
            <p:ph type="body" idx="4294967295"/>
          </p:nvPr>
        </p:nvSpPr>
        <p:spPr>
          <a:xfrm>
            <a:off x="2209799" y="1752600"/>
            <a:ext cx="9007699" cy="4343400"/>
          </a:xfrm>
          <a:prstGeom prst="rect">
            <a:avLst/>
          </a:prstGeom>
        </p:spPr>
        <p:txBody>
          <a:bodyPr/>
          <a:lstStyle/>
          <a:p>
            <a:pPr algn="just" eaLnBrk="1" hangingPunct="1">
              <a:lnSpc>
                <a:spcPct val="90000"/>
              </a:lnSpc>
              <a:buClr>
                <a:schemeClr val="tx1"/>
              </a:buClr>
              <a:buSzTx/>
              <a:buFont typeface="Arial" panose="020B0604020202020204" pitchFamily="34" charset="0"/>
              <a:buChar char="●"/>
            </a:pPr>
            <a:r>
              <a:rPr lang="en-US" altLang="en-US" sz="2400" dirty="0"/>
              <a:t>An Artificial Neural Network is specified by:</a:t>
            </a:r>
          </a:p>
          <a:p>
            <a:pPr lvl="1" algn="just" eaLnBrk="1" hangingPunct="1">
              <a:lnSpc>
                <a:spcPct val="90000"/>
              </a:lnSpc>
              <a:buClr>
                <a:schemeClr val="tx1"/>
              </a:buClr>
              <a:buSzTx/>
              <a:buFont typeface="Arial" panose="020B0604020202020204" pitchFamily="34" charset="0"/>
              <a:buChar char="−"/>
            </a:pPr>
            <a:r>
              <a:rPr lang="en-US" altLang="en-US" sz="2000" b="1" dirty="0"/>
              <a:t>neuron model</a:t>
            </a:r>
            <a:r>
              <a:rPr lang="en-US" altLang="en-US" sz="2000" dirty="0"/>
              <a:t>: the information processing unit of the NN,</a:t>
            </a:r>
          </a:p>
          <a:p>
            <a:pPr lvl="1" algn="just" eaLnBrk="1" hangingPunct="1">
              <a:lnSpc>
                <a:spcPct val="90000"/>
              </a:lnSpc>
              <a:buClr>
                <a:schemeClr val="tx1"/>
              </a:buClr>
              <a:buSzTx/>
              <a:buFont typeface="Arial" panose="020B0604020202020204" pitchFamily="34" charset="0"/>
              <a:buChar char="−"/>
            </a:pPr>
            <a:r>
              <a:rPr lang="en-US" altLang="en-US" sz="2000" b="1" dirty="0"/>
              <a:t>an architecture</a:t>
            </a:r>
            <a:r>
              <a:rPr lang="en-US" altLang="en-US" sz="2000" dirty="0"/>
              <a:t>: a set of neurons and links connecting neurons. Each link has a weight,</a:t>
            </a:r>
          </a:p>
          <a:p>
            <a:pPr lvl="1" algn="just" eaLnBrk="1" hangingPunct="1">
              <a:lnSpc>
                <a:spcPct val="90000"/>
              </a:lnSpc>
              <a:buClr>
                <a:schemeClr val="tx1"/>
              </a:buClr>
              <a:buSzTx/>
              <a:buFont typeface="Arial" panose="020B0604020202020204" pitchFamily="34" charset="0"/>
              <a:buChar char="−"/>
            </a:pPr>
            <a:r>
              <a:rPr lang="en-US" altLang="en-US" sz="2000" b="1" dirty="0"/>
              <a:t>a learning algorithm</a:t>
            </a:r>
            <a:r>
              <a:rPr lang="en-US" altLang="en-US" sz="2000" dirty="0"/>
              <a:t>: used for training the NN by modifying the weights in order to model a particular learning task correctly on the training examples.</a:t>
            </a:r>
          </a:p>
          <a:p>
            <a:pPr algn="just" eaLnBrk="1" hangingPunct="1">
              <a:lnSpc>
                <a:spcPct val="90000"/>
              </a:lnSpc>
              <a:buClr>
                <a:schemeClr val="tx1"/>
              </a:buClr>
              <a:buSzTx/>
              <a:buFont typeface="Arial" panose="020B0604020202020204" pitchFamily="34" charset="0"/>
              <a:buChar char="●"/>
            </a:pPr>
            <a:r>
              <a:rPr lang="en-US" altLang="en-US" sz="2400" dirty="0"/>
              <a:t>The aim is to obtain a NN that is trained and generalizes well.</a:t>
            </a:r>
          </a:p>
          <a:p>
            <a:pPr algn="just" eaLnBrk="1" hangingPunct="1">
              <a:lnSpc>
                <a:spcPct val="90000"/>
              </a:lnSpc>
              <a:buClr>
                <a:schemeClr val="tx1"/>
              </a:buClr>
              <a:buSzTx/>
              <a:buFont typeface="Arial" panose="020B0604020202020204" pitchFamily="34" charset="0"/>
              <a:buChar char="●"/>
            </a:pPr>
            <a:r>
              <a:rPr lang="en-US" altLang="en-US" sz="2400" dirty="0"/>
              <a:t>It should behaves correctly on new instances of the learning task.</a:t>
            </a:r>
          </a:p>
        </p:txBody>
      </p:sp>
    </p:spTree>
    <p:extLst>
      <p:ext uri="{BB962C8B-B14F-4D97-AF65-F5344CB8AC3E}">
        <p14:creationId xmlns:p14="http://schemas.microsoft.com/office/powerpoint/2010/main" val="154950166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xfrm>
            <a:off x="2209800" y="457200"/>
            <a:ext cx="7772400" cy="609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mtClean="0">
                <a:effectLst/>
              </a:rPr>
              <a:t>Contd..</a:t>
            </a:r>
          </a:p>
        </p:txBody>
      </p:sp>
      <p:sp>
        <p:nvSpPr>
          <p:cNvPr id="47107" name="Rectangle 3"/>
          <p:cNvSpPr>
            <a:spLocks noGrp="1"/>
          </p:cNvSpPr>
          <p:nvPr>
            <p:ph type="body" idx="4294967295"/>
          </p:nvPr>
        </p:nvSpPr>
        <p:spPr>
          <a:xfrm>
            <a:off x="2209800" y="1219200"/>
            <a:ext cx="7772400" cy="4876800"/>
          </a:xfrm>
          <a:prstGeom prst="rect">
            <a:avLst/>
          </a:prstGeom>
        </p:spPr>
        <p:txBody>
          <a:bodyPr>
            <a:normAutofit fontScale="77500" lnSpcReduction="20000"/>
          </a:bodyPr>
          <a:lstStyle/>
          <a:p>
            <a:pPr algn="just" eaLnBrk="1" hangingPunct="1">
              <a:buClr>
                <a:schemeClr val="tx1"/>
              </a:buClr>
              <a:buSzPct val="115000"/>
              <a:buFontTx/>
              <a:buChar char="•"/>
            </a:pPr>
            <a:r>
              <a:rPr lang="en-US" altLang="en-US" sz="2400">
                <a:latin typeface="Times New Roman" panose="02020603050405020304" pitchFamily="18" charset="0"/>
                <a:cs typeface="Times New Roman" panose="02020603050405020304" pitchFamily="18" charset="0"/>
              </a:rPr>
              <a:t>There are NP-complete problems that can not be solved algorithmically in efficient way. </a:t>
            </a:r>
          </a:p>
          <a:p>
            <a:pPr algn="just" eaLnBrk="1" hangingPunct="1">
              <a:buClr>
                <a:schemeClr val="tx1"/>
              </a:buClr>
              <a:buSzPct val="115000"/>
              <a:buFontTx/>
              <a:buChar char="•"/>
            </a:pPr>
            <a:r>
              <a:rPr lang="en-US" altLang="en-US" sz="2400">
                <a:latin typeface="Times New Roman" panose="02020603050405020304" pitchFamily="18" charset="0"/>
                <a:cs typeface="Times New Roman" panose="02020603050405020304" pitchFamily="18" charset="0"/>
              </a:rPr>
              <a:t>NP stands for nondeterministic polynomial and it means that it is possible to guess the solution and then check it in polynomial time. </a:t>
            </a:r>
          </a:p>
          <a:p>
            <a:pPr algn="just" eaLnBrk="1" hangingPunct="1">
              <a:buClr>
                <a:schemeClr val="tx1"/>
              </a:buClr>
              <a:buSzPct val="115000"/>
              <a:buFontTx/>
              <a:buChar char="•"/>
            </a:pPr>
            <a:r>
              <a:rPr lang="en-US" altLang="en-US" sz="2400">
                <a:latin typeface="Times New Roman" panose="02020603050405020304" pitchFamily="18" charset="0"/>
                <a:cs typeface="Times New Roman" panose="02020603050405020304" pitchFamily="18" charset="0"/>
              </a:rPr>
              <a:t>If we have some mechanism to guess a solution, then we would be able to find a solution in some reasonable or polynomial time .</a:t>
            </a:r>
          </a:p>
          <a:p>
            <a:pPr algn="just" eaLnBrk="1" hangingPunct="1">
              <a:buClr>
                <a:schemeClr val="tx1"/>
              </a:buClr>
              <a:buSzTx/>
              <a:buFontTx/>
              <a:buChar char="•"/>
            </a:pPr>
            <a:r>
              <a:rPr lang="en-US" altLang="en-US" sz="2400">
                <a:latin typeface="Times New Roman" panose="02020603050405020304" pitchFamily="18" charset="0"/>
                <a:cs typeface="Times New Roman" panose="02020603050405020304" pitchFamily="18" charset="0"/>
              </a:rPr>
              <a:t>The characteristic for NP-problems is that algorithm is usually O(2</a:t>
            </a:r>
            <a:r>
              <a:rPr lang="en-US" altLang="en-US" sz="2400" baseline="30000">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and it is not usable when n is large. </a:t>
            </a:r>
          </a:p>
          <a:p>
            <a:pPr algn="just" eaLnBrk="1" hangingPunct="1">
              <a:buClr>
                <a:schemeClr val="tx1"/>
              </a:buClr>
              <a:buSzTx/>
              <a:buFontTx/>
              <a:buChar char="•"/>
            </a:pPr>
            <a:r>
              <a:rPr lang="en-US" altLang="en-US" sz="2400">
                <a:latin typeface="Times New Roman" panose="02020603050405020304" pitchFamily="18" charset="0"/>
                <a:cs typeface="Times New Roman" panose="02020603050405020304" pitchFamily="18" charset="0"/>
              </a:rPr>
              <a:t>For such problems, GA works well. </a:t>
            </a:r>
          </a:p>
          <a:p>
            <a:pPr algn="just" eaLnBrk="1" hangingPunct="1">
              <a:buClr>
                <a:schemeClr val="tx1"/>
              </a:buClr>
              <a:buSzTx/>
              <a:buFontTx/>
              <a:buChar char="•"/>
            </a:pPr>
            <a:r>
              <a:rPr lang="en-US" altLang="en-US" sz="2400">
                <a:latin typeface="Times New Roman" panose="02020603050405020304" pitchFamily="18" charset="0"/>
                <a:cs typeface="Times New Roman" panose="02020603050405020304" pitchFamily="18" charset="0"/>
              </a:rPr>
              <a:t>But the disadvantage of GAs is in their computational time. </a:t>
            </a:r>
          </a:p>
        </p:txBody>
      </p:sp>
    </p:spTree>
    <p:extLst>
      <p:ext uri="{BB962C8B-B14F-4D97-AF65-F5344CB8AC3E}">
        <p14:creationId xmlns:p14="http://schemas.microsoft.com/office/powerpoint/2010/main" val="20948463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1981200" y="274638"/>
            <a:ext cx="8229600" cy="7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p>
            <a:pPr eaLnBrk="1" hangingPunct="1">
              <a:defRPr/>
            </a:pPr>
            <a:endParaRPr lang="en-US" altLang="en-US" smtClean="0">
              <a:effectLst/>
            </a:endParaRPr>
          </a:p>
        </p:txBody>
      </p:sp>
      <p:sp>
        <p:nvSpPr>
          <p:cNvPr id="48131" name="Rectangle 3"/>
          <p:cNvSpPr>
            <a:spLocks noGrp="1"/>
          </p:cNvSpPr>
          <p:nvPr>
            <p:ph type="body" idx="4294967295"/>
          </p:nvPr>
        </p:nvSpPr>
        <p:spPr>
          <a:xfrm>
            <a:off x="2209800" y="762000"/>
            <a:ext cx="7772400" cy="5334000"/>
          </a:xfrm>
          <a:prstGeom prst="rect">
            <a:avLst/>
          </a:prstGeom>
        </p:spPr>
        <p:txBody>
          <a:bodyPr>
            <a:normAutofit fontScale="77500" lnSpcReduction="20000"/>
          </a:bodyPr>
          <a:lstStyle/>
          <a:p>
            <a:pPr algn="just" eaLnBrk="1" hangingPunct="1">
              <a:spcBef>
                <a:spcPct val="50000"/>
              </a:spcBef>
              <a:buClr>
                <a:schemeClr val="tx1"/>
              </a:buClr>
              <a:buSzPct val="105000"/>
              <a:buFontTx/>
              <a:buChar char="•"/>
            </a:pPr>
            <a:r>
              <a:rPr lang="en-US" altLang="en-US" sz="2800">
                <a:latin typeface="Times New Roman" panose="02020603050405020304" pitchFamily="18" charset="0"/>
                <a:cs typeface="Times New Roman" panose="02020603050405020304" pitchFamily="18" charset="0"/>
              </a:rPr>
              <a:t>They can be slower than some other methods.</a:t>
            </a:r>
          </a:p>
          <a:p>
            <a:pPr algn="just" eaLnBrk="1" hangingPunct="1">
              <a:spcBef>
                <a:spcPct val="50000"/>
              </a:spcBef>
              <a:buClr>
                <a:schemeClr val="tx1"/>
              </a:buClr>
              <a:buSzPct val="105000"/>
              <a:buFontTx/>
              <a:buChar char="•"/>
            </a:pPr>
            <a:r>
              <a:rPr lang="en-US" altLang="en-US" sz="2800">
                <a:latin typeface="Times New Roman" panose="02020603050405020304" pitchFamily="18" charset="0"/>
                <a:cs typeface="Times New Roman" panose="02020603050405020304" pitchFamily="18" charset="0"/>
              </a:rPr>
              <a:t>Some of the problems are listed below</a:t>
            </a:r>
          </a:p>
          <a:p>
            <a:pPr lvl="1" algn="just" eaLnBrk="1" hangingPunct="1">
              <a:buClr>
                <a:schemeClr val="tx1"/>
              </a:buClr>
              <a:buSzPct val="850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Choosing encoding and fitness function can be difficult. </a:t>
            </a:r>
          </a:p>
          <a:p>
            <a:pPr lvl="1" algn="just" eaLnBrk="1" hangingPunct="1">
              <a:buClr>
                <a:schemeClr val="tx1"/>
              </a:buClr>
              <a:buSzPct val="85000"/>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GAs may have a tendency to converge towards local optima or even arbitrary points rather than the global optimum in many problems..</a:t>
            </a:r>
            <a:r>
              <a:rPr lang="en-US" altLang="en-US" sz="2800">
                <a:latin typeface="Times New Roman" panose="02020603050405020304" pitchFamily="18" charset="0"/>
                <a:cs typeface="Times New Roman" panose="02020603050405020304" pitchFamily="18" charset="0"/>
              </a:rPr>
              <a:t> </a:t>
            </a:r>
          </a:p>
          <a:p>
            <a:pPr algn="just" eaLnBrk="1" hangingPunct="1">
              <a:buClr>
                <a:schemeClr val="tx1"/>
              </a:buClr>
              <a:buSzPct val="105000"/>
              <a:buFontTx/>
              <a:buChar char="•"/>
            </a:pPr>
            <a:r>
              <a:rPr lang="en-US" altLang="en-US" sz="2800">
                <a:latin typeface="Times New Roman" panose="02020603050405020304" pitchFamily="18" charset="0"/>
                <a:cs typeface="Times New Roman" panose="02020603050405020304" pitchFamily="18" charset="0"/>
              </a:rPr>
              <a:t>GAs cannot effectively solve problems in which the only fitness measure is right/wrong, as there is no way to converge on the solution. </a:t>
            </a:r>
          </a:p>
          <a:p>
            <a:pPr algn="just" eaLnBrk="1" hangingPunct="1">
              <a:buClr>
                <a:schemeClr val="tx1"/>
              </a:buClr>
              <a:buSzPct val="105000"/>
              <a:buFontTx/>
              <a:buChar char="•"/>
            </a:pPr>
            <a:r>
              <a:rPr lang="en-US" altLang="en-US" sz="2800">
                <a:latin typeface="Times New Roman" panose="02020603050405020304" pitchFamily="18" charset="0"/>
                <a:cs typeface="Times New Roman" panose="02020603050405020304" pitchFamily="18" charset="0"/>
              </a:rPr>
              <a:t>In these cases, a random search may find a solution as quickly as a GA. </a:t>
            </a:r>
            <a:endParaRPr lang="en-US" altLang="en-US" sz="2800">
              <a:latin typeface="Times New Roman" panose="02020603050405020304" pitchFamily="18" charset="0"/>
            </a:endParaRPr>
          </a:p>
        </p:txBody>
      </p:sp>
    </p:spTree>
    <p:extLst>
      <p:ext uri="{BB962C8B-B14F-4D97-AF65-F5344CB8AC3E}">
        <p14:creationId xmlns:p14="http://schemas.microsoft.com/office/powerpoint/2010/main" val="2269795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mtClean="0">
                <a:effectLst/>
              </a:rPr>
              <a:t>GA Applications</a:t>
            </a:r>
          </a:p>
        </p:txBody>
      </p:sp>
      <p:sp>
        <p:nvSpPr>
          <p:cNvPr id="49155" name="Rectangle 3"/>
          <p:cNvSpPr>
            <a:spLocks noGrp="1"/>
          </p:cNvSpPr>
          <p:nvPr>
            <p:ph type="body" idx="4294967295"/>
          </p:nvPr>
        </p:nvSpPr>
        <p:spPr>
          <a:xfrm>
            <a:off x="1981200" y="1481138"/>
            <a:ext cx="8229600" cy="4525962"/>
          </a:xfrm>
          <a:prstGeom prst="rect">
            <a:avLst/>
          </a:prstGeom>
        </p:spPr>
        <p:txBody>
          <a:bodyPr/>
          <a:lstStyle/>
          <a:p>
            <a:pPr eaLnBrk="1"/>
            <a:r>
              <a:rPr lang="en-US" altLang="en-US" smtClean="0">
                <a:latin typeface="Times New Roman" panose="02020603050405020304" pitchFamily="18" charset="0"/>
                <a:cs typeface="Times New Roman" panose="02020603050405020304" pitchFamily="18" charset="0"/>
              </a:rPr>
              <a:t>Control</a:t>
            </a:r>
          </a:p>
          <a:p>
            <a:pPr eaLnBrk="1"/>
            <a:r>
              <a:rPr lang="en-US" altLang="en-US" smtClean="0">
                <a:latin typeface="Times New Roman" panose="02020603050405020304" pitchFamily="18" charset="0"/>
                <a:cs typeface="Times New Roman" panose="02020603050405020304" pitchFamily="18" charset="0"/>
              </a:rPr>
              <a:t>Design</a:t>
            </a:r>
          </a:p>
          <a:p>
            <a:pPr eaLnBrk="1"/>
            <a:r>
              <a:rPr lang="en-US" altLang="en-US" smtClean="0">
                <a:latin typeface="Times New Roman" panose="02020603050405020304" pitchFamily="18" charset="0"/>
                <a:cs typeface="Times New Roman" panose="02020603050405020304" pitchFamily="18" charset="0"/>
              </a:rPr>
              <a:t>Scheduling</a:t>
            </a:r>
          </a:p>
          <a:p>
            <a:pPr eaLnBrk="1"/>
            <a:r>
              <a:rPr lang="en-US" altLang="en-US" smtClean="0">
                <a:latin typeface="Times New Roman" panose="02020603050405020304" pitchFamily="18" charset="0"/>
                <a:cs typeface="Times New Roman" panose="02020603050405020304" pitchFamily="18" charset="0"/>
              </a:rPr>
              <a:t>Robotics</a:t>
            </a:r>
          </a:p>
          <a:p>
            <a:pPr eaLnBrk="1"/>
            <a:r>
              <a:rPr lang="en-US" altLang="en-US" smtClean="0">
                <a:latin typeface="Times New Roman" panose="02020603050405020304" pitchFamily="18" charset="0"/>
                <a:cs typeface="Times New Roman" panose="02020603050405020304" pitchFamily="18" charset="0"/>
              </a:rPr>
              <a:t>Machine Learning</a:t>
            </a:r>
          </a:p>
          <a:p>
            <a:pPr eaLnBrk="1"/>
            <a:r>
              <a:rPr lang="en-US" altLang="en-US" smtClean="0">
                <a:latin typeface="Times New Roman" panose="02020603050405020304" pitchFamily="18" charset="0"/>
                <a:cs typeface="Times New Roman" panose="02020603050405020304" pitchFamily="18" charset="0"/>
              </a:rPr>
              <a:t>Signal Processing</a:t>
            </a:r>
          </a:p>
          <a:p>
            <a:pPr eaLnBrk="1"/>
            <a:r>
              <a:rPr lang="en-US" altLang="en-US" smtClean="0">
                <a:latin typeface="Times New Roman" panose="02020603050405020304" pitchFamily="18" charset="0"/>
                <a:cs typeface="Times New Roman" panose="02020603050405020304" pitchFamily="18" charset="0"/>
              </a:rPr>
              <a:t>Game Playing</a:t>
            </a:r>
          </a:p>
          <a:p>
            <a:pPr eaLnBrk="1"/>
            <a:r>
              <a:rPr lang="en-US" altLang="en-US" smtClean="0">
                <a:latin typeface="Times New Roman" panose="02020603050405020304" pitchFamily="18" charset="0"/>
                <a:cs typeface="Times New Roman" panose="02020603050405020304" pitchFamily="18" charset="0"/>
              </a:rPr>
              <a:t>Combinatorial Optimization</a:t>
            </a:r>
          </a:p>
          <a:p>
            <a:pPr eaLnBrk="1" hangingPunct="1"/>
            <a:endParaRPr lang="en-US" altLang="en-US" smtClean="0"/>
          </a:p>
        </p:txBody>
      </p:sp>
    </p:spTree>
    <p:extLst>
      <p:ext uri="{BB962C8B-B14F-4D97-AF65-F5344CB8AC3E}">
        <p14:creationId xmlns:p14="http://schemas.microsoft.com/office/powerpoint/2010/main" val="36843091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1981200" y="274638"/>
            <a:ext cx="8229600" cy="76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p>
            <a:pPr eaLnBrk="1" hangingPunct="1">
              <a:defRPr/>
            </a:pPr>
            <a:r>
              <a:rPr lang="en-US" altLang="en-US" sz="3700">
                <a:cs typeface="Times New Roman" panose="02020603050405020304" pitchFamily="18" charset="0"/>
              </a:rPr>
              <a:t>More Specific Applications of GA</a:t>
            </a:r>
          </a:p>
        </p:txBody>
      </p:sp>
      <p:sp>
        <p:nvSpPr>
          <p:cNvPr id="50179" name="Rectangle 3"/>
          <p:cNvSpPr>
            <a:spLocks noGrp="1"/>
          </p:cNvSpPr>
          <p:nvPr>
            <p:ph type="body" idx="4294967295"/>
          </p:nvPr>
        </p:nvSpPr>
        <p:spPr>
          <a:xfrm>
            <a:off x="2209800" y="1524000"/>
            <a:ext cx="7772400" cy="5029200"/>
          </a:xfrm>
          <a:prstGeom prst="rect">
            <a:avLst/>
          </a:prstGeom>
        </p:spPr>
        <p:txBody>
          <a:bodyPr/>
          <a:lstStyle/>
          <a:p>
            <a:pPr algn="just" eaLnBrk="1" hangingPunct="1"/>
            <a:r>
              <a:rPr lang="en-US" altLang="en-US" sz="2500">
                <a:cs typeface="Times New Roman" panose="02020603050405020304" pitchFamily="18" charset="0"/>
              </a:rPr>
              <a:t>TSP and sequence scheduling </a:t>
            </a:r>
          </a:p>
          <a:p>
            <a:pPr algn="just" eaLnBrk="1" hangingPunct="1"/>
            <a:r>
              <a:rPr lang="en-US" altLang="en-US" sz="2500">
                <a:cs typeface="Times New Roman" panose="02020603050405020304" pitchFamily="18" charset="0"/>
              </a:rPr>
              <a:t>Finding shape of protein molecules </a:t>
            </a:r>
          </a:p>
          <a:p>
            <a:pPr algn="just" eaLnBrk="1" hangingPunct="1"/>
            <a:r>
              <a:rPr lang="en-US" altLang="en-US" sz="2500">
                <a:cs typeface="Times New Roman" panose="02020603050405020304" pitchFamily="18" charset="0"/>
              </a:rPr>
              <a:t>Strategy planning </a:t>
            </a:r>
          </a:p>
          <a:p>
            <a:pPr algn="just" eaLnBrk="1" hangingPunct="1"/>
            <a:r>
              <a:rPr lang="en-US" altLang="en-US" sz="2500">
                <a:cs typeface="Times New Roman" panose="02020603050405020304" pitchFamily="18" charset="0"/>
              </a:rPr>
              <a:t>Nonlinear dynamical systems - predicting, data analysis </a:t>
            </a:r>
          </a:p>
          <a:p>
            <a:pPr algn="just" eaLnBrk="1" hangingPunct="1"/>
            <a:r>
              <a:rPr lang="en-US" altLang="en-US" sz="2500">
                <a:cs typeface="Times New Roman" panose="02020603050405020304" pitchFamily="18" charset="0"/>
              </a:rPr>
              <a:t>Designing neural networks, both architecture and weights </a:t>
            </a:r>
          </a:p>
          <a:p>
            <a:pPr algn="just" eaLnBrk="1" hangingPunct="1"/>
            <a:r>
              <a:rPr lang="en-US" altLang="en-US" sz="2500">
                <a:cs typeface="Times New Roman" panose="02020603050405020304" pitchFamily="18" charset="0"/>
              </a:rPr>
              <a:t>Evolving LISP programs (genetic programming)</a:t>
            </a:r>
          </a:p>
        </p:txBody>
      </p:sp>
    </p:spTree>
    <p:extLst>
      <p:ext uri="{BB962C8B-B14F-4D97-AF65-F5344CB8AC3E}">
        <p14:creationId xmlns:p14="http://schemas.microsoft.com/office/powerpoint/2010/main" val="228759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2133600" y="304800"/>
            <a:ext cx="7772400" cy="990600"/>
          </a:xfrm>
        </p:spPr>
        <p:txBody>
          <a:bodyPr/>
          <a:lstStyle/>
          <a:p>
            <a:pPr eaLnBrk="1" hangingPunct="1"/>
            <a:r>
              <a:rPr lang="en-US" altLang="en-US" smtClean="0"/>
              <a:t>Neuron</a:t>
            </a:r>
          </a:p>
        </p:txBody>
      </p:sp>
      <p:sp>
        <p:nvSpPr>
          <p:cNvPr id="1030" name="Rectangle 3"/>
          <p:cNvSpPr>
            <a:spLocks noGrp="1" noChangeArrowheads="1"/>
          </p:cNvSpPr>
          <p:nvPr>
            <p:ph type="body" idx="4294967295"/>
          </p:nvPr>
        </p:nvSpPr>
        <p:spPr>
          <a:xfrm>
            <a:off x="2209800" y="1600200"/>
            <a:ext cx="7772400" cy="4572000"/>
          </a:xfrm>
          <a:prstGeom prst="rect">
            <a:avLst/>
          </a:prstGeom>
        </p:spPr>
        <p:txBody>
          <a:bodyPr/>
          <a:lstStyle/>
          <a:p>
            <a:pPr eaLnBrk="1" hangingPunct="1">
              <a:buClr>
                <a:schemeClr val="tx1"/>
              </a:buClr>
              <a:buSzTx/>
              <a:buFont typeface="Arial" panose="020B0604020202020204" pitchFamily="34" charset="0"/>
              <a:buChar char="●"/>
            </a:pPr>
            <a:r>
              <a:rPr lang="en-US" altLang="en-US" sz="2400"/>
              <a:t>The neuron is the basic information processing unit of a NN. It consists of:</a:t>
            </a:r>
          </a:p>
          <a:p>
            <a:pPr lvl="1" eaLnBrk="1" hangingPunct="1">
              <a:buClr>
                <a:schemeClr val="tx1"/>
              </a:buClr>
              <a:buFontTx/>
              <a:buChar char="1"/>
            </a:pPr>
            <a:r>
              <a:rPr lang="en-US" altLang="en-US" sz="2000"/>
              <a:t>A set of </a:t>
            </a:r>
            <a:r>
              <a:rPr lang="en-US" altLang="en-US" sz="2000">
                <a:solidFill>
                  <a:srgbClr val="0000FF"/>
                </a:solidFill>
              </a:rPr>
              <a:t>links, </a:t>
            </a:r>
            <a:r>
              <a:rPr lang="en-US" altLang="en-US" sz="2000"/>
              <a:t>describing the neuron inputs, with </a:t>
            </a:r>
            <a:r>
              <a:rPr lang="en-US" altLang="en-US" sz="2000">
                <a:solidFill>
                  <a:srgbClr val="0000FF"/>
                </a:solidFill>
              </a:rPr>
              <a:t>weights</a:t>
            </a:r>
            <a:r>
              <a:rPr lang="en-US" altLang="en-US" sz="2000"/>
              <a:t>  </a:t>
            </a:r>
            <a:r>
              <a:rPr lang="en-US" altLang="en-US" sz="2000" i="1">
                <a:solidFill>
                  <a:srgbClr val="009900"/>
                </a:solidFill>
              </a:rPr>
              <a:t>W</a:t>
            </a:r>
            <a:r>
              <a:rPr lang="en-US" altLang="en-US" sz="2000" i="1" baseline="-25000">
                <a:solidFill>
                  <a:srgbClr val="009900"/>
                </a:solidFill>
              </a:rPr>
              <a:t>1</a:t>
            </a:r>
            <a:r>
              <a:rPr lang="en-US" altLang="en-US" sz="2000" i="1">
                <a:solidFill>
                  <a:srgbClr val="009900"/>
                </a:solidFill>
              </a:rPr>
              <a:t>, W</a:t>
            </a:r>
            <a:r>
              <a:rPr lang="en-US" altLang="en-US" sz="2000" i="1" baseline="-25000">
                <a:solidFill>
                  <a:srgbClr val="009900"/>
                </a:solidFill>
              </a:rPr>
              <a:t>2</a:t>
            </a:r>
            <a:r>
              <a:rPr lang="en-US" altLang="en-US" sz="2000" i="1">
                <a:solidFill>
                  <a:srgbClr val="009900"/>
                </a:solidFill>
              </a:rPr>
              <a:t>, …, W</a:t>
            </a:r>
            <a:r>
              <a:rPr lang="en-US" altLang="en-US" sz="2000" i="1" baseline="-25000">
                <a:solidFill>
                  <a:srgbClr val="009900"/>
                </a:solidFill>
              </a:rPr>
              <a:t>m</a:t>
            </a:r>
            <a:endParaRPr lang="en-US" altLang="en-US" sz="2000" baseline="-25000"/>
          </a:p>
          <a:p>
            <a:pPr lvl="1" eaLnBrk="1" hangingPunct="1">
              <a:buClr>
                <a:schemeClr val="tx1"/>
              </a:buClr>
              <a:buFontTx/>
              <a:buChar char="2"/>
            </a:pPr>
            <a:r>
              <a:rPr lang="en-US" altLang="en-US" sz="2000"/>
              <a:t>An</a:t>
            </a:r>
            <a:r>
              <a:rPr lang="en-US" altLang="en-US" sz="2000">
                <a:solidFill>
                  <a:srgbClr val="0000FF"/>
                </a:solidFill>
              </a:rPr>
              <a:t> adder</a:t>
            </a:r>
            <a:r>
              <a:rPr lang="en-US" altLang="en-US" sz="2000"/>
              <a:t> function (linear combiner) for computing the weighted sum of the inputs:</a:t>
            </a:r>
          </a:p>
          <a:p>
            <a:pPr lvl="1" eaLnBrk="1" hangingPunct="1">
              <a:buClr>
                <a:schemeClr val="tx1"/>
              </a:buClr>
              <a:buFontTx/>
              <a:buNone/>
            </a:pPr>
            <a:r>
              <a:rPr lang="en-US" altLang="en-US" sz="2000"/>
              <a:t>	(real numbers)</a:t>
            </a:r>
          </a:p>
          <a:p>
            <a:pPr lvl="1" eaLnBrk="1" hangingPunct="1">
              <a:buClr>
                <a:schemeClr val="tx1"/>
              </a:buClr>
              <a:buFontTx/>
              <a:buChar char="2"/>
            </a:pPr>
            <a:endParaRPr lang="en-US" altLang="en-US" sz="2000"/>
          </a:p>
          <a:p>
            <a:pPr lvl="1" eaLnBrk="1" hangingPunct="1">
              <a:buClr>
                <a:schemeClr val="tx1"/>
              </a:buClr>
              <a:buFontTx/>
              <a:buChar char="3"/>
            </a:pPr>
            <a:r>
              <a:rPr lang="en-US" altLang="en-US" sz="2000">
                <a:solidFill>
                  <a:srgbClr val="0000FF"/>
                </a:solidFill>
              </a:rPr>
              <a:t>Activation function</a:t>
            </a:r>
            <a:r>
              <a:rPr lang="en-US" altLang="en-US" sz="2000"/>
              <a:t>       for limiting the amplitude of the neuron output. Here ‘b’ denotes bias.</a:t>
            </a:r>
          </a:p>
        </p:txBody>
      </p:sp>
      <p:graphicFrame>
        <p:nvGraphicFramePr>
          <p:cNvPr id="1026" name="Object 5"/>
          <p:cNvGraphicFramePr>
            <a:graphicFrameLocks noChangeAspect="1"/>
          </p:cNvGraphicFramePr>
          <p:nvPr/>
        </p:nvGraphicFramePr>
        <p:xfrm>
          <a:off x="6781800" y="3581400"/>
          <a:ext cx="2743200" cy="762000"/>
        </p:xfrm>
        <a:graphic>
          <a:graphicData uri="http://schemas.openxmlformats.org/presentationml/2006/ole">
            <mc:AlternateContent xmlns:mc="http://schemas.openxmlformats.org/markup-compatibility/2006">
              <mc:Choice xmlns:v="urn:schemas-microsoft-com:vml" Requires="v">
                <p:oleObj spid="_x0000_s1068" name="Equation" r:id="rId4" imgW="622080" imgH="342720" progId="Equation.3">
                  <p:embed/>
                </p:oleObj>
              </mc:Choice>
              <mc:Fallback>
                <p:oleObj name="Equation" r:id="rId4" imgW="62208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3581400"/>
                        <a:ext cx="2743200" cy="762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6"/>
          <p:cNvGraphicFramePr>
            <a:graphicFrameLocks noChangeAspect="1"/>
          </p:cNvGraphicFramePr>
          <p:nvPr/>
        </p:nvGraphicFramePr>
        <p:xfrm>
          <a:off x="5181601" y="4495800"/>
          <a:ext cx="392113" cy="457200"/>
        </p:xfrm>
        <a:graphic>
          <a:graphicData uri="http://schemas.openxmlformats.org/presentationml/2006/ole">
            <mc:AlternateContent xmlns:mc="http://schemas.openxmlformats.org/markup-compatibility/2006">
              <mc:Choice xmlns:v="urn:schemas-microsoft-com:vml" Requires="v">
                <p:oleObj spid="_x0000_s1069" name="Equation" r:id="rId6" imgW="139680" imgH="164880" progId="Equation.3">
                  <p:embed/>
                </p:oleObj>
              </mc:Choice>
              <mc:Fallback>
                <p:oleObj name="Equation" r:id="rId6" imgW="13968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1" y="4495800"/>
                        <a:ext cx="392113" cy="457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7"/>
          <p:cNvGraphicFramePr>
            <a:graphicFrameLocks noChangeAspect="1"/>
          </p:cNvGraphicFramePr>
          <p:nvPr/>
        </p:nvGraphicFramePr>
        <p:xfrm>
          <a:off x="6802439" y="5300664"/>
          <a:ext cx="2547937" cy="719137"/>
        </p:xfrm>
        <a:graphic>
          <a:graphicData uri="http://schemas.openxmlformats.org/presentationml/2006/ole">
            <mc:AlternateContent xmlns:mc="http://schemas.openxmlformats.org/markup-compatibility/2006">
              <mc:Choice xmlns:v="urn:schemas-microsoft-com:vml" Requires="v">
                <p:oleObj spid="_x0000_s1070" name="Equation" r:id="rId8" imgW="761760" imgH="203040" progId="Equation.3">
                  <p:embed/>
                </p:oleObj>
              </mc:Choice>
              <mc:Fallback>
                <p:oleObj name="Equation" r:id="rId8" imgW="76176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2439" y="5300664"/>
                        <a:ext cx="2547937" cy="7191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41505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28600"/>
            <a:ext cx="8077200" cy="1104900"/>
          </a:xfrm>
        </p:spPr>
        <p:txBody>
          <a:bodyPr/>
          <a:lstStyle/>
          <a:p>
            <a:pPr eaLnBrk="1" hangingPunct="1"/>
            <a:r>
              <a:rPr lang="nl-NL" altLang="en-US" smtClean="0"/>
              <a:t>Digital versus biological computers</a:t>
            </a:r>
          </a:p>
        </p:txBody>
      </p:sp>
      <p:sp>
        <p:nvSpPr>
          <p:cNvPr id="13315" name="Rectangle 3"/>
          <p:cNvSpPr>
            <a:spLocks noGrp="1" noChangeArrowheads="1"/>
          </p:cNvSpPr>
          <p:nvPr>
            <p:ph type="body" idx="4294967295"/>
          </p:nvPr>
        </p:nvSpPr>
        <p:spPr>
          <a:xfrm>
            <a:off x="3124200" y="1752600"/>
            <a:ext cx="6477000" cy="3505200"/>
          </a:xfrm>
          <a:prstGeom prst="rect">
            <a:avLst/>
          </a:prstGeom>
        </p:spPr>
        <p:txBody>
          <a:bodyPr/>
          <a:lstStyle/>
          <a:p>
            <a:pPr eaLnBrk="1" hangingPunct="1">
              <a:buFontTx/>
              <a:buNone/>
            </a:pPr>
            <a:r>
              <a:rPr lang="en-US" altLang="en-US" u="sng" smtClean="0"/>
              <a:t>5 distinguishing properties</a:t>
            </a:r>
            <a:endParaRPr lang="en-US" altLang="en-US" b="1" smtClean="0"/>
          </a:p>
          <a:p>
            <a:pPr eaLnBrk="1" hangingPunct="1"/>
            <a:r>
              <a:rPr lang="en-US" altLang="en-US" smtClean="0"/>
              <a:t>speed</a:t>
            </a:r>
          </a:p>
          <a:p>
            <a:pPr eaLnBrk="1" hangingPunct="1"/>
            <a:r>
              <a:rPr lang="en-US" altLang="en-US" smtClean="0"/>
              <a:t>robustness </a:t>
            </a:r>
          </a:p>
          <a:p>
            <a:pPr eaLnBrk="1" hangingPunct="1"/>
            <a:r>
              <a:rPr lang="en-US" altLang="en-US" smtClean="0"/>
              <a:t>flexibility</a:t>
            </a:r>
          </a:p>
          <a:p>
            <a:pPr eaLnBrk="1" hangingPunct="1"/>
            <a:r>
              <a:rPr lang="en-US" altLang="en-US" smtClean="0"/>
              <a:t>adaptivity</a:t>
            </a:r>
          </a:p>
          <a:p>
            <a:pPr eaLnBrk="1" hangingPunct="1"/>
            <a:r>
              <a:rPr lang="en-US" altLang="en-US" smtClean="0"/>
              <a:t>context-sensitivity</a:t>
            </a:r>
          </a:p>
        </p:txBody>
      </p:sp>
      <p:grpSp>
        <p:nvGrpSpPr>
          <p:cNvPr id="13316" name="Group 4"/>
          <p:cNvGrpSpPr>
            <a:grpSpLocks/>
          </p:cNvGrpSpPr>
          <p:nvPr/>
        </p:nvGrpSpPr>
        <p:grpSpPr bwMode="auto">
          <a:xfrm>
            <a:off x="1524000" y="1"/>
            <a:ext cx="3810000" cy="688975"/>
            <a:chOff x="864" y="3600"/>
            <a:chExt cx="3984" cy="720"/>
          </a:xfrm>
        </p:grpSpPr>
        <p:pic>
          <p:nvPicPr>
            <p:cNvPr id="13317" name="Picture 5" descr="ikatk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small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21209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164C78-B001-4A81-B369-32418B8671FC}" type="slidenum">
              <a:rPr lang="en-US" altLang="en-US"/>
              <a:pPr eaLnBrk="1" hangingPunct="1"/>
              <a:t>16</a:t>
            </a:fld>
            <a:endParaRPr lang="en-US" altLang="en-US"/>
          </a:p>
        </p:txBody>
      </p:sp>
      <p:sp>
        <p:nvSpPr>
          <p:cNvPr id="14339" name="Rectangle 2"/>
          <p:cNvSpPr>
            <a:spLocks noGrp="1" noChangeArrowheads="1"/>
          </p:cNvSpPr>
          <p:nvPr>
            <p:ph type="title"/>
          </p:nvPr>
        </p:nvSpPr>
        <p:spPr/>
        <p:txBody>
          <a:bodyPr/>
          <a:lstStyle/>
          <a:p>
            <a:pPr eaLnBrk="1" hangingPunct="1"/>
            <a:r>
              <a:rPr lang="en-US" altLang="ko-KR" sz="2400" b="1">
                <a:ea typeface="Gulim" panose="020B0600000101010101" pitchFamily="34" charset="-127"/>
              </a:rPr>
              <a:t>BENEFITS AND LIMITATIONS OF NEURAL NETWORKS</a:t>
            </a:r>
            <a:r>
              <a:rPr lang="en-US" altLang="ko-KR" sz="2400">
                <a:ea typeface="Gulim" panose="020B0600000101010101" pitchFamily="34" charset="-127"/>
              </a:rPr>
              <a:t> </a:t>
            </a:r>
            <a:endParaRPr lang="en-US" altLang="en-US" sz="2400"/>
          </a:p>
        </p:txBody>
      </p:sp>
      <p:sp>
        <p:nvSpPr>
          <p:cNvPr id="14340" name="Rectangle 3"/>
          <p:cNvSpPr>
            <a:spLocks noGrp="1" noChangeArrowheads="1"/>
          </p:cNvSpPr>
          <p:nvPr>
            <p:ph type="body" idx="4294967295"/>
          </p:nvPr>
        </p:nvSpPr>
        <p:spPr>
          <a:xfrm>
            <a:off x="2438400" y="1600200"/>
            <a:ext cx="8001000" cy="4953000"/>
          </a:xfrm>
          <a:prstGeom prst="rect">
            <a:avLst/>
          </a:prstGeom>
        </p:spPr>
        <p:txBody>
          <a:bodyPr/>
          <a:lstStyle/>
          <a:p>
            <a:pPr eaLnBrk="1" hangingPunct="1">
              <a:lnSpc>
                <a:spcPct val="90000"/>
              </a:lnSpc>
              <a:buFont typeface="Wingdings" panose="05000000000000000000" pitchFamily="2" charset="2"/>
              <a:buNone/>
            </a:pPr>
            <a:r>
              <a:rPr lang="en-US" altLang="ko-KR" sz="1800" b="1" dirty="0">
                <a:ea typeface="Gulim" panose="020B0600000101010101" pitchFamily="34" charset="-127"/>
              </a:rPr>
              <a:t>Benefits of ANNs</a:t>
            </a:r>
            <a:endParaRPr lang="en-US" altLang="ko-KR" sz="1800" dirty="0">
              <a:ea typeface="Gulim" panose="020B0600000101010101" pitchFamily="34" charset="-127"/>
              <a:sym typeface="Symbol" panose="05050102010706020507" pitchFamily="18" charset="2"/>
            </a:endParaRPr>
          </a:p>
          <a:p>
            <a:pPr algn="just" eaLnBrk="1" hangingPunct="1">
              <a:lnSpc>
                <a:spcPct val="90000"/>
              </a:lnSpc>
            </a:pPr>
            <a:r>
              <a:rPr lang="en-US" altLang="ko-KR" sz="1800" b="1" i="1" dirty="0">
                <a:ea typeface="Gulim" panose="020B0600000101010101" pitchFamily="34" charset="-127"/>
              </a:rPr>
              <a:t>Usefulness</a:t>
            </a:r>
            <a:r>
              <a:rPr lang="en-US" altLang="ko-KR" sz="1800" i="1" dirty="0">
                <a:ea typeface="Gulim" panose="020B0600000101010101" pitchFamily="34" charset="-127"/>
              </a:rPr>
              <a:t> for pattern recognition, classification, generalization, abstraction and interpretation of </a:t>
            </a:r>
            <a:r>
              <a:rPr lang="en-US" altLang="ko-KR" sz="1800" i="1" dirty="0" err="1">
                <a:ea typeface="Gulim" panose="020B0600000101010101" pitchFamily="34" charset="-127"/>
              </a:rPr>
              <a:t>imcomplete</a:t>
            </a:r>
            <a:r>
              <a:rPr lang="en-US" altLang="ko-KR" sz="1800" i="1" dirty="0">
                <a:ea typeface="Gulim" panose="020B0600000101010101" pitchFamily="34" charset="-127"/>
              </a:rPr>
              <a:t> and noisy inputs.</a:t>
            </a:r>
            <a:r>
              <a:rPr lang="en-US" altLang="ko-KR" sz="1800" dirty="0">
                <a:ea typeface="Gulim" panose="020B0600000101010101" pitchFamily="34" charset="-127"/>
              </a:rPr>
              <a:t>  (e.g. handwriting recognition, image recognition, voice and speech recognition, weather </a:t>
            </a:r>
            <a:r>
              <a:rPr lang="en-US" altLang="ko-KR" sz="1800" dirty="0" err="1">
                <a:ea typeface="Gulim" panose="020B0600000101010101" pitchFamily="34" charset="-127"/>
              </a:rPr>
              <a:t>forecasing</a:t>
            </a:r>
            <a:r>
              <a:rPr lang="en-US" altLang="ko-KR" sz="1800" dirty="0">
                <a:ea typeface="Gulim" panose="020B0600000101010101" pitchFamily="34" charset="-127"/>
              </a:rPr>
              <a:t>).</a:t>
            </a:r>
            <a:endParaRPr lang="en-US" altLang="ko-KR" sz="1800" dirty="0">
              <a:ea typeface="Gulim" panose="020B0600000101010101" pitchFamily="34" charset="-127"/>
              <a:sym typeface="Symbol" panose="05050102010706020507" pitchFamily="18" charset="2"/>
            </a:endParaRPr>
          </a:p>
          <a:p>
            <a:pPr algn="just" eaLnBrk="1" hangingPunct="1">
              <a:lnSpc>
                <a:spcPct val="90000"/>
              </a:lnSpc>
            </a:pPr>
            <a:r>
              <a:rPr lang="en-US" altLang="ko-KR" sz="1800" b="1" i="1" dirty="0">
                <a:ea typeface="Gulim" panose="020B0600000101010101" pitchFamily="34" charset="-127"/>
              </a:rPr>
              <a:t>Providing </a:t>
            </a:r>
            <a:r>
              <a:rPr lang="en-US" altLang="ko-KR" sz="1800" i="1" dirty="0">
                <a:ea typeface="Gulim" panose="020B0600000101010101" pitchFamily="34" charset="-127"/>
              </a:rPr>
              <a:t>some human characteristics to problem solving</a:t>
            </a:r>
            <a:r>
              <a:rPr lang="en-US" altLang="ko-KR" sz="1800" dirty="0">
                <a:ea typeface="Gulim" panose="020B0600000101010101" pitchFamily="34" charset="-127"/>
              </a:rPr>
              <a:t> that are difficult to simulate using the logical, analytical techniques of expert systems and standard software technologies. (e.g. financial applications).</a:t>
            </a:r>
          </a:p>
          <a:p>
            <a:pPr algn="just" eaLnBrk="1" hangingPunct="1">
              <a:lnSpc>
                <a:spcPct val="90000"/>
              </a:lnSpc>
            </a:pPr>
            <a:endParaRPr lang="en-US" altLang="ko-KR" sz="1800" dirty="0">
              <a:ea typeface="Gulim" panose="020B0600000101010101" pitchFamily="34" charset="-127"/>
              <a:sym typeface="Symbol" panose="05050102010706020507" pitchFamily="18" charset="2"/>
            </a:endParaRPr>
          </a:p>
          <a:p>
            <a:pPr algn="just" eaLnBrk="1" hangingPunct="1">
              <a:lnSpc>
                <a:spcPct val="90000"/>
              </a:lnSpc>
            </a:pPr>
            <a:r>
              <a:rPr lang="en-US" altLang="ko-KR" sz="1800" b="1" i="1" dirty="0">
                <a:ea typeface="Gulim" panose="020B0600000101010101" pitchFamily="34" charset="-127"/>
              </a:rPr>
              <a:t>Ability </a:t>
            </a:r>
            <a:r>
              <a:rPr lang="en-US" altLang="ko-KR" sz="1800" i="1" dirty="0">
                <a:ea typeface="Gulim" panose="020B0600000101010101" pitchFamily="34" charset="-127"/>
              </a:rPr>
              <a:t>to solve new kinds of problems</a:t>
            </a:r>
            <a:r>
              <a:rPr lang="en-US" altLang="ko-KR" sz="1800" dirty="0">
                <a:ea typeface="Gulim" panose="020B0600000101010101" pitchFamily="34" charset="-127"/>
              </a:rPr>
              <a:t>. ANNs are particularly effective at solving problems whose solutions are difficult, if not impossible, to define. This opened up a new range of decision support applications formerly either difficult or impossible to computerize.</a:t>
            </a:r>
            <a:endParaRPr lang="en-US" altLang="ko-KR" sz="1800" dirty="0">
              <a:ea typeface="Gulim"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2237785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656F426-A7B0-4FC9-81B0-B439C966B2F7}" type="slidenum">
              <a:rPr lang="en-US" altLang="en-US"/>
              <a:pPr eaLnBrk="1" hangingPunct="1"/>
              <a:t>17</a:t>
            </a:fld>
            <a:endParaRPr lang="en-US" altLang="en-US"/>
          </a:p>
        </p:txBody>
      </p:sp>
      <p:sp>
        <p:nvSpPr>
          <p:cNvPr id="15363" name="Rectangle 3"/>
          <p:cNvSpPr>
            <a:spLocks noGrp="1" noChangeArrowheads="1"/>
          </p:cNvSpPr>
          <p:nvPr>
            <p:ph type="body" idx="4294967295"/>
          </p:nvPr>
        </p:nvSpPr>
        <p:spPr>
          <a:xfrm>
            <a:off x="2286000" y="1905000"/>
            <a:ext cx="8229600" cy="3733800"/>
          </a:xfrm>
          <a:prstGeom prst="rect">
            <a:avLst/>
          </a:prstGeom>
        </p:spPr>
        <p:txBody>
          <a:bodyPr>
            <a:normAutofit fontScale="92500"/>
          </a:bodyPr>
          <a:lstStyle/>
          <a:p>
            <a:pPr algn="just" eaLnBrk="1" hangingPunct="1">
              <a:lnSpc>
                <a:spcPct val="80000"/>
              </a:lnSpc>
            </a:pPr>
            <a:r>
              <a:rPr lang="en-US" altLang="ko-KR" sz="2100" b="1" i="1">
                <a:ea typeface="Gulim" panose="020B0600000101010101" pitchFamily="34" charset="-127"/>
              </a:rPr>
              <a:t>Robustness</a:t>
            </a:r>
            <a:r>
              <a:rPr lang="en-US" altLang="ko-KR" sz="2100" b="1">
                <a:ea typeface="Gulim" panose="020B0600000101010101" pitchFamily="34" charset="-127"/>
              </a:rPr>
              <a:t>. </a:t>
            </a:r>
            <a:r>
              <a:rPr lang="en-US" altLang="ko-KR" sz="2100">
                <a:ea typeface="Gulim" panose="020B0600000101010101" pitchFamily="34" charset="-127"/>
              </a:rPr>
              <a:t>ANNs tend to be more robust than their conventional counterparts. They have the ability to cope with imcomplete or fuzzy data. ANNs can be very tolerant of faults if properly implemented.</a:t>
            </a:r>
            <a:endParaRPr lang="en-US" altLang="en-US" sz="2100"/>
          </a:p>
          <a:p>
            <a:pPr algn="just" eaLnBrk="1" hangingPunct="1">
              <a:lnSpc>
                <a:spcPct val="80000"/>
              </a:lnSpc>
            </a:pPr>
            <a:r>
              <a:rPr lang="en-US" altLang="ko-KR">
                <a:ea typeface="Gulim" panose="020B0600000101010101" pitchFamily="34" charset="-127"/>
              </a:rPr>
              <a:t> </a:t>
            </a:r>
            <a:r>
              <a:rPr lang="en-US" altLang="ko-KR" sz="2100" b="1" i="1">
                <a:ea typeface="Gulim" panose="020B0600000101010101" pitchFamily="34" charset="-127"/>
              </a:rPr>
              <a:t>Fast processing speed</a:t>
            </a:r>
            <a:r>
              <a:rPr lang="en-US" altLang="ko-KR" sz="2100" b="1">
                <a:ea typeface="Gulim" panose="020B0600000101010101" pitchFamily="34" charset="-127"/>
              </a:rPr>
              <a:t>.  </a:t>
            </a:r>
            <a:r>
              <a:rPr lang="en-US" altLang="ko-KR" sz="2100">
                <a:ea typeface="Gulim" panose="020B0600000101010101" pitchFamily="34" charset="-127"/>
              </a:rPr>
              <a:t>Because they consist of a large number of massively interconnected processing units, all operating in parallel on the same problem, ANNs can potentially operate at considerable speed (when implemented on parallel processors).</a:t>
            </a:r>
            <a:endParaRPr lang="en-US" altLang="ko-KR" sz="2100">
              <a:ea typeface="Gulim" panose="020B0600000101010101" pitchFamily="34" charset="-127"/>
              <a:sym typeface="Symbol" panose="05050102010706020507" pitchFamily="18" charset="2"/>
            </a:endParaRPr>
          </a:p>
          <a:p>
            <a:pPr algn="just" eaLnBrk="1" hangingPunct="1">
              <a:lnSpc>
                <a:spcPct val="80000"/>
              </a:lnSpc>
            </a:pPr>
            <a:r>
              <a:rPr lang="en-US" altLang="ko-KR" sz="2100">
                <a:ea typeface="Gulim" panose="020B0600000101010101" pitchFamily="34" charset="-127"/>
              </a:rPr>
              <a:t> </a:t>
            </a:r>
            <a:r>
              <a:rPr lang="en-US" altLang="ko-KR" sz="2100" b="1" i="1">
                <a:ea typeface="Gulim" panose="020B0600000101010101" pitchFamily="34" charset="-127"/>
              </a:rPr>
              <a:t>Flexibility and ease of maintenaince</a:t>
            </a:r>
            <a:r>
              <a:rPr lang="en-US" altLang="ko-KR" sz="2100">
                <a:ea typeface="Gulim" panose="020B0600000101010101" pitchFamily="34" charset="-127"/>
              </a:rPr>
              <a:t>. ANNs are very flexible in adapting their behavior to new and changing environments. They are also easier to maintain, with some having the ability to learn from experience to improve their own performance.</a:t>
            </a:r>
          </a:p>
          <a:p>
            <a:pPr eaLnBrk="1" hangingPunct="1">
              <a:lnSpc>
                <a:spcPct val="80000"/>
              </a:lnSpc>
              <a:buFont typeface="Wingdings" panose="05000000000000000000" pitchFamily="2" charset="2"/>
              <a:buNone/>
            </a:pPr>
            <a:r>
              <a:rPr lang="en-US" altLang="ko-KR">
                <a:ea typeface="Gulim" panose="020B0600000101010101" pitchFamily="34" charset="-127"/>
              </a:rPr>
              <a:t> </a:t>
            </a:r>
            <a:endParaRPr lang="en-US" altLang="ko-KR" b="1">
              <a:ea typeface="Gulim" panose="020B0600000101010101" pitchFamily="34" charset="-127"/>
            </a:endParaRPr>
          </a:p>
        </p:txBody>
      </p:sp>
    </p:spTree>
    <p:extLst>
      <p:ext uri="{BB962C8B-B14F-4D97-AF65-F5344CB8AC3E}">
        <p14:creationId xmlns:p14="http://schemas.microsoft.com/office/powerpoint/2010/main" val="1317753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2438400" y="662496"/>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Artificial Neural Networks</a:t>
            </a:r>
          </a:p>
        </p:txBody>
      </p:sp>
      <p:sp>
        <p:nvSpPr>
          <p:cNvPr id="16387" name="Text Box 2"/>
          <p:cNvSpPr txBox="1">
            <a:spLocks noChangeArrowheads="1"/>
          </p:cNvSpPr>
          <p:nvPr/>
        </p:nvSpPr>
        <p:spPr bwMode="auto">
          <a:xfrm>
            <a:off x="2438400" y="2057401"/>
            <a:ext cx="7848600" cy="17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914400" indent="-4572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eaLnBrk="1" hangingPunct="1">
              <a:spcBef>
                <a:spcPts val="575"/>
              </a:spcBef>
              <a:buClr>
                <a:srgbClr val="D34817"/>
              </a:buClr>
              <a:buSzPct val="85000"/>
              <a:buFont typeface="Wingdings 2" panose="05020102010507070707" pitchFamily="18" charset="2"/>
              <a:buChar char=""/>
            </a:pPr>
            <a:r>
              <a:rPr lang="en-GB" altLang="en-US" sz="2800" dirty="0">
                <a:solidFill>
                  <a:srgbClr val="000000"/>
                </a:solidFill>
                <a:latin typeface="Times New Roman" panose="02020603050405020304" pitchFamily="18" charset="0"/>
                <a:cs typeface="Times New Roman" panose="02020603050405020304" pitchFamily="18" charset="0"/>
              </a:rPr>
              <a:t>An ANN can:</a:t>
            </a:r>
          </a:p>
          <a:p>
            <a:pPr lvl="1" eaLnBrk="1" hangingPunct="1">
              <a:spcBef>
                <a:spcPts val="375"/>
              </a:spcBef>
              <a:buClr>
                <a:srgbClr val="9B2D1F"/>
              </a:buClr>
              <a:buSzPct val="85000"/>
              <a:buFont typeface="Times New Roman" panose="02020603050405020304" pitchFamily="18" charset="0"/>
              <a:buAutoNum type="arabicPeriod"/>
            </a:pPr>
            <a:r>
              <a:rPr lang="en-GB" altLang="en-US" sz="2400" dirty="0">
                <a:solidFill>
                  <a:srgbClr val="000000"/>
                </a:solidFill>
                <a:latin typeface="Times New Roman" panose="02020603050405020304" pitchFamily="18" charset="0"/>
                <a:cs typeface="Times New Roman" panose="02020603050405020304" pitchFamily="18" charset="0"/>
              </a:rPr>
              <a:t>compute </a:t>
            </a:r>
            <a:r>
              <a:rPr lang="en-GB" altLang="en-US" sz="2400" i="1" dirty="0">
                <a:solidFill>
                  <a:srgbClr val="000000"/>
                </a:solidFill>
                <a:latin typeface="Times New Roman" panose="02020603050405020304" pitchFamily="18" charset="0"/>
                <a:cs typeface="Times New Roman" panose="02020603050405020304" pitchFamily="18" charset="0"/>
              </a:rPr>
              <a:t>any computable </a:t>
            </a:r>
            <a:r>
              <a:rPr lang="en-GB" altLang="en-US" sz="2400" dirty="0">
                <a:solidFill>
                  <a:srgbClr val="000000"/>
                </a:solidFill>
                <a:latin typeface="Times New Roman" panose="02020603050405020304" pitchFamily="18" charset="0"/>
                <a:cs typeface="Times New Roman" panose="02020603050405020304" pitchFamily="18" charset="0"/>
              </a:rPr>
              <a:t>function, by the appropriate selection of the network topology and weights values.</a:t>
            </a:r>
          </a:p>
          <a:p>
            <a:pPr lvl="1" eaLnBrk="1" hangingPunct="1">
              <a:spcBef>
                <a:spcPts val="375"/>
              </a:spcBef>
              <a:buClr>
                <a:srgbClr val="9B2D1F"/>
              </a:buClr>
              <a:buSzPct val="85000"/>
              <a:buFont typeface="Times New Roman" panose="02020603050405020304" pitchFamily="18" charset="0"/>
              <a:buAutoNum type="arabicPeriod"/>
            </a:pPr>
            <a:r>
              <a:rPr lang="en-GB" altLang="en-US" sz="2400" dirty="0">
                <a:solidFill>
                  <a:srgbClr val="000000"/>
                </a:solidFill>
                <a:latin typeface="Times New Roman" panose="02020603050405020304" pitchFamily="18" charset="0"/>
                <a:cs typeface="Times New Roman" panose="02020603050405020304" pitchFamily="18" charset="0"/>
              </a:rPr>
              <a:t>learn from experience</a:t>
            </a:r>
            <a:r>
              <a:rPr lang="en-GB" altLang="en-US" sz="2400" dirty="0" smtClean="0">
                <a:solidFill>
                  <a:srgbClr val="000000"/>
                </a:solidFill>
                <a:latin typeface="Times New Roman" panose="02020603050405020304" pitchFamily="18" charset="0"/>
                <a:cs typeface="Times New Roman" panose="02020603050405020304" pitchFamily="18" charset="0"/>
              </a:rPr>
              <a:t>! </a:t>
            </a:r>
            <a:r>
              <a:rPr lang="en-GB" altLang="en-US" sz="2400" dirty="0">
                <a:solidFill>
                  <a:srgbClr val="000000"/>
                </a:solidFill>
                <a:latin typeface="Times New Roman" panose="02020603050405020304" pitchFamily="18" charset="0"/>
                <a:cs typeface="Times New Roman" panose="02020603050405020304" pitchFamily="18" charset="0"/>
              </a:rPr>
              <a:t>Specifically, by trial‐and‐error</a:t>
            </a:r>
          </a:p>
        </p:txBody>
      </p:sp>
    </p:spTree>
    <p:extLst>
      <p:ext uri="{BB962C8B-B14F-4D97-AF65-F5344CB8AC3E}">
        <p14:creationId xmlns:p14="http://schemas.microsoft.com/office/powerpoint/2010/main" val="30542609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524000" y="159258"/>
            <a:ext cx="91440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Computers vs. Neural Networks</a:t>
            </a:r>
          </a:p>
        </p:txBody>
      </p:sp>
      <p:sp>
        <p:nvSpPr>
          <p:cNvPr id="17411" name="Text Box 2"/>
          <p:cNvSpPr txBox="1">
            <a:spLocks noChangeArrowheads="1"/>
          </p:cNvSpPr>
          <p:nvPr/>
        </p:nvSpPr>
        <p:spPr bwMode="auto">
          <a:xfrm>
            <a:off x="2209800" y="1752601"/>
            <a:ext cx="8229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D34817"/>
              </a:buClr>
              <a:buSzPct val="85000"/>
              <a:buFont typeface="Wingdings 2" panose="05020102010507070707" pitchFamily="18" charset="2"/>
              <a:buNone/>
            </a:pPr>
            <a:r>
              <a:rPr lang="en-GB" altLang="en-US" sz="2800" b="1">
                <a:solidFill>
                  <a:srgbClr val="0070C0"/>
                </a:solidFill>
                <a:latin typeface="Times New Roman" panose="02020603050405020304" pitchFamily="18" charset="0"/>
                <a:cs typeface="Times New Roman" panose="02020603050405020304" pitchFamily="18" charset="0"/>
              </a:rPr>
              <a:t>“Standard” Computers	          Neural Networks</a:t>
            </a:r>
          </a:p>
          <a:p>
            <a:pPr algn="ctr" eaLnBrk="1" hangingPunct="1">
              <a:buClr>
                <a:srgbClr val="D34817"/>
              </a:buClr>
              <a:buSzPct val="85000"/>
              <a:buFont typeface="Wingdings 2" panose="05020102010507070707" pitchFamily="18" charset="2"/>
              <a:buNone/>
            </a:pPr>
            <a:endParaRPr lang="en-GB" altLang="en-US" sz="2800" b="1">
              <a:solidFill>
                <a:srgbClr val="00FFFF"/>
              </a:solidFill>
              <a:latin typeface="Times New Roman" panose="02020603050405020304" pitchFamily="18" charset="0"/>
              <a:cs typeface="Times New Roman" panose="02020603050405020304" pitchFamily="18" charset="0"/>
            </a:endParaRPr>
          </a:p>
          <a:p>
            <a:pPr eaLnBrk="1" hangingPunct="1">
              <a:buClr>
                <a:srgbClr val="D34817"/>
              </a:buClr>
              <a:buSzPct val="85000"/>
              <a:buFont typeface="Wingdings 2" panose="05020102010507070707" pitchFamily="18" charset="2"/>
              <a:buChar char=""/>
            </a:pPr>
            <a:r>
              <a:rPr lang="en-GB" altLang="en-US" sz="2800">
                <a:solidFill>
                  <a:srgbClr val="000000"/>
                </a:solidFill>
                <a:latin typeface="Times New Roman" panose="02020603050405020304" pitchFamily="18" charset="0"/>
                <a:cs typeface="Times New Roman" panose="02020603050405020304" pitchFamily="18" charset="0"/>
              </a:rPr>
              <a:t> one CPU                               highly parallel processing</a:t>
            </a:r>
          </a:p>
          <a:p>
            <a:pPr algn="ctr" eaLnBrk="1" hangingPunct="1">
              <a:buClr>
                <a:srgbClr val="D34817"/>
              </a:buClr>
              <a:buSzPct val="85000"/>
              <a:buFont typeface="Wingdings 2" panose="05020102010507070707" pitchFamily="18" charset="2"/>
              <a:buNone/>
            </a:pPr>
            <a:endParaRPr lang="en-GB" altLang="en-US" sz="2800">
              <a:solidFill>
                <a:srgbClr val="000000"/>
              </a:solidFill>
              <a:latin typeface="Times New Roman" panose="02020603050405020304" pitchFamily="18" charset="0"/>
              <a:cs typeface="Times New Roman" panose="02020603050405020304" pitchFamily="18" charset="0"/>
            </a:endParaRPr>
          </a:p>
          <a:p>
            <a:pPr eaLnBrk="1" hangingPunct="1">
              <a:buClr>
                <a:srgbClr val="D34817"/>
              </a:buClr>
              <a:buSzPct val="85000"/>
              <a:buFont typeface="Wingdings 2" panose="05020102010507070707" pitchFamily="18" charset="2"/>
              <a:buChar char=""/>
            </a:pPr>
            <a:r>
              <a:rPr lang="en-GB" altLang="en-US" sz="2800">
                <a:solidFill>
                  <a:srgbClr val="000000"/>
                </a:solidFill>
                <a:latin typeface="Times New Roman" panose="02020603050405020304" pitchFamily="18" charset="0"/>
                <a:cs typeface="Times New Roman" panose="02020603050405020304" pitchFamily="18" charset="0"/>
              </a:rPr>
              <a:t>fast processing units	       slow processing units</a:t>
            </a:r>
          </a:p>
          <a:p>
            <a:pPr algn="ctr" eaLnBrk="1" hangingPunct="1">
              <a:buClr>
                <a:srgbClr val="D34817"/>
              </a:buClr>
              <a:buSzPct val="85000"/>
              <a:buFont typeface="Wingdings 2" panose="05020102010507070707" pitchFamily="18" charset="2"/>
              <a:buNone/>
            </a:pPr>
            <a:endParaRPr lang="en-GB" altLang="en-US" sz="2800">
              <a:solidFill>
                <a:srgbClr val="000000"/>
              </a:solidFill>
              <a:latin typeface="Times New Roman" panose="02020603050405020304" pitchFamily="18" charset="0"/>
              <a:cs typeface="Times New Roman" panose="02020603050405020304" pitchFamily="18" charset="0"/>
            </a:endParaRPr>
          </a:p>
          <a:p>
            <a:pPr eaLnBrk="1" hangingPunct="1">
              <a:buClr>
                <a:srgbClr val="D34817"/>
              </a:buClr>
              <a:buSzPct val="85000"/>
              <a:buFont typeface="Wingdings 2" panose="05020102010507070707" pitchFamily="18" charset="2"/>
              <a:buChar char=""/>
            </a:pPr>
            <a:r>
              <a:rPr lang="en-GB" altLang="en-US" sz="2800">
                <a:solidFill>
                  <a:srgbClr val="000000"/>
                </a:solidFill>
                <a:latin typeface="Times New Roman" panose="02020603050405020304" pitchFamily="18" charset="0"/>
                <a:cs typeface="Times New Roman" panose="02020603050405020304" pitchFamily="18" charset="0"/>
              </a:rPr>
              <a:t>reliable units		       unreliable units</a:t>
            </a:r>
          </a:p>
          <a:p>
            <a:pPr algn="ctr" eaLnBrk="1" hangingPunct="1">
              <a:buClr>
                <a:srgbClr val="D34817"/>
              </a:buClr>
              <a:buSzPct val="85000"/>
              <a:buFont typeface="Wingdings 2" panose="05020102010507070707" pitchFamily="18" charset="2"/>
              <a:buNone/>
            </a:pPr>
            <a:endParaRPr lang="en-GB" altLang="en-US" sz="2800">
              <a:solidFill>
                <a:srgbClr val="000000"/>
              </a:solidFill>
              <a:latin typeface="Times New Roman" panose="02020603050405020304" pitchFamily="18" charset="0"/>
              <a:cs typeface="Times New Roman" panose="02020603050405020304" pitchFamily="18" charset="0"/>
            </a:endParaRPr>
          </a:p>
          <a:p>
            <a:pPr eaLnBrk="1" hangingPunct="1">
              <a:buClr>
                <a:srgbClr val="D34817"/>
              </a:buClr>
              <a:buSzPct val="85000"/>
              <a:buFont typeface="Wingdings 2" panose="05020102010507070707" pitchFamily="18" charset="2"/>
              <a:buChar char=""/>
            </a:pPr>
            <a:r>
              <a:rPr lang="en-GB" altLang="en-US" sz="2800">
                <a:solidFill>
                  <a:srgbClr val="000000"/>
                </a:solidFill>
                <a:latin typeface="Times New Roman" panose="02020603050405020304" pitchFamily="18" charset="0"/>
                <a:cs typeface="Times New Roman" panose="02020603050405020304" pitchFamily="18" charset="0"/>
              </a:rPr>
              <a:t>static infrastructure	       dynamic infrastructure</a:t>
            </a:r>
          </a:p>
        </p:txBody>
      </p:sp>
    </p:spTree>
    <p:extLst>
      <p:ext uri="{BB962C8B-B14F-4D97-AF65-F5344CB8AC3E}">
        <p14:creationId xmlns:p14="http://schemas.microsoft.com/office/powerpoint/2010/main" val="24278034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Agenda</a:t>
            </a:r>
          </a:p>
        </p:txBody>
      </p:sp>
      <p:sp>
        <p:nvSpPr>
          <p:cNvPr id="4099" name="Rectangle 3"/>
          <p:cNvSpPr>
            <a:spLocks noGrp="1" noChangeArrowheads="1"/>
          </p:cNvSpPr>
          <p:nvPr>
            <p:ph type="body" idx="4294967295"/>
          </p:nvPr>
        </p:nvSpPr>
        <p:spPr>
          <a:xfrm>
            <a:off x="3048000" y="1905000"/>
            <a:ext cx="7010400" cy="4114800"/>
          </a:xfrm>
          <a:prstGeom prst="rect">
            <a:avLst/>
          </a:prstGeom>
        </p:spPr>
        <p:txBody>
          <a:bodyPr/>
          <a:lstStyle/>
          <a:p>
            <a:pPr eaLnBrk="1" hangingPunct="1"/>
            <a:r>
              <a:rPr lang="en-US" altLang="en-US" dirty="0" smtClean="0"/>
              <a:t>AI and </a:t>
            </a:r>
            <a:r>
              <a:rPr lang="en-US" altLang="en-US" dirty="0" smtClean="0"/>
              <a:t>Soft computing</a:t>
            </a:r>
            <a:endParaRPr lang="en-US" altLang="en-US" dirty="0" smtClean="0"/>
          </a:p>
          <a:p>
            <a:pPr eaLnBrk="1" hangingPunct="1"/>
            <a:r>
              <a:rPr lang="en-US" altLang="en-US" dirty="0" smtClean="0"/>
              <a:t>From Conventional AI to Computational Intelligence</a:t>
            </a:r>
          </a:p>
          <a:p>
            <a:pPr eaLnBrk="1" hangingPunct="1"/>
            <a:r>
              <a:rPr lang="en-US" altLang="en-US" dirty="0" smtClean="0"/>
              <a:t>Neural Networks</a:t>
            </a:r>
          </a:p>
          <a:p>
            <a:pPr eaLnBrk="1" hangingPunct="1"/>
            <a:r>
              <a:rPr lang="en-US" altLang="en-US" dirty="0" smtClean="0"/>
              <a:t>Fuzzy Set Theory</a:t>
            </a:r>
          </a:p>
          <a:p>
            <a:pPr eaLnBrk="1" hangingPunct="1"/>
            <a:r>
              <a:rPr lang="en-US" altLang="en-US" dirty="0" smtClean="0"/>
              <a:t>Evolutionary Computation</a:t>
            </a:r>
          </a:p>
        </p:txBody>
      </p:sp>
    </p:spTree>
    <p:extLst>
      <p:ext uri="{BB962C8B-B14F-4D97-AF65-F5344CB8AC3E}">
        <p14:creationId xmlns:p14="http://schemas.microsoft.com/office/powerpoint/2010/main" val="2131652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our brains work?</a:t>
            </a:r>
          </a:p>
        </p:txBody>
      </p:sp>
      <p:sp>
        <p:nvSpPr>
          <p:cNvPr id="18435" name="Text Box 2"/>
          <p:cNvSpPr txBox="1">
            <a:spLocks noChangeArrowheads="1"/>
          </p:cNvSpPr>
          <p:nvPr/>
        </p:nvSpPr>
        <p:spPr bwMode="auto">
          <a:xfrm>
            <a:off x="1752600" y="762001"/>
            <a:ext cx="86868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gn="ctr" eaLnBrk="1" hangingPunct="1">
              <a:spcBef>
                <a:spcPts val="575"/>
              </a:spcBef>
              <a:buClr>
                <a:srgbClr val="D34817"/>
              </a:buClr>
              <a:buSzPct val="85000"/>
              <a:buFont typeface="Wingdings" panose="05000000000000000000" pitchFamily="2" charset="2"/>
              <a:buChar char=""/>
            </a:pPr>
            <a:r>
              <a:rPr lang="en-GB" altLang="en-US" sz="2800">
                <a:solidFill>
                  <a:srgbClr val="000000"/>
                </a:solidFill>
                <a:ea typeface="HG Mincho Light J"/>
                <a:cs typeface="HG Mincho Light J"/>
              </a:rPr>
              <a:t>A processing element</a:t>
            </a:r>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95400"/>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7" name="Text Box 4"/>
          <p:cNvSpPr txBox="1">
            <a:spLocks noChangeArrowheads="1"/>
          </p:cNvSpPr>
          <p:nvPr/>
        </p:nvSpPr>
        <p:spPr bwMode="auto">
          <a:xfrm>
            <a:off x="1905000" y="5029200"/>
            <a:ext cx="8305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Dendrites: Input</a:t>
            </a:r>
          </a:p>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Cell body: Processor</a:t>
            </a:r>
          </a:p>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Synaptic: Link</a:t>
            </a:r>
          </a:p>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Axon: Output</a:t>
            </a:r>
          </a:p>
          <a:p>
            <a:pPr algn="ctr" eaLnBrk="1" hangingPunct="1"/>
            <a:endParaRPr lang="en-GB" altLang="en-US" sz="2400">
              <a:solidFill>
                <a:srgbClr val="000000"/>
              </a:solidFill>
              <a:ea typeface="HG Mincho Light J"/>
              <a:cs typeface="HG Mincho Light J"/>
            </a:endParaRPr>
          </a:p>
          <a:p>
            <a:pPr algn="ctr" eaLnBrk="1" hangingPunct="1"/>
            <a:endParaRPr lang="en-GB" altLang="en-US" sz="2400">
              <a:solidFill>
                <a:srgbClr val="000000"/>
              </a:solidFill>
              <a:ea typeface="HG Mincho Light J"/>
              <a:cs typeface="HG Mincho Light J"/>
            </a:endParaRPr>
          </a:p>
          <a:p>
            <a:pPr algn="ctr" eaLnBrk="1" hangingPunct="1"/>
            <a:endParaRPr lang="en-GB" altLang="en-US" sz="2400">
              <a:solidFill>
                <a:srgbClr val="000000"/>
              </a:solidFill>
              <a:ea typeface="HG Mincho Light J"/>
              <a:cs typeface="HG Mincho Light J"/>
            </a:endParaRPr>
          </a:p>
        </p:txBody>
      </p:sp>
    </p:spTree>
    <p:extLst>
      <p:ext uri="{BB962C8B-B14F-4D97-AF65-F5344CB8AC3E}">
        <p14:creationId xmlns:p14="http://schemas.microsoft.com/office/powerpoint/2010/main" val="1422007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our brains work?</a:t>
            </a:r>
          </a:p>
        </p:txBody>
      </p:sp>
      <p:sp>
        <p:nvSpPr>
          <p:cNvPr id="19459" name="Text Box 2"/>
          <p:cNvSpPr txBox="1">
            <a:spLocks noChangeArrowheads="1"/>
          </p:cNvSpPr>
          <p:nvPr/>
        </p:nvSpPr>
        <p:spPr bwMode="auto">
          <a:xfrm>
            <a:off x="1752600" y="762001"/>
            <a:ext cx="86868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gn="ctr" eaLnBrk="1" hangingPunct="1">
              <a:spcBef>
                <a:spcPts val="575"/>
              </a:spcBef>
              <a:buClr>
                <a:srgbClr val="D34817"/>
              </a:buClr>
              <a:buSzPct val="85000"/>
              <a:buFont typeface="Wingdings" panose="05000000000000000000" pitchFamily="2" charset="2"/>
              <a:buChar char=""/>
            </a:pPr>
            <a:r>
              <a:rPr lang="en-GB" altLang="en-US" sz="2800">
                <a:solidFill>
                  <a:srgbClr val="000000"/>
                </a:solidFill>
                <a:ea typeface="HG Mincho Light J"/>
                <a:cs typeface="HG Mincho Light J"/>
              </a:rPr>
              <a:t>A processing element</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95400"/>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9461" name="Text Box 4"/>
          <p:cNvSpPr txBox="1">
            <a:spLocks noChangeArrowheads="1"/>
          </p:cNvSpPr>
          <p:nvPr/>
        </p:nvSpPr>
        <p:spPr bwMode="auto">
          <a:xfrm>
            <a:off x="1905000" y="5105400"/>
            <a:ext cx="8305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A neuron is connected to other neurons through about </a:t>
            </a:r>
            <a:r>
              <a:rPr lang="en-GB" altLang="en-US" sz="2400" i="1">
                <a:solidFill>
                  <a:srgbClr val="000000"/>
                </a:solidFill>
                <a:latin typeface="Times New Roman" panose="02020603050405020304" pitchFamily="18" charset="0"/>
                <a:cs typeface="Times New Roman" panose="02020603050405020304" pitchFamily="18" charset="0"/>
              </a:rPr>
              <a:t>10,000 synapses</a:t>
            </a:r>
          </a:p>
        </p:txBody>
      </p:sp>
    </p:spTree>
    <p:extLst>
      <p:ext uri="{BB962C8B-B14F-4D97-AF65-F5344CB8AC3E}">
        <p14:creationId xmlns:p14="http://schemas.microsoft.com/office/powerpoint/2010/main" val="9842853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0483" name="Text Box 2"/>
          <p:cNvSpPr txBox="1">
            <a:spLocks noChangeArrowheads="1"/>
          </p:cNvSpPr>
          <p:nvPr/>
        </p:nvSpPr>
        <p:spPr bwMode="auto">
          <a:xfrm>
            <a:off x="1752600" y="762001"/>
            <a:ext cx="86868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gn="ctr" eaLnBrk="1" hangingPunct="1">
              <a:spcBef>
                <a:spcPts val="575"/>
              </a:spcBef>
              <a:buClr>
                <a:srgbClr val="D34817"/>
              </a:buClr>
              <a:buSzPct val="85000"/>
              <a:buFont typeface="Wingdings" panose="05000000000000000000" pitchFamily="2" charset="2"/>
              <a:buChar char=""/>
            </a:pPr>
            <a:r>
              <a:rPr lang="en-GB" altLang="en-US" sz="2800">
                <a:solidFill>
                  <a:srgbClr val="000000"/>
                </a:solidFill>
                <a:ea typeface="HG Mincho Light J"/>
                <a:cs typeface="HG Mincho Light J"/>
              </a:rPr>
              <a:t>A processing element</a:t>
            </a:r>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95400"/>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485" name="Text Box 4"/>
          <p:cNvSpPr txBox="1">
            <a:spLocks noChangeArrowheads="1"/>
          </p:cNvSpPr>
          <p:nvPr/>
        </p:nvSpPr>
        <p:spPr bwMode="auto">
          <a:xfrm>
            <a:off x="1905000" y="5048251"/>
            <a:ext cx="830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A neuron receives input from other neurons. Inputs are combined.</a:t>
            </a:r>
          </a:p>
        </p:txBody>
      </p:sp>
    </p:spTree>
    <p:extLst>
      <p:ext uri="{BB962C8B-B14F-4D97-AF65-F5344CB8AC3E}">
        <p14:creationId xmlns:p14="http://schemas.microsoft.com/office/powerpoint/2010/main" val="17458142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1507" name="Text Box 2"/>
          <p:cNvSpPr txBox="1">
            <a:spLocks noChangeArrowheads="1"/>
          </p:cNvSpPr>
          <p:nvPr/>
        </p:nvSpPr>
        <p:spPr bwMode="auto">
          <a:xfrm>
            <a:off x="1752600" y="762001"/>
            <a:ext cx="86868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gn="ctr" eaLnBrk="1" hangingPunct="1">
              <a:spcBef>
                <a:spcPts val="575"/>
              </a:spcBef>
              <a:buClr>
                <a:srgbClr val="D34817"/>
              </a:buClr>
              <a:buSzPct val="85000"/>
              <a:buFont typeface="Wingdings" panose="05000000000000000000" pitchFamily="2" charset="2"/>
              <a:buChar char=""/>
            </a:pPr>
            <a:r>
              <a:rPr lang="en-GB" altLang="en-US" sz="2800">
                <a:solidFill>
                  <a:srgbClr val="000000"/>
                </a:solidFill>
                <a:ea typeface="HG Mincho Light J"/>
                <a:cs typeface="HG Mincho Light J"/>
              </a:rPr>
              <a:t>A processing element</a:t>
            </a:r>
          </a:p>
        </p:txBody>
      </p:sp>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95400"/>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1509" name="Text Box 4"/>
          <p:cNvSpPr txBox="1">
            <a:spLocks noChangeArrowheads="1"/>
          </p:cNvSpPr>
          <p:nvPr/>
        </p:nvSpPr>
        <p:spPr bwMode="auto">
          <a:xfrm>
            <a:off x="1905000" y="5105401"/>
            <a:ext cx="8305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Once input exceeds a critical level, the neuron discharges a spike ‐ an electrical pulse that travels from the body, down the axon, to the next neuron(s)</a:t>
            </a:r>
          </a:p>
        </p:txBody>
      </p:sp>
    </p:spTree>
    <p:extLst>
      <p:ext uri="{BB962C8B-B14F-4D97-AF65-F5344CB8AC3E}">
        <p14:creationId xmlns:p14="http://schemas.microsoft.com/office/powerpoint/2010/main" val="33245275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2531" name="Text Box 2"/>
          <p:cNvSpPr txBox="1">
            <a:spLocks noChangeArrowheads="1"/>
          </p:cNvSpPr>
          <p:nvPr/>
        </p:nvSpPr>
        <p:spPr bwMode="auto">
          <a:xfrm>
            <a:off x="1752600" y="762001"/>
            <a:ext cx="86868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gn="ctr" eaLnBrk="1" hangingPunct="1">
              <a:spcBef>
                <a:spcPts val="575"/>
              </a:spcBef>
              <a:buClr>
                <a:srgbClr val="D34817"/>
              </a:buClr>
              <a:buSzPct val="85000"/>
              <a:buFont typeface="Wingdings" panose="05000000000000000000" pitchFamily="2" charset="2"/>
              <a:buChar char=""/>
            </a:pPr>
            <a:r>
              <a:rPr lang="en-GB" altLang="en-US" sz="2800">
                <a:solidFill>
                  <a:srgbClr val="000000"/>
                </a:solidFill>
                <a:ea typeface="HG Mincho Light J"/>
                <a:cs typeface="HG Mincho Light J"/>
              </a:rPr>
              <a:t>A processing element</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95400"/>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2533" name="Text Box 4"/>
          <p:cNvSpPr txBox="1">
            <a:spLocks noChangeArrowheads="1"/>
          </p:cNvSpPr>
          <p:nvPr/>
        </p:nvSpPr>
        <p:spPr bwMode="auto">
          <a:xfrm>
            <a:off x="1905000" y="5105400"/>
            <a:ext cx="8305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The axon endings almost touch the dendrites or cell body of the next neuron.</a:t>
            </a:r>
          </a:p>
        </p:txBody>
      </p:sp>
    </p:spTree>
    <p:extLst>
      <p:ext uri="{BB962C8B-B14F-4D97-AF65-F5344CB8AC3E}">
        <p14:creationId xmlns:p14="http://schemas.microsoft.com/office/powerpoint/2010/main" val="19100959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3555" name="Text Box 2"/>
          <p:cNvSpPr txBox="1">
            <a:spLocks noChangeArrowheads="1"/>
          </p:cNvSpPr>
          <p:nvPr/>
        </p:nvSpPr>
        <p:spPr bwMode="auto">
          <a:xfrm>
            <a:off x="1752600" y="762001"/>
            <a:ext cx="86868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gn="ctr" eaLnBrk="1" hangingPunct="1">
              <a:spcBef>
                <a:spcPts val="575"/>
              </a:spcBef>
              <a:buClr>
                <a:srgbClr val="D34817"/>
              </a:buClr>
              <a:buSzPct val="85000"/>
              <a:buFont typeface="Wingdings" panose="05000000000000000000" pitchFamily="2" charset="2"/>
              <a:buChar char=""/>
            </a:pPr>
            <a:r>
              <a:rPr lang="en-GB" altLang="en-US" sz="2800">
                <a:solidFill>
                  <a:srgbClr val="000000"/>
                </a:solidFill>
                <a:ea typeface="HG Mincho Light J"/>
                <a:cs typeface="HG Mincho Light J"/>
              </a:rPr>
              <a:t>A processing element</a:t>
            </a:r>
          </a:p>
        </p:txBody>
      </p:sp>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95400"/>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3557" name="Text Box 4"/>
          <p:cNvSpPr txBox="1">
            <a:spLocks noChangeArrowheads="1"/>
          </p:cNvSpPr>
          <p:nvPr/>
        </p:nvSpPr>
        <p:spPr bwMode="auto">
          <a:xfrm>
            <a:off x="1905000" y="5105400"/>
            <a:ext cx="8305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Transmission of an electrical signal from one neuron to the next is effected by neurotransmitters.</a:t>
            </a:r>
          </a:p>
        </p:txBody>
      </p:sp>
    </p:spTree>
    <p:extLst>
      <p:ext uri="{BB962C8B-B14F-4D97-AF65-F5344CB8AC3E}">
        <p14:creationId xmlns:p14="http://schemas.microsoft.com/office/powerpoint/2010/main" val="19482960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4579" name="Text Box 2"/>
          <p:cNvSpPr txBox="1">
            <a:spLocks noChangeArrowheads="1"/>
          </p:cNvSpPr>
          <p:nvPr/>
        </p:nvSpPr>
        <p:spPr bwMode="auto">
          <a:xfrm>
            <a:off x="1752600" y="762001"/>
            <a:ext cx="86868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gn="ctr" eaLnBrk="1" hangingPunct="1">
              <a:spcBef>
                <a:spcPts val="575"/>
              </a:spcBef>
              <a:buClr>
                <a:srgbClr val="D34817"/>
              </a:buClr>
              <a:buSzPct val="85000"/>
              <a:buFont typeface="Wingdings" panose="05000000000000000000" pitchFamily="2" charset="2"/>
              <a:buChar char=""/>
            </a:pPr>
            <a:r>
              <a:rPr lang="en-GB" altLang="en-US" sz="2800">
                <a:solidFill>
                  <a:srgbClr val="000000"/>
                </a:solidFill>
                <a:ea typeface="HG Mincho Light J"/>
                <a:cs typeface="HG Mincho Light J"/>
              </a:rPr>
              <a:t>A processing element</a:t>
            </a:r>
          </a:p>
        </p:txBody>
      </p:sp>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95400"/>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4581" name="Text Box 4"/>
          <p:cNvSpPr txBox="1">
            <a:spLocks noChangeArrowheads="1"/>
          </p:cNvSpPr>
          <p:nvPr/>
        </p:nvSpPr>
        <p:spPr bwMode="auto">
          <a:xfrm>
            <a:off x="1905000" y="5105401"/>
            <a:ext cx="8305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r>
              <a:rPr lang="en-GB" altLang="en-US" sz="2400">
                <a:solidFill>
                  <a:srgbClr val="000000"/>
                </a:solidFill>
                <a:ea typeface="HG Mincho Light J"/>
                <a:cs typeface="HG Mincho Light J"/>
              </a:rPr>
              <a:t>Neurotransmitters are chemicals which are released from the first neuron and which bind to the</a:t>
            </a:r>
          </a:p>
          <a:p>
            <a:pPr algn="ctr" eaLnBrk="1" hangingPunct="1"/>
            <a:r>
              <a:rPr lang="en-GB" altLang="en-US" sz="2400">
                <a:solidFill>
                  <a:srgbClr val="000000"/>
                </a:solidFill>
                <a:ea typeface="HG Mincho Light J"/>
                <a:cs typeface="HG Mincho Light J"/>
              </a:rPr>
              <a:t>Second.</a:t>
            </a:r>
          </a:p>
        </p:txBody>
      </p:sp>
    </p:spTree>
    <p:extLst>
      <p:ext uri="{BB962C8B-B14F-4D97-AF65-F5344CB8AC3E}">
        <p14:creationId xmlns:p14="http://schemas.microsoft.com/office/powerpoint/2010/main" val="42552999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our brains work?</a:t>
            </a:r>
          </a:p>
        </p:txBody>
      </p:sp>
      <p:sp>
        <p:nvSpPr>
          <p:cNvPr id="25603" name="Text Box 2"/>
          <p:cNvSpPr txBox="1">
            <a:spLocks noChangeArrowheads="1"/>
          </p:cNvSpPr>
          <p:nvPr/>
        </p:nvSpPr>
        <p:spPr bwMode="auto">
          <a:xfrm>
            <a:off x="1752600" y="762001"/>
            <a:ext cx="86868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gn="ctr" eaLnBrk="1" hangingPunct="1">
              <a:spcBef>
                <a:spcPts val="575"/>
              </a:spcBef>
              <a:buClr>
                <a:srgbClr val="D34817"/>
              </a:buClr>
              <a:buSzPct val="85000"/>
              <a:buFont typeface="Wingdings" panose="05000000000000000000" pitchFamily="2" charset="2"/>
              <a:buChar char=""/>
            </a:pPr>
            <a:r>
              <a:rPr lang="en-GB" altLang="en-US" sz="2800">
                <a:solidFill>
                  <a:srgbClr val="000000"/>
                </a:solidFill>
                <a:ea typeface="HG Mincho Light J"/>
                <a:cs typeface="HG Mincho Light J"/>
              </a:rPr>
              <a:t>A processing element</a:t>
            </a:r>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95400"/>
            <a:ext cx="63246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5605" name="Text Box 4"/>
          <p:cNvSpPr txBox="1">
            <a:spLocks noChangeArrowheads="1"/>
          </p:cNvSpPr>
          <p:nvPr/>
        </p:nvSpPr>
        <p:spPr bwMode="auto">
          <a:xfrm>
            <a:off x="1905000" y="5048251"/>
            <a:ext cx="8305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This link is called a synapse. The strength of the signal that reaches the next neuron depends on factors such as the amount of neurotransmitter available.</a:t>
            </a:r>
          </a:p>
        </p:txBody>
      </p:sp>
    </p:spTree>
    <p:extLst>
      <p:ext uri="{BB962C8B-B14F-4D97-AF65-F5344CB8AC3E}">
        <p14:creationId xmlns:p14="http://schemas.microsoft.com/office/powerpoint/2010/main" val="32793085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ANNs work?</a:t>
            </a:r>
          </a:p>
        </p:txBody>
      </p:sp>
      <p:pic>
        <p:nvPicPr>
          <p:cNvPr id="266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906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6628" name="Text Box 3"/>
          <p:cNvSpPr txBox="1">
            <a:spLocks noChangeArrowheads="1"/>
          </p:cNvSpPr>
          <p:nvPr/>
        </p:nvSpPr>
        <p:spPr bwMode="auto">
          <a:xfrm>
            <a:off x="2133600" y="5943601"/>
            <a:ext cx="7848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An artificial neuron is an imitation of a human neuron</a:t>
            </a:r>
          </a:p>
        </p:txBody>
      </p:sp>
    </p:spTree>
    <p:extLst>
      <p:ext uri="{BB962C8B-B14F-4D97-AF65-F5344CB8AC3E}">
        <p14:creationId xmlns:p14="http://schemas.microsoft.com/office/powerpoint/2010/main" val="4197117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ANNs work?</a:t>
            </a:r>
          </a:p>
        </p:txBody>
      </p:sp>
      <p:sp>
        <p:nvSpPr>
          <p:cNvPr id="27651" name="Text Box 2"/>
          <p:cNvSpPr txBox="1">
            <a:spLocks noChangeArrowheads="1"/>
          </p:cNvSpPr>
          <p:nvPr/>
        </p:nvSpPr>
        <p:spPr bwMode="auto">
          <a:xfrm>
            <a:off x="1752600" y="914400"/>
            <a:ext cx="86868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2950" indent="-28575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eaLnBrk="1" hangingPunct="1">
              <a:spcBef>
                <a:spcPts val="575"/>
              </a:spcBef>
              <a:buClr>
                <a:srgbClr val="D34817"/>
              </a:buClr>
              <a:buSzPct val="85000"/>
            </a:pPr>
            <a:r>
              <a:rPr lang="en-GB" altLang="en-US" sz="2400">
                <a:solidFill>
                  <a:srgbClr val="000000"/>
                </a:solidFill>
                <a:latin typeface="Times New Roman" panose="02020603050405020304" pitchFamily="18" charset="0"/>
                <a:cs typeface="Times New Roman" panose="02020603050405020304" pitchFamily="18" charset="0"/>
              </a:rPr>
              <a:t>• Now, let us have a look at the model of an artificial neuron.</a:t>
            </a:r>
          </a:p>
        </p:txBody>
      </p:sp>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8001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9618256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AI and Softcomputing</a:t>
            </a:r>
          </a:p>
        </p:txBody>
      </p:sp>
      <p:sp>
        <p:nvSpPr>
          <p:cNvPr id="5123" name="Rectangle 3"/>
          <p:cNvSpPr>
            <a:spLocks noGrp="1" noChangeArrowheads="1"/>
          </p:cNvSpPr>
          <p:nvPr>
            <p:ph type="body" idx="4294967295"/>
          </p:nvPr>
        </p:nvSpPr>
        <p:spPr>
          <a:xfrm>
            <a:off x="3048000" y="1905000"/>
            <a:ext cx="7010400" cy="4114800"/>
          </a:xfrm>
          <a:prstGeom prst="rect">
            <a:avLst/>
          </a:prstGeom>
        </p:spPr>
        <p:txBody>
          <a:bodyPr/>
          <a:lstStyle/>
          <a:p>
            <a:pPr eaLnBrk="1" hangingPunct="1"/>
            <a:r>
              <a:rPr lang="en-US" altLang="en-US" smtClean="0"/>
              <a:t>AI: predicate logic and symbol manipulation techniques</a:t>
            </a:r>
          </a:p>
        </p:txBody>
      </p:sp>
      <p:pic>
        <p:nvPicPr>
          <p:cNvPr id="5124" name="Picture 4" descr="j02407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1"/>
            <a:ext cx="1163638"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5"/>
          <p:cNvSpPr>
            <a:spLocks noChangeArrowheads="1"/>
          </p:cNvSpPr>
          <p:nvPr/>
        </p:nvSpPr>
        <p:spPr bwMode="auto">
          <a:xfrm>
            <a:off x="4267200" y="3124200"/>
            <a:ext cx="685800" cy="2743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5126" name="Text Box 6"/>
          <p:cNvSpPr txBox="1">
            <a:spLocks noChangeArrowheads="1"/>
          </p:cNvSpPr>
          <p:nvPr/>
        </p:nvSpPr>
        <p:spPr bwMode="auto">
          <a:xfrm rot="10800000">
            <a:off x="4341963" y="3802864"/>
            <a:ext cx="461665" cy="154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User Interface</a:t>
            </a:r>
          </a:p>
        </p:txBody>
      </p:sp>
      <p:sp>
        <p:nvSpPr>
          <p:cNvPr id="5127" name="AutoShape 7"/>
          <p:cNvSpPr>
            <a:spLocks noChangeArrowheads="1"/>
          </p:cNvSpPr>
          <p:nvPr/>
        </p:nvSpPr>
        <p:spPr bwMode="auto">
          <a:xfrm>
            <a:off x="5715000" y="3124200"/>
            <a:ext cx="1676400" cy="6096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Inference </a:t>
            </a:r>
          </a:p>
          <a:p>
            <a:pPr algn="ctr"/>
            <a:r>
              <a:rPr lang="en-US" altLang="en-US"/>
              <a:t>Engine</a:t>
            </a:r>
          </a:p>
        </p:txBody>
      </p:sp>
      <p:sp>
        <p:nvSpPr>
          <p:cNvPr id="5128" name="AutoShape 9"/>
          <p:cNvSpPr>
            <a:spLocks noChangeArrowheads="1"/>
          </p:cNvSpPr>
          <p:nvPr/>
        </p:nvSpPr>
        <p:spPr bwMode="auto">
          <a:xfrm>
            <a:off x="5562600" y="3886200"/>
            <a:ext cx="1524000" cy="685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Explanation </a:t>
            </a:r>
          </a:p>
          <a:p>
            <a:pPr algn="ctr"/>
            <a:r>
              <a:rPr lang="en-US" altLang="en-US"/>
              <a:t>Facility</a:t>
            </a:r>
          </a:p>
        </p:txBody>
      </p:sp>
      <p:sp>
        <p:nvSpPr>
          <p:cNvPr id="5129" name="Rectangle 10"/>
          <p:cNvSpPr>
            <a:spLocks noChangeArrowheads="1"/>
          </p:cNvSpPr>
          <p:nvPr/>
        </p:nvSpPr>
        <p:spPr bwMode="auto">
          <a:xfrm>
            <a:off x="5562600" y="4876800"/>
            <a:ext cx="1676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Knowledge </a:t>
            </a:r>
          </a:p>
          <a:p>
            <a:pPr algn="ctr"/>
            <a:r>
              <a:rPr lang="en-US" altLang="en-US"/>
              <a:t>Acquisition</a:t>
            </a:r>
          </a:p>
        </p:txBody>
      </p:sp>
      <p:sp>
        <p:nvSpPr>
          <p:cNvPr id="5130" name="AutoShape 12"/>
          <p:cNvSpPr>
            <a:spLocks noChangeArrowheads="1"/>
          </p:cNvSpPr>
          <p:nvPr/>
        </p:nvSpPr>
        <p:spPr bwMode="auto">
          <a:xfrm>
            <a:off x="7391400" y="4038600"/>
            <a:ext cx="1219200" cy="914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KB: </a:t>
            </a:r>
          </a:p>
        </p:txBody>
      </p:sp>
      <p:sp>
        <p:nvSpPr>
          <p:cNvPr id="5131" name="Text Box 14"/>
          <p:cNvSpPr txBox="1">
            <a:spLocks noChangeArrowheads="1"/>
          </p:cNvSpPr>
          <p:nvPr/>
        </p:nvSpPr>
        <p:spPr bwMode="auto">
          <a:xfrm>
            <a:off x="7772401" y="4267200"/>
            <a:ext cx="758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en-US"/>
              <a:t>Fact</a:t>
            </a:r>
          </a:p>
          <a:p>
            <a:pPr>
              <a:buFontTx/>
              <a:buChar char="•"/>
            </a:pPr>
            <a:r>
              <a:rPr lang="en-US" altLang="en-US"/>
              <a:t>rules</a:t>
            </a:r>
          </a:p>
        </p:txBody>
      </p:sp>
      <p:sp>
        <p:nvSpPr>
          <p:cNvPr id="5132" name="AutoShape 15"/>
          <p:cNvSpPr>
            <a:spLocks noChangeArrowheads="1"/>
          </p:cNvSpPr>
          <p:nvPr/>
        </p:nvSpPr>
        <p:spPr bwMode="auto">
          <a:xfrm>
            <a:off x="8229600" y="2895600"/>
            <a:ext cx="1524000" cy="8382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Global</a:t>
            </a:r>
          </a:p>
          <a:p>
            <a:pPr algn="ctr"/>
            <a:r>
              <a:rPr lang="en-US" altLang="en-US"/>
              <a:t>Database</a:t>
            </a:r>
          </a:p>
        </p:txBody>
      </p:sp>
      <p:sp>
        <p:nvSpPr>
          <p:cNvPr id="5133" name="Text Box 17"/>
          <p:cNvSpPr txBox="1">
            <a:spLocks noChangeArrowheads="1"/>
          </p:cNvSpPr>
          <p:nvPr/>
        </p:nvSpPr>
        <p:spPr bwMode="auto">
          <a:xfrm>
            <a:off x="1965325" y="5065713"/>
            <a:ext cx="131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Knowledge</a:t>
            </a:r>
          </a:p>
          <a:p>
            <a:r>
              <a:rPr lang="en-US" altLang="en-US"/>
              <a:t>Engineer</a:t>
            </a:r>
          </a:p>
        </p:txBody>
      </p:sp>
      <p:sp>
        <p:nvSpPr>
          <p:cNvPr id="5134" name="Text Box 18"/>
          <p:cNvSpPr txBox="1">
            <a:spLocks noChangeArrowheads="1"/>
          </p:cNvSpPr>
          <p:nvPr/>
        </p:nvSpPr>
        <p:spPr bwMode="auto">
          <a:xfrm>
            <a:off x="2041525" y="5751513"/>
            <a:ext cx="92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Human</a:t>
            </a:r>
          </a:p>
          <a:p>
            <a:r>
              <a:rPr lang="en-US" altLang="en-US"/>
              <a:t>Expert</a:t>
            </a:r>
          </a:p>
        </p:txBody>
      </p:sp>
      <p:sp>
        <p:nvSpPr>
          <p:cNvPr id="5135" name="Line 19"/>
          <p:cNvSpPr>
            <a:spLocks noChangeShapeType="1"/>
          </p:cNvSpPr>
          <p:nvPr/>
        </p:nvSpPr>
        <p:spPr bwMode="auto">
          <a:xfrm>
            <a:off x="2971800" y="57150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6" name="Line 20"/>
          <p:cNvSpPr>
            <a:spLocks noChangeShapeType="1"/>
          </p:cNvSpPr>
          <p:nvPr/>
        </p:nvSpPr>
        <p:spPr bwMode="auto">
          <a:xfrm>
            <a:off x="3200400" y="38100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7" name="Text Box 21"/>
          <p:cNvSpPr txBox="1">
            <a:spLocks noChangeArrowheads="1"/>
          </p:cNvSpPr>
          <p:nvPr/>
        </p:nvSpPr>
        <p:spPr bwMode="auto">
          <a:xfrm>
            <a:off x="3124200" y="3429001"/>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Question</a:t>
            </a:r>
          </a:p>
        </p:txBody>
      </p:sp>
      <p:sp>
        <p:nvSpPr>
          <p:cNvPr id="5138" name="Line 22"/>
          <p:cNvSpPr>
            <a:spLocks noChangeShapeType="1"/>
          </p:cNvSpPr>
          <p:nvPr/>
        </p:nvSpPr>
        <p:spPr bwMode="auto">
          <a:xfrm flipH="1">
            <a:off x="3124200" y="44958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9" name="Text Box 23"/>
          <p:cNvSpPr txBox="1">
            <a:spLocks noChangeArrowheads="1"/>
          </p:cNvSpPr>
          <p:nvPr/>
        </p:nvSpPr>
        <p:spPr bwMode="auto">
          <a:xfrm>
            <a:off x="3124200" y="4495801"/>
            <a:ext cx="1212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Response</a:t>
            </a:r>
          </a:p>
        </p:txBody>
      </p:sp>
      <p:sp>
        <p:nvSpPr>
          <p:cNvPr id="5140" name="Line 24"/>
          <p:cNvSpPr>
            <a:spLocks noChangeShapeType="1"/>
          </p:cNvSpPr>
          <p:nvPr/>
        </p:nvSpPr>
        <p:spPr bwMode="auto">
          <a:xfrm>
            <a:off x="4953000" y="34290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1" name="Line 25"/>
          <p:cNvSpPr>
            <a:spLocks noChangeShapeType="1"/>
          </p:cNvSpPr>
          <p:nvPr/>
        </p:nvSpPr>
        <p:spPr bwMode="auto">
          <a:xfrm>
            <a:off x="6629400" y="37338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2" name="Line 26"/>
          <p:cNvSpPr>
            <a:spLocks noChangeShapeType="1"/>
          </p:cNvSpPr>
          <p:nvPr/>
        </p:nvSpPr>
        <p:spPr bwMode="auto">
          <a:xfrm flipH="1">
            <a:off x="4953000" y="4191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3" name="Line 27"/>
          <p:cNvSpPr>
            <a:spLocks noChangeShapeType="1"/>
          </p:cNvSpPr>
          <p:nvPr/>
        </p:nvSpPr>
        <p:spPr bwMode="auto">
          <a:xfrm flipH="1" flipV="1">
            <a:off x="7239000" y="37338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4" name="Line 28"/>
          <p:cNvSpPr>
            <a:spLocks noChangeShapeType="1"/>
          </p:cNvSpPr>
          <p:nvPr/>
        </p:nvSpPr>
        <p:spPr bwMode="auto">
          <a:xfrm>
            <a:off x="7391400" y="3733800"/>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5" name="Line 29"/>
          <p:cNvSpPr>
            <a:spLocks noChangeShapeType="1"/>
          </p:cNvSpPr>
          <p:nvPr/>
        </p:nvSpPr>
        <p:spPr bwMode="auto">
          <a:xfrm>
            <a:off x="7391400" y="3276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6" name="Line 30"/>
          <p:cNvSpPr>
            <a:spLocks noChangeShapeType="1"/>
          </p:cNvSpPr>
          <p:nvPr/>
        </p:nvSpPr>
        <p:spPr bwMode="auto">
          <a:xfrm flipH="1">
            <a:off x="7391400" y="34290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7" name="Line 31"/>
          <p:cNvSpPr>
            <a:spLocks noChangeShapeType="1"/>
          </p:cNvSpPr>
          <p:nvPr/>
        </p:nvSpPr>
        <p:spPr bwMode="auto">
          <a:xfrm>
            <a:off x="4953000" y="51816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8" name="Line 32"/>
          <p:cNvSpPr>
            <a:spLocks noChangeShapeType="1"/>
          </p:cNvSpPr>
          <p:nvPr/>
        </p:nvSpPr>
        <p:spPr bwMode="auto">
          <a:xfrm flipV="1">
            <a:off x="7239000" y="49530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9" name="Text Box 34"/>
          <p:cNvSpPr txBox="1">
            <a:spLocks noChangeArrowheads="1"/>
          </p:cNvSpPr>
          <p:nvPr/>
        </p:nvSpPr>
        <p:spPr bwMode="auto">
          <a:xfrm>
            <a:off x="5775325" y="5827713"/>
            <a:ext cx="1784350" cy="36671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Expert Systems</a:t>
            </a:r>
          </a:p>
        </p:txBody>
      </p:sp>
      <p:sp>
        <p:nvSpPr>
          <p:cNvPr id="5150" name="Text Box 35"/>
          <p:cNvSpPr txBox="1">
            <a:spLocks noChangeArrowheads="1"/>
          </p:cNvSpPr>
          <p:nvPr/>
        </p:nvSpPr>
        <p:spPr bwMode="auto">
          <a:xfrm>
            <a:off x="2209800" y="2667001"/>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User</a:t>
            </a:r>
          </a:p>
        </p:txBody>
      </p:sp>
    </p:spTree>
    <p:extLst>
      <p:ext uri="{BB962C8B-B14F-4D97-AF65-F5344CB8AC3E}">
        <p14:creationId xmlns:p14="http://schemas.microsoft.com/office/powerpoint/2010/main" val="1881748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ANNs work?</a:t>
            </a:r>
          </a:p>
        </p:txBody>
      </p:sp>
      <p:sp>
        <p:nvSpPr>
          <p:cNvPr id="28675" name="Text Box 2"/>
          <p:cNvSpPr txBox="1">
            <a:spLocks noChangeArrowheads="1"/>
          </p:cNvSpPr>
          <p:nvPr/>
        </p:nvSpPr>
        <p:spPr bwMode="auto">
          <a:xfrm>
            <a:off x="1600200" y="4572001"/>
            <a:ext cx="21336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Output</a:t>
            </a:r>
          </a:p>
        </p:txBody>
      </p:sp>
      <p:sp>
        <p:nvSpPr>
          <p:cNvPr id="28676" name="Oval 3"/>
          <p:cNvSpPr>
            <a:spLocks noChangeArrowheads="1"/>
          </p:cNvSpPr>
          <p:nvPr/>
        </p:nvSpPr>
        <p:spPr bwMode="auto">
          <a:xfrm>
            <a:off x="8077200" y="1371600"/>
            <a:ext cx="685800" cy="685800"/>
          </a:xfrm>
          <a:prstGeom prst="ellipse">
            <a:avLst/>
          </a:prstGeom>
          <a:solidFill>
            <a:srgbClr val="69240C"/>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1</a:t>
            </a:r>
          </a:p>
        </p:txBody>
      </p:sp>
      <p:sp>
        <p:nvSpPr>
          <p:cNvPr id="28677" name="Oval 4"/>
          <p:cNvSpPr>
            <a:spLocks noChangeArrowheads="1"/>
          </p:cNvSpPr>
          <p:nvPr/>
        </p:nvSpPr>
        <p:spPr bwMode="auto">
          <a:xfrm>
            <a:off x="5715000" y="1371600"/>
            <a:ext cx="685800" cy="685800"/>
          </a:xfrm>
          <a:prstGeom prst="ellipse">
            <a:avLst/>
          </a:prstGeom>
          <a:solidFill>
            <a:srgbClr val="69240C"/>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2</a:t>
            </a:r>
          </a:p>
        </p:txBody>
      </p:sp>
      <p:sp>
        <p:nvSpPr>
          <p:cNvPr id="28678" name="Oval 5"/>
          <p:cNvSpPr>
            <a:spLocks noChangeArrowheads="1"/>
          </p:cNvSpPr>
          <p:nvPr/>
        </p:nvSpPr>
        <p:spPr bwMode="auto">
          <a:xfrm>
            <a:off x="3352800" y="1371600"/>
            <a:ext cx="685800" cy="685800"/>
          </a:xfrm>
          <a:prstGeom prst="ellipse">
            <a:avLst/>
          </a:prstGeom>
          <a:solidFill>
            <a:srgbClr val="69240C"/>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m</a:t>
            </a:r>
          </a:p>
        </p:txBody>
      </p:sp>
      <p:sp>
        <p:nvSpPr>
          <p:cNvPr id="28679" name="Oval 6"/>
          <p:cNvSpPr>
            <a:spLocks noChangeArrowheads="1"/>
          </p:cNvSpPr>
          <p:nvPr/>
        </p:nvSpPr>
        <p:spPr bwMode="auto">
          <a:xfrm>
            <a:off x="5715000" y="2743200"/>
            <a:ext cx="685800" cy="685800"/>
          </a:xfrm>
          <a:prstGeom prst="ellipse">
            <a:avLst/>
          </a:prstGeom>
          <a:solidFill>
            <a:srgbClr val="742217"/>
          </a:solidFill>
          <a:ln w="12600">
            <a:solidFill>
              <a:srgbClr val="4E1610"/>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3200">
                <a:solidFill>
                  <a:srgbClr val="FFFFFF"/>
                </a:solidFill>
                <a:ea typeface="HG Mincho Light J"/>
                <a:cs typeface="HG Mincho Light J"/>
              </a:rPr>
              <a:t>∑</a:t>
            </a:r>
          </a:p>
        </p:txBody>
      </p:sp>
      <p:sp>
        <p:nvSpPr>
          <p:cNvPr id="28680" name="Oval 7"/>
          <p:cNvSpPr>
            <a:spLocks noChangeArrowheads="1"/>
          </p:cNvSpPr>
          <p:nvPr/>
        </p:nvSpPr>
        <p:spPr bwMode="auto">
          <a:xfrm>
            <a:off x="5715000" y="4572000"/>
            <a:ext cx="685800" cy="685800"/>
          </a:xfrm>
          <a:prstGeom prst="ellipse">
            <a:avLst/>
          </a:prstGeom>
          <a:solidFill>
            <a:srgbClr val="7C6B4D"/>
          </a:solidFill>
          <a:ln w="12600">
            <a:solidFill>
              <a:srgbClr val="534733"/>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3600">
                <a:solidFill>
                  <a:srgbClr val="FFFFFF"/>
                </a:solidFill>
                <a:ea typeface="HG Mincho Light J"/>
                <a:cs typeface="HG Mincho Light J"/>
              </a:rPr>
              <a:t>y</a:t>
            </a:r>
          </a:p>
        </p:txBody>
      </p:sp>
      <p:sp>
        <p:nvSpPr>
          <p:cNvPr id="28681" name="Text Box 8"/>
          <p:cNvSpPr txBox="1">
            <a:spLocks noChangeArrowheads="1"/>
          </p:cNvSpPr>
          <p:nvPr/>
        </p:nvSpPr>
        <p:spPr bwMode="auto">
          <a:xfrm>
            <a:off x="1600200" y="2743201"/>
            <a:ext cx="2209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Processing</a:t>
            </a:r>
          </a:p>
        </p:txBody>
      </p:sp>
      <p:sp>
        <p:nvSpPr>
          <p:cNvPr id="28682" name="Text Box 9"/>
          <p:cNvSpPr txBox="1">
            <a:spLocks noChangeArrowheads="1"/>
          </p:cNvSpPr>
          <p:nvPr/>
        </p:nvSpPr>
        <p:spPr bwMode="auto">
          <a:xfrm>
            <a:off x="1600200" y="1447801"/>
            <a:ext cx="1828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Input</a:t>
            </a:r>
          </a:p>
        </p:txBody>
      </p:sp>
      <p:sp>
        <p:nvSpPr>
          <p:cNvPr id="28683" name="Rectangle 10"/>
          <p:cNvSpPr>
            <a:spLocks noChangeArrowheads="1"/>
          </p:cNvSpPr>
          <p:nvPr/>
        </p:nvSpPr>
        <p:spPr bwMode="auto">
          <a:xfrm>
            <a:off x="6238876" y="3413126"/>
            <a:ext cx="4252913" cy="587375"/>
          </a:xfrm>
          <a:prstGeom prst="rect">
            <a:avLst/>
          </a:prstGeom>
          <a:solidFill>
            <a:srgbClr val="EF8C6A"/>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 </a:t>
            </a:r>
            <a:r>
              <a:rPr lang="en-GB" altLang="en-US" sz="3200">
                <a:solidFill>
                  <a:srgbClr val="000000"/>
                </a:solidFill>
                <a:ea typeface="HG Mincho Light J"/>
                <a:cs typeface="HG Mincho Light J"/>
              </a:rPr>
              <a:t>X</a:t>
            </a:r>
            <a:r>
              <a:rPr lang="en-GB" altLang="en-US" sz="3200" baseline="-25000">
                <a:solidFill>
                  <a:srgbClr val="000000"/>
                </a:solidFill>
                <a:ea typeface="HG Mincho Light J"/>
                <a:cs typeface="HG Mincho Light J"/>
              </a:rPr>
              <a:t>1</a:t>
            </a:r>
            <a:r>
              <a:rPr lang="en-GB" altLang="en-US" sz="3200">
                <a:solidFill>
                  <a:srgbClr val="000000"/>
                </a:solidFill>
                <a:ea typeface="HG Mincho Light J"/>
                <a:cs typeface="HG Mincho Light J"/>
              </a:rPr>
              <a:t>+X</a:t>
            </a:r>
            <a:r>
              <a:rPr lang="en-GB" altLang="en-US" sz="3200" baseline="-25000">
                <a:solidFill>
                  <a:srgbClr val="000000"/>
                </a:solidFill>
                <a:ea typeface="HG Mincho Light J"/>
                <a:cs typeface="HG Mincho Light J"/>
              </a:rPr>
              <a:t>2</a:t>
            </a:r>
            <a:r>
              <a:rPr lang="en-GB" altLang="en-US" sz="3200">
                <a:solidFill>
                  <a:srgbClr val="000000"/>
                </a:solidFill>
                <a:ea typeface="HG Mincho Light J"/>
                <a:cs typeface="HG Mincho Light J"/>
              </a:rPr>
              <a:t> + ….+X</a:t>
            </a:r>
            <a:r>
              <a:rPr lang="en-GB" altLang="en-US" sz="3200" baseline="-25000">
                <a:solidFill>
                  <a:srgbClr val="000000"/>
                </a:solidFill>
                <a:ea typeface="HG Mincho Light J"/>
                <a:cs typeface="HG Mincho Light J"/>
              </a:rPr>
              <a:t>m</a:t>
            </a:r>
            <a:r>
              <a:rPr lang="en-GB" altLang="en-US" sz="3200">
                <a:solidFill>
                  <a:srgbClr val="000000"/>
                </a:solidFill>
                <a:ea typeface="HG Mincho Light J"/>
                <a:cs typeface="HG Mincho Light J"/>
              </a:rPr>
              <a:t> =y</a:t>
            </a:r>
          </a:p>
        </p:txBody>
      </p:sp>
      <p:cxnSp>
        <p:nvCxnSpPr>
          <p:cNvPr id="28684" name="AutoShape 11"/>
          <p:cNvCxnSpPr>
            <a:cxnSpLocks noChangeShapeType="1"/>
            <a:stCxn id="28679" idx="2"/>
            <a:endCxn id="28680" idx="0"/>
          </p:cNvCxnSpPr>
          <p:nvPr/>
        </p:nvCxnSpPr>
        <p:spPr bwMode="auto">
          <a:xfrm>
            <a:off x="6057900" y="3429000"/>
            <a:ext cx="1588" cy="1143000"/>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sp>
        <p:nvSpPr>
          <p:cNvPr id="28685" name="Line 12"/>
          <p:cNvSpPr>
            <a:spLocks noChangeShapeType="1"/>
          </p:cNvSpPr>
          <p:nvPr/>
        </p:nvSpPr>
        <p:spPr bwMode="auto">
          <a:xfrm flipH="1">
            <a:off x="6399214" y="1957388"/>
            <a:ext cx="1779587" cy="1128712"/>
          </a:xfrm>
          <a:prstGeom prst="line">
            <a:avLst/>
          </a:prstGeom>
          <a:noFill/>
          <a:ln w="9360">
            <a:solidFill>
              <a:srgbClr val="AF340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3"/>
          <p:cNvSpPr>
            <a:spLocks noChangeShapeType="1"/>
          </p:cNvSpPr>
          <p:nvPr/>
        </p:nvSpPr>
        <p:spPr bwMode="auto">
          <a:xfrm flipH="1">
            <a:off x="6054725" y="2058988"/>
            <a:ext cx="6350" cy="685800"/>
          </a:xfrm>
          <a:prstGeom prst="line">
            <a:avLst/>
          </a:prstGeom>
          <a:noFill/>
          <a:ln w="9360">
            <a:solidFill>
              <a:srgbClr val="AF340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a:off x="4038600" y="1828800"/>
            <a:ext cx="1676400" cy="1257300"/>
          </a:xfrm>
          <a:prstGeom prst="line">
            <a:avLst/>
          </a:prstGeom>
          <a:noFill/>
          <a:ln w="9360">
            <a:solidFill>
              <a:srgbClr val="AF3408"/>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8688" name="Text Box 15"/>
          <p:cNvSpPr txBox="1">
            <a:spLocks noChangeArrowheads="1"/>
          </p:cNvSpPr>
          <p:nvPr/>
        </p:nvSpPr>
        <p:spPr bwMode="auto">
          <a:xfrm>
            <a:off x="4191000" y="1458914"/>
            <a:ext cx="1447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a:solidFill>
                  <a:srgbClr val="000000"/>
                </a:solidFill>
                <a:ea typeface="HG Mincho Light J"/>
                <a:cs typeface="HG Mincho Light J"/>
              </a:rPr>
              <a:t>. . . . . . . . . . . . </a:t>
            </a:r>
          </a:p>
        </p:txBody>
      </p:sp>
    </p:spTree>
    <p:extLst>
      <p:ext uri="{BB962C8B-B14F-4D97-AF65-F5344CB8AC3E}">
        <p14:creationId xmlns:p14="http://schemas.microsoft.com/office/powerpoint/2010/main" val="28392107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ANNs work?</a:t>
            </a:r>
          </a:p>
        </p:txBody>
      </p:sp>
      <p:sp>
        <p:nvSpPr>
          <p:cNvPr id="29699" name="Text Box 2"/>
          <p:cNvSpPr txBox="1">
            <a:spLocks noChangeArrowheads="1"/>
          </p:cNvSpPr>
          <p:nvPr/>
        </p:nvSpPr>
        <p:spPr bwMode="auto">
          <a:xfrm>
            <a:off x="3657600" y="863601"/>
            <a:ext cx="46482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Not all inputs are equal</a:t>
            </a:r>
          </a:p>
        </p:txBody>
      </p:sp>
      <p:sp>
        <p:nvSpPr>
          <p:cNvPr id="29700" name="Text Box 3"/>
          <p:cNvSpPr txBox="1">
            <a:spLocks noChangeArrowheads="1"/>
          </p:cNvSpPr>
          <p:nvPr/>
        </p:nvSpPr>
        <p:spPr bwMode="auto">
          <a:xfrm>
            <a:off x="1524000" y="5305426"/>
            <a:ext cx="21336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Output</a:t>
            </a:r>
          </a:p>
        </p:txBody>
      </p:sp>
      <p:sp>
        <p:nvSpPr>
          <p:cNvPr id="29701" name="Oval 4"/>
          <p:cNvSpPr>
            <a:spLocks noChangeArrowheads="1"/>
          </p:cNvSpPr>
          <p:nvPr/>
        </p:nvSpPr>
        <p:spPr bwMode="auto">
          <a:xfrm>
            <a:off x="8001000" y="1447800"/>
            <a:ext cx="685800" cy="685800"/>
          </a:xfrm>
          <a:prstGeom prst="ellipse">
            <a:avLst/>
          </a:prstGeom>
          <a:solidFill>
            <a:srgbClr val="69240C"/>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1</a:t>
            </a:r>
          </a:p>
        </p:txBody>
      </p:sp>
      <p:sp>
        <p:nvSpPr>
          <p:cNvPr id="29702" name="Oval 5"/>
          <p:cNvSpPr>
            <a:spLocks noChangeArrowheads="1"/>
          </p:cNvSpPr>
          <p:nvPr/>
        </p:nvSpPr>
        <p:spPr bwMode="auto">
          <a:xfrm>
            <a:off x="5638800" y="1447800"/>
            <a:ext cx="685800" cy="685800"/>
          </a:xfrm>
          <a:prstGeom prst="ellipse">
            <a:avLst/>
          </a:prstGeom>
          <a:solidFill>
            <a:srgbClr val="69240C"/>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2</a:t>
            </a:r>
          </a:p>
        </p:txBody>
      </p:sp>
      <p:sp>
        <p:nvSpPr>
          <p:cNvPr id="29703" name="Oval 6"/>
          <p:cNvSpPr>
            <a:spLocks noChangeArrowheads="1"/>
          </p:cNvSpPr>
          <p:nvPr/>
        </p:nvSpPr>
        <p:spPr bwMode="auto">
          <a:xfrm>
            <a:off x="3276600" y="1447800"/>
            <a:ext cx="685800" cy="685800"/>
          </a:xfrm>
          <a:prstGeom prst="ellipse">
            <a:avLst/>
          </a:prstGeom>
          <a:solidFill>
            <a:srgbClr val="69240C"/>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m</a:t>
            </a:r>
          </a:p>
        </p:txBody>
      </p:sp>
      <p:sp>
        <p:nvSpPr>
          <p:cNvPr id="29704" name="Oval 7"/>
          <p:cNvSpPr>
            <a:spLocks noChangeArrowheads="1"/>
          </p:cNvSpPr>
          <p:nvPr/>
        </p:nvSpPr>
        <p:spPr bwMode="auto">
          <a:xfrm>
            <a:off x="5638800" y="3476625"/>
            <a:ext cx="685800" cy="685800"/>
          </a:xfrm>
          <a:prstGeom prst="ellipse">
            <a:avLst/>
          </a:prstGeom>
          <a:solidFill>
            <a:srgbClr val="742217"/>
          </a:solidFill>
          <a:ln w="12600">
            <a:solidFill>
              <a:srgbClr val="4E1610"/>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3200">
                <a:solidFill>
                  <a:srgbClr val="FFFFFF"/>
                </a:solidFill>
                <a:ea typeface="HG Mincho Light J"/>
                <a:cs typeface="HG Mincho Light J"/>
              </a:rPr>
              <a:t>∑</a:t>
            </a:r>
          </a:p>
        </p:txBody>
      </p:sp>
      <p:sp>
        <p:nvSpPr>
          <p:cNvPr id="29705" name="Oval 8"/>
          <p:cNvSpPr>
            <a:spLocks noChangeArrowheads="1"/>
          </p:cNvSpPr>
          <p:nvPr/>
        </p:nvSpPr>
        <p:spPr bwMode="auto">
          <a:xfrm>
            <a:off x="5638800" y="5305425"/>
            <a:ext cx="685800" cy="685800"/>
          </a:xfrm>
          <a:prstGeom prst="ellipse">
            <a:avLst/>
          </a:prstGeom>
          <a:solidFill>
            <a:srgbClr val="7C6B4D"/>
          </a:solidFill>
          <a:ln w="12600">
            <a:solidFill>
              <a:srgbClr val="534733"/>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3600">
                <a:solidFill>
                  <a:srgbClr val="FFFFFF"/>
                </a:solidFill>
                <a:ea typeface="HG Mincho Light J"/>
                <a:cs typeface="HG Mincho Light J"/>
              </a:rPr>
              <a:t>y</a:t>
            </a:r>
          </a:p>
        </p:txBody>
      </p:sp>
      <p:sp>
        <p:nvSpPr>
          <p:cNvPr id="29706" name="Text Box 9"/>
          <p:cNvSpPr txBox="1">
            <a:spLocks noChangeArrowheads="1"/>
          </p:cNvSpPr>
          <p:nvPr/>
        </p:nvSpPr>
        <p:spPr bwMode="auto">
          <a:xfrm>
            <a:off x="1524000" y="3476626"/>
            <a:ext cx="2209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Processing</a:t>
            </a:r>
          </a:p>
        </p:txBody>
      </p:sp>
      <p:sp>
        <p:nvSpPr>
          <p:cNvPr id="29707" name="Text Box 10"/>
          <p:cNvSpPr txBox="1">
            <a:spLocks noChangeArrowheads="1"/>
          </p:cNvSpPr>
          <p:nvPr/>
        </p:nvSpPr>
        <p:spPr bwMode="auto">
          <a:xfrm>
            <a:off x="1524000" y="1800226"/>
            <a:ext cx="1828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Input</a:t>
            </a:r>
          </a:p>
        </p:txBody>
      </p:sp>
      <p:sp>
        <p:nvSpPr>
          <p:cNvPr id="29708" name="Rectangle 11"/>
          <p:cNvSpPr>
            <a:spLocks noChangeArrowheads="1"/>
          </p:cNvSpPr>
          <p:nvPr/>
        </p:nvSpPr>
        <p:spPr bwMode="auto">
          <a:xfrm>
            <a:off x="6553200" y="3806825"/>
            <a:ext cx="3886200" cy="833178"/>
          </a:xfrm>
          <a:prstGeom prst="rect">
            <a:avLst/>
          </a:prstGeom>
          <a:solidFill>
            <a:srgbClr val="EF8C6A"/>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Font typeface="Times New Roman" panose="02020603050405020304" pitchFamily="18" charset="0"/>
              <a:buNone/>
            </a:pPr>
            <a:r>
              <a:rPr lang="en-GB" altLang="en-US" sz="2400">
                <a:solidFill>
                  <a:srgbClr val="000000"/>
                </a:solidFill>
                <a:latin typeface="Times New Roman" panose="02020603050405020304" pitchFamily="18" charset="0"/>
                <a:cs typeface="Times New Roman" panose="02020603050405020304" pitchFamily="18" charset="0"/>
              </a:rPr>
              <a:t>∑= </a:t>
            </a:r>
            <a:r>
              <a:rPr lang="en-GB" altLang="en-US" sz="2400">
                <a:solidFill>
                  <a:srgbClr val="000000"/>
                </a:solidFill>
                <a:ea typeface="HG Mincho Light J"/>
                <a:cs typeface="HG Mincho Light J"/>
              </a:rPr>
              <a:t>X</a:t>
            </a:r>
            <a:r>
              <a:rPr lang="en-GB" altLang="en-US" sz="2400" baseline="-25000">
                <a:solidFill>
                  <a:srgbClr val="000000"/>
                </a:solidFill>
                <a:ea typeface="HG Mincho Light J"/>
                <a:cs typeface="HG Mincho Light J"/>
              </a:rPr>
              <a:t>1</a:t>
            </a:r>
            <a:r>
              <a:rPr lang="en-GB" altLang="en-US" sz="2400">
                <a:solidFill>
                  <a:srgbClr val="000000"/>
                </a:solidFill>
                <a:ea typeface="HG Mincho Light J"/>
                <a:cs typeface="HG Mincho Light J"/>
              </a:rPr>
              <a:t>w</a:t>
            </a:r>
            <a:r>
              <a:rPr lang="en-GB" altLang="en-US" sz="2400" baseline="-25000">
                <a:solidFill>
                  <a:srgbClr val="000000"/>
                </a:solidFill>
                <a:ea typeface="HG Mincho Light J"/>
                <a:cs typeface="HG Mincho Light J"/>
              </a:rPr>
              <a:t>1</a:t>
            </a:r>
            <a:r>
              <a:rPr lang="en-GB" altLang="en-US" sz="2400">
                <a:solidFill>
                  <a:srgbClr val="000000"/>
                </a:solidFill>
                <a:ea typeface="HG Mincho Light J"/>
                <a:cs typeface="HG Mincho Light J"/>
              </a:rPr>
              <a:t>+X</a:t>
            </a:r>
            <a:r>
              <a:rPr lang="en-GB" altLang="en-US" sz="2400" baseline="-25000">
                <a:solidFill>
                  <a:srgbClr val="000000"/>
                </a:solidFill>
                <a:ea typeface="HG Mincho Light J"/>
                <a:cs typeface="HG Mincho Light J"/>
              </a:rPr>
              <a:t>2</a:t>
            </a:r>
            <a:r>
              <a:rPr lang="en-GB" altLang="en-US" sz="2400">
                <a:solidFill>
                  <a:srgbClr val="000000"/>
                </a:solidFill>
                <a:ea typeface="HG Mincho Light J"/>
                <a:cs typeface="HG Mincho Light J"/>
              </a:rPr>
              <a:t>w</a:t>
            </a:r>
            <a:r>
              <a:rPr lang="en-GB" altLang="en-US" sz="2400" baseline="-25000">
                <a:solidFill>
                  <a:srgbClr val="000000"/>
                </a:solidFill>
                <a:ea typeface="HG Mincho Light J"/>
                <a:cs typeface="HG Mincho Light J"/>
              </a:rPr>
              <a:t>2</a:t>
            </a:r>
            <a:r>
              <a:rPr lang="en-GB" altLang="en-US" sz="2400">
                <a:solidFill>
                  <a:srgbClr val="000000"/>
                </a:solidFill>
                <a:ea typeface="HG Mincho Light J"/>
                <a:cs typeface="HG Mincho Light J"/>
              </a:rPr>
              <a:t> + ….+X</a:t>
            </a:r>
            <a:r>
              <a:rPr lang="en-GB" altLang="en-US" sz="2400" baseline="-25000">
                <a:solidFill>
                  <a:srgbClr val="000000"/>
                </a:solidFill>
                <a:ea typeface="HG Mincho Light J"/>
                <a:cs typeface="HG Mincho Light J"/>
              </a:rPr>
              <a:t>m</a:t>
            </a:r>
            <a:r>
              <a:rPr lang="en-GB" altLang="en-US" sz="2400">
                <a:solidFill>
                  <a:srgbClr val="000000"/>
                </a:solidFill>
                <a:ea typeface="HG Mincho Light J"/>
                <a:cs typeface="HG Mincho Light J"/>
              </a:rPr>
              <a:t>w</a:t>
            </a:r>
            <a:r>
              <a:rPr lang="en-GB" altLang="en-US" sz="2400" baseline="-25000">
                <a:solidFill>
                  <a:srgbClr val="000000"/>
                </a:solidFill>
                <a:ea typeface="HG Mincho Light J"/>
                <a:cs typeface="HG Mincho Light J"/>
              </a:rPr>
              <a:t>m</a:t>
            </a:r>
            <a:r>
              <a:rPr lang="en-GB" altLang="en-US" sz="2400">
                <a:solidFill>
                  <a:srgbClr val="000000"/>
                </a:solidFill>
                <a:ea typeface="HG Mincho Light J"/>
                <a:cs typeface="HG Mincho Light J"/>
              </a:rPr>
              <a:t> =y</a:t>
            </a:r>
          </a:p>
        </p:txBody>
      </p:sp>
      <p:cxnSp>
        <p:nvCxnSpPr>
          <p:cNvPr id="29709" name="AutoShape 12"/>
          <p:cNvCxnSpPr>
            <a:cxnSpLocks noChangeShapeType="1"/>
            <a:stCxn id="29704" idx="2"/>
            <a:endCxn id="29705" idx="0"/>
          </p:cNvCxnSpPr>
          <p:nvPr/>
        </p:nvCxnSpPr>
        <p:spPr bwMode="auto">
          <a:xfrm>
            <a:off x="5981700" y="4162425"/>
            <a:ext cx="1588" cy="1143000"/>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sp>
        <p:nvSpPr>
          <p:cNvPr id="29710" name="Oval 13"/>
          <p:cNvSpPr>
            <a:spLocks noChangeArrowheads="1"/>
          </p:cNvSpPr>
          <p:nvPr/>
        </p:nvSpPr>
        <p:spPr bwMode="auto">
          <a:xfrm>
            <a:off x="7010400" y="2562225"/>
            <a:ext cx="685800" cy="685800"/>
          </a:xfrm>
          <a:prstGeom prst="ellipse">
            <a:avLst/>
          </a:prstGeom>
          <a:solidFill>
            <a:srgbClr val="6E6263"/>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2000">
                <a:solidFill>
                  <a:srgbClr val="FFFFFF"/>
                </a:solidFill>
                <a:ea typeface="HG Mincho Light J"/>
                <a:cs typeface="HG Mincho Light J"/>
              </a:rPr>
              <a:t>w</a:t>
            </a:r>
            <a:r>
              <a:rPr lang="en-GB" altLang="en-US" sz="1600" baseline="-25000">
                <a:solidFill>
                  <a:srgbClr val="FFFFFF"/>
                </a:solidFill>
                <a:ea typeface="HG Mincho Light J"/>
                <a:cs typeface="HG Mincho Light J"/>
              </a:rPr>
              <a:t>1</a:t>
            </a:r>
          </a:p>
        </p:txBody>
      </p:sp>
      <p:sp>
        <p:nvSpPr>
          <p:cNvPr id="29711" name="Oval 14"/>
          <p:cNvSpPr>
            <a:spLocks noChangeArrowheads="1"/>
          </p:cNvSpPr>
          <p:nvPr/>
        </p:nvSpPr>
        <p:spPr bwMode="auto">
          <a:xfrm>
            <a:off x="5638800" y="2562225"/>
            <a:ext cx="685800" cy="685800"/>
          </a:xfrm>
          <a:prstGeom prst="ellipse">
            <a:avLst/>
          </a:prstGeom>
          <a:solidFill>
            <a:srgbClr val="6E6263"/>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2000">
                <a:solidFill>
                  <a:srgbClr val="FFFFFF"/>
                </a:solidFill>
                <a:ea typeface="HG Mincho Light J"/>
                <a:cs typeface="HG Mincho Light J"/>
              </a:rPr>
              <a:t>w</a:t>
            </a:r>
            <a:r>
              <a:rPr lang="en-GB" altLang="en-US" sz="1600" baseline="-25000">
                <a:solidFill>
                  <a:srgbClr val="FFFFFF"/>
                </a:solidFill>
                <a:ea typeface="HG Mincho Light J"/>
                <a:cs typeface="HG Mincho Light J"/>
              </a:rPr>
              <a:t>2</a:t>
            </a:r>
          </a:p>
        </p:txBody>
      </p:sp>
      <p:sp>
        <p:nvSpPr>
          <p:cNvPr id="29712" name="Oval 15"/>
          <p:cNvSpPr>
            <a:spLocks noChangeArrowheads="1"/>
          </p:cNvSpPr>
          <p:nvPr/>
        </p:nvSpPr>
        <p:spPr bwMode="auto">
          <a:xfrm>
            <a:off x="4267200" y="2514600"/>
            <a:ext cx="685800" cy="685800"/>
          </a:xfrm>
          <a:prstGeom prst="ellipse">
            <a:avLst/>
          </a:prstGeom>
          <a:solidFill>
            <a:srgbClr val="6E6263"/>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2000">
                <a:solidFill>
                  <a:srgbClr val="FFFFFF"/>
                </a:solidFill>
                <a:ea typeface="HG Mincho Light J"/>
                <a:cs typeface="HG Mincho Light J"/>
              </a:rPr>
              <a:t>w</a:t>
            </a:r>
            <a:r>
              <a:rPr lang="en-GB" altLang="en-US" sz="1600" baseline="-25000">
                <a:solidFill>
                  <a:srgbClr val="FFFFFF"/>
                </a:solidFill>
                <a:ea typeface="HG Mincho Light J"/>
                <a:cs typeface="HG Mincho Light J"/>
              </a:rPr>
              <a:t>m</a:t>
            </a:r>
          </a:p>
        </p:txBody>
      </p:sp>
      <p:sp>
        <p:nvSpPr>
          <p:cNvPr id="29713" name="Text Box 16"/>
          <p:cNvSpPr txBox="1">
            <a:spLocks noChangeArrowheads="1"/>
          </p:cNvSpPr>
          <p:nvPr/>
        </p:nvSpPr>
        <p:spPr bwMode="auto">
          <a:xfrm>
            <a:off x="1524000" y="2663826"/>
            <a:ext cx="1828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weights</a:t>
            </a:r>
          </a:p>
        </p:txBody>
      </p:sp>
      <p:sp>
        <p:nvSpPr>
          <p:cNvPr id="29714" name="Rectangle 17"/>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9715" name="Rectangle 18"/>
          <p:cNvSpPr>
            <a:spLocks noChangeArrowheads="1"/>
          </p:cNvSpPr>
          <p:nvPr/>
        </p:nvSpPr>
        <p:spPr bwMode="auto">
          <a:xfrm>
            <a:off x="1524000" y="1219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9716" name="Rectangle 19"/>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29717"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534025"/>
            <a:ext cx="1143000" cy="609600"/>
          </a:xfrm>
          <a:prstGeom prst="rect">
            <a:avLst/>
          </a:prstGeom>
          <a:solidFill>
            <a:srgbClr val="EF8C6A"/>
          </a:solidFill>
          <a:ln>
            <a:noFill/>
          </a:ln>
          <a:extLst>
            <a:ext uri="{91240B29-F687-4F45-9708-019B960494DF}">
              <a14:hiddenLine xmlns:a14="http://schemas.microsoft.com/office/drawing/2010/main" w="9525">
                <a:solidFill>
                  <a:srgbClr val="000000"/>
                </a:solidFill>
                <a:round/>
                <a:headEnd/>
                <a:tailEnd/>
              </a14:hiddenLine>
            </a:ext>
          </a:extLst>
        </p:spPr>
      </p:pic>
      <p:sp>
        <p:nvSpPr>
          <p:cNvPr id="29718" name="Rectangle 21"/>
          <p:cNvSpPr>
            <a:spLocks noChangeArrowheads="1"/>
          </p:cNvSpPr>
          <p:nvPr/>
        </p:nvSpPr>
        <p:spPr bwMode="auto">
          <a:xfrm>
            <a:off x="1524000" y="9429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9719" name="Text Box 22"/>
          <p:cNvSpPr txBox="1">
            <a:spLocks noChangeArrowheads="1"/>
          </p:cNvSpPr>
          <p:nvPr/>
        </p:nvSpPr>
        <p:spPr bwMode="auto">
          <a:xfrm>
            <a:off x="4038600" y="1524000"/>
            <a:ext cx="1447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a:solidFill>
                  <a:srgbClr val="000000"/>
                </a:solidFill>
                <a:ea typeface="HG Mincho Light J"/>
                <a:cs typeface="HG Mincho Light J"/>
              </a:rPr>
              <a:t>. . . . . . . . . . . . </a:t>
            </a:r>
          </a:p>
        </p:txBody>
      </p:sp>
      <p:cxnSp>
        <p:nvCxnSpPr>
          <p:cNvPr id="29720" name="AutoShape 23"/>
          <p:cNvCxnSpPr>
            <a:cxnSpLocks noChangeShapeType="1"/>
            <a:stCxn id="29703" idx="3"/>
            <a:endCxn id="29712" idx="1"/>
          </p:cNvCxnSpPr>
          <p:nvPr/>
        </p:nvCxnSpPr>
        <p:spPr bwMode="auto">
          <a:xfrm>
            <a:off x="3862389" y="2033589"/>
            <a:ext cx="504825" cy="581025"/>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29721" name="AutoShape 24"/>
          <p:cNvCxnSpPr>
            <a:cxnSpLocks noChangeShapeType="1"/>
            <a:stCxn id="29702" idx="2"/>
            <a:endCxn id="29711" idx="0"/>
          </p:cNvCxnSpPr>
          <p:nvPr/>
        </p:nvCxnSpPr>
        <p:spPr bwMode="auto">
          <a:xfrm>
            <a:off x="5981700" y="2133601"/>
            <a:ext cx="1588" cy="428625"/>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29722" name="AutoShape 25"/>
          <p:cNvCxnSpPr>
            <a:cxnSpLocks noChangeShapeType="1"/>
          </p:cNvCxnSpPr>
          <p:nvPr/>
        </p:nvCxnSpPr>
        <p:spPr bwMode="auto">
          <a:xfrm flipH="1">
            <a:off x="7696200" y="2133600"/>
            <a:ext cx="533400" cy="609600"/>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29723" name="AutoShape 26"/>
          <p:cNvCxnSpPr>
            <a:cxnSpLocks noChangeShapeType="1"/>
            <a:stCxn id="29710" idx="1"/>
            <a:endCxn id="29704" idx="3"/>
          </p:cNvCxnSpPr>
          <p:nvPr/>
        </p:nvCxnSpPr>
        <p:spPr bwMode="auto">
          <a:xfrm flipH="1">
            <a:off x="6324601" y="3148013"/>
            <a:ext cx="785813" cy="671512"/>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29724" name="AutoShape 27"/>
          <p:cNvCxnSpPr>
            <a:cxnSpLocks noChangeShapeType="1"/>
            <a:stCxn id="29711" idx="2"/>
            <a:endCxn id="29704" idx="0"/>
          </p:cNvCxnSpPr>
          <p:nvPr/>
        </p:nvCxnSpPr>
        <p:spPr bwMode="auto">
          <a:xfrm>
            <a:off x="5981700" y="3248025"/>
            <a:ext cx="1588" cy="228600"/>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29725" name="AutoShape 28"/>
          <p:cNvCxnSpPr>
            <a:cxnSpLocks noChangeShapeType="1"/>
            <a:stCxn id="29712" idx="3"/>
            <a:endCxn id="29704" idx="1"/>
          </p:cNvCxnSpPr>
          <p:nvPr/>
        </p:nvCxnSpPr>
        <p:spPr bwMode="auto">
          <a:xfrm>
            <a:off x="4852988" y="3100389"/>
            <a:ext cx="785812" cy="719137"/>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sp>
        <p:nvSpPr>
          <p:cNvPr id="29726" name="Text Box 29"/>
          <p:cNvSpPr txBox="1">
            <a:spLocks noChangeArrowheads="1"/>
          </p:cNvSpPr>
          <p:nvPr/>
        </p:nvSpPr>
        <p:spPr bwMode="auto">
          <a:xfrm>
            <a:off x="4953000" y="2667000"/>
            <a:ext cx="685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a:solidFill>
                  <a:srgbClr val="000000"/>
                </a:solidFill>
                <a:ea typeface="HG Mincho Light J"/>
                <a:cs typeface="HG Mincho Light J"/>
              </a:rPr>
              <a:t>. . . . . </a:t>
            </a:r>
          </a:p>
        </p:txBody>
      </p:sp>
    </p:spTree>
    <p:extLst>
      <p:ext uri="{BB962C8B-B14F-4D97-AF65-F5344CB8AC3E}">
        <p14:creationId xmlns:p14="http://schemas.microsoft.com/office/powerpoint/2010/main" val="3789483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2209800" y="159258"/>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How do ANNs work?</a:t>
            </a:r>
          </a:p>
        </p:txBody>
      </p:sp>
      <p:sp>
        <p:nvSpPr>
          <p:cNvPr id="30723" name="Text Box 2"/>
          <p:cNvSpPr txBox="1">
            <a:spLocks noChangeArrowheads="1"/>
          </p:cNvSpPr>
          <p:nvPr/>
        </p:nvSpPr>
        <p:spPr bwMode="auto">
          <a:xfrm>
            <a:off x="1905000" y="685801"/>
            <a:ext cx="8458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r>
              <a:rPr lang="en-GB" altLang="en-US" sz="3200">
                <a:solidFill>
                  <a:srgbClr val="000000"/>
                </a:solidFill>
                <a:ea typeface="HG Mincho Light J"/>
                <a:cs typeface="HG Mincho Light J"/>
              </a:rPr>
              <a:t>The signal is not passed down to the</a:t>
            </a:r>
          </a:p>
          <a:p>
            <a:pPr algn="ctr" eaLnBrk="1" hangingPunct="1"/>
            <a:r>
              <a:rPr lang="en-GB" altLang="en-US" sz="3200">
                <a:solidFill>
                  <a:srgbClr val="000000"/>
                </a:solidFill>
                <a:ea typeface="HG Mincho Light J"/>
                <a:cs typeface="HG Mincho Light J"/>
              </a:rPr>
              <a:t>next neuron verbatim</a:t>
            </a:r>
          </a:p>
        </p:txBody>
      </p:sp>
      <p:sp>
        <p:nvSpPr>
          <p:cNvPr id="30724" name="AutoShape 3"/>
          <p:cNvSpPr>
            <a:spLocks/>
          </p:cNvSpPr>
          <p:nvPr/>
        </p:nvSpPr>
        <p:spPr bwMode="auto">
          <a:xfrm>
            <a:off x="2133600" y="4648201"/>
            <a:ext cx="2438400" cy="866775"/>
          </a:xfrm>
          <a:prstGeom prst="borderCallout1">
            <a:avLst>
              <a:gd name="adj1" fmla="val 48602"/>
              <a:gd name="adj2" fmla="val 99745"/>
              <a:gd name="adj3" fmla="val 39051"/>
              <a:gd name="adj4" fmla="val 140264"/>
            </a:avLst>
          </a:prstGeom>
          <a:solidFill>
            <a:srgbClr val="D9D9D9"/>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D0D0D"/>
              </a:buClr>
              <a:buFont typeface="Times New Roman" panose="02020603050405020304" pitchFamily="18" charset="0"/>
              <a:buNone/>
            </a:pPr>
            <a:r>
              <a:rPr lang="en-GB" altLang="en-US" sz="2000">
                <a:solidFill>
                  <a:srgbClr val="0D0D0D"/>
                </a:solidFill>
                <a:latin typeface="Times New Roman" panose="02020603050405020304" pitchFamily="18" charset="0"/>
                <a:cs typeface="Times New Roman" panose="02020603050405020304" pitchFamily="18" charset="0"/>
              </a:rPr>
              <a:t>Transfer Function (Activation Function)</a:t>
            </a:r>
          </a:p>
        </p:txBody>
      </p:sp>
      <p:sp>
        <p:nvSpPr>
          <p:cNvPr id="30725" name="Text Box 4"/>
          <p:cNvSpPr txBox="1">
            <a:spLocks noChangeArrowheads="1"/>
          </p:cNvSpPr>
          <p:nvPr/>
        </p:nvSpPr>
        <p:spPr bwMode="auto">
          <a:xfrm>
            <a:off x="1524000" y="5715001"/>
            <a:ext cx="21336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Output</a:t>
            </a:r>
          </a:p>
        </p:txBody>
      </p:sp>
      <p:sp>
        <p:nvSpPr>
          <p:cNvPr id="30726" name="Oval 5"/>
          <p:cNvSpPr>
            <a:spLocks noChangeArrowheads="1"/>
          </p:cNvSpPr>
          <p:nvPr/>
        </p:nvSpPr>
        <p:spPr bwMode="auto">
          <a:xfrm>
            <a:off x="8001000" y="1857375"/>
            <a:ext cx="685800" cy="685800"/>
          </a:xfrm>
          <a:prstGeom prst="ellipse">
            <a:avLst/>
          </a:prstGeom>
          <a:solidFill>
            <a:srgbClr val="69240C"/>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1</a:t>
            </a:r>
          </a:p>
        </p:txBody>
      </p:sp>
      <p:sp>
        <p:nvSpPr>
          <p:cNvPr id="30727" name="Oval 6"/>
          <p:cNvSpPr>
            <a:spLocks noChangeArrowheads="1"/>
          </p:cNvSpPr>
          <p:nvPr/>
        </p:nvSpPr>
        <p:spPr bwMode="auto">
          <a:xfrm>
            <a:off x="5638800" y="1857375"/>
            <a:ext cx="685800" cy="685800"/>
          </a:xfrm>
          <a:prstGeom prst="ellipse">
            <a:avLst/>
          </a:prstGeom>
          <a:solidFill>
            <a:srgbClr val="69240C"/>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2</a:t>
            </a:r>
          </a:p>
        </p:txBody>
      </p:sp>
      <p:sp>
        <p:nvSpPr>
          <p:cNvPr id="30728" name="Oval 7"/>
          <p:cNvSpPr>
            <a:spLocks noChangeArrowheads="1"/>
          </p:cNvSpPr>
          <p:nvPr/>
        </p:nvSpPr>
        <p:spPr bwMode="auto">
          <a:xfrm>
            <a:off x="3276600" y="1857375"/>
            <a:ext cx="685800" cy="685800"/>
          </a:xfrm>
          <a:prstGeom prst="ellipse">
            <a:avLst/>
          </a:prstGeom>
          <a:solidFill>
            <a:srgbClr val="69240C"/>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buFont typeface="Times New Roman" panose="02020603050405020304" pitchFamily="18" charset="0"/>
              <a:buNone/>
            </a:pPr>
            <a:r>
              <a:rPr lang="en-GB" altLang="en-US" sz="2400">
                <a:solidFill>
                  <a:srgbClr val="FFFFFF"/>
                </a:solidFill>
                <a:latin typeface="Times New Roman" panose="02020603050405020304" pitchFamily="18" charset="0"/>
                <a:cs typeface="Times New Roman" panose="02020603050405020304" pitchFamily="18" charset="0"/>
              </a:rPr>
              <a:t>x</a:t>
            </a:r>
            <a:r>
              <a:rPr lang="en-GB" altLang="en-US" sz="1400">
                <a:solidFill>
                  <a:srgbClr val="FFFFFF"/>
                </a:solidFill>
                <a:latin typeface="Times New Roman" panose="02020603050405020304" pitchFamily="18" charset="0"/>
                <a:cs typeface="Times New Roman" panose="02020603050405020304" pitchFamily="18" charset="0"/>
              </a:rPr>
              <a:t>m</a:t>
            </a:r>
          </a:p>
        </p:txBody>
      </p:sp>
      <p:sp>
        <p:nvSpPr>
          <p:cNvPr id="30729" name="Oval 8"/>
          <p:cNvSpPr>
            <a:spLocks noChangeArrowheads="1"/>
          </p:cNvSpPr>
          <p:nvPr/>
        </p:nvSpPr>
        <p:spPr bwMode="auto">
          <a:xfrm>
            <a:off x="5638800" y="3886200"/>
            <a:ext cx="685800" cy="685800"/>
          </a:xfrm>
          <a:prstGeom prst="ellipse">
            <a:avLst/>
          </a:prstGeom>
          <a:solidFill>
            <a:srgbClr val="742217"/>
          </a:solidFill>
          <a:ln w="12600">
            <a:solidFill>
              <a:srgbClr val="4E1610"/>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3200">
                <a:solidFill>
                  <a:srgbClr val="FFFFFF"/>
                </a:solidFill>
                <a:ea typeface="HG Mincho Light J"/>
                <a:cs typeface="HG Mincho Light J"/>
              </a:rPr>
              <a:t>∑</a:t>
            </a:r>
          </a:p>
        </p:txBody>
      </p:sp>
      <p:sp>
        <p:nvSpPr>
          <p:cNvPr id="30730" name="Oval 9"/>
          <p:cNvSpPr>
            <a:spLocks noChangeArrowheads="1"/>
          </p:cNvSpPr>
          <p:nvPr/>
        </p:nvSpPr>
        <p:spPr bwMode="auto">
          <a:xfrm>
            <a:off x="5638800" y="5715000"/>
            <a:ext cx="685800" cy="685800"/>
          </a:xfrm>
          <a:prstGeom prst="ellipse">
            <a:avLst/>
          </a:prstGeom>
          <a:solidFill>
            <a:srgbClr val="7C6B4D"/>
          </a:solidFill>
          <a:ln w="12600">
            <a:solidFill>
              <a:srgbClr val="534733"/>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3600">
                <a:solidFill>
                  <a:srgbClr val="FFFFFF"/>
                </a:solidFill>
                <a:ea typeface="HG Mincho Light J"/>
                <a:cs typeface="HG Mincho Light J"/>
              </a:rPr>
              <a:t>y</a:t>
            </a:r>
          </a:p>
        </p:txBody>
      </p:sp>
      <p:sp>
        <p:nvSpPr>
          <p:cNvPr id="30731" name="Text Box 10"/>
          <p:cNvSpPr txBox="1">
            <a:spLocks noChangeArrowheads="1"/>
          </p:cNvSpPr>
          <p:nvPr/>
        </p:nvSpPr>
        <p:spPr bwMode="auto">
          <a:xfrm>
            <a:off x="1524000" y="3886201"/>
            <a:ext cx="2209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Processing</a:t>
            </a:r>
          </a:p>
        </p:txBody>
      </p:sp>
      <p:sp>
        <p:nvSpPr>
          <p:cNvPr id="30732" name="Text Box 11"/>
          <p:cNvSpPr txBox="1">
            <a:spLocks noChangeArrowheads="1"/>
          </p:cNvSpPr>
          <p:nvPr/>
        </p:nvSpPr>
        <p:spPr bwMode="auto">
          <a:xfrm>
            <a:off x="1524000" y="2209801"/>
            <a:ext cx="1828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Input</a:t>
            </a:r>
          </a:p>
        </p:txBody>
      </p:sp>
      <p:cxnSp>
        <p:nvCxnSpPr>
          <p:cNvPr id="30733" name="AutoShape 12"/>
          <p:cNvCxnSpPr>
            <a:cxnSpLocks noChangeShapeType="1"/>
            <a:stCxn id="30729" idx="2"/>
            <a:endCxn id="30751" idx="0"/>
          </p:cNvCxnSpPr>
          <p:nvPr/>
        </p:nvCxnSpPr>
        <p:spPr bwMode="auto">
          <a:xfrm>
            <a:off x="5981700" y="4572001"/>
            <a:ext cx="1588" cy="333375"/>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sp>
        <p:nvSpPr>
          <p:cNvPr id="30734" name="Oval 13"/>
          <p:cNvSpPr>
            <a:spLocks noChangeArrowheads="1"/>
          </p:cNvSpPr>
          <p:nvPr/>
        </p:nvSpPr>
        <p:spPr bwMode="auto">
          <a:xfrm>
            <a:off x="7010400" y="2971800"/>
            <a:ext cx="685800" cy="685800"/>
          </a:xfrm>
          <a:prstGeom prst="ellipse">
            <a:avLst/>
          </a:prstGeom>
          <a:solidFill>
            <a:srgbClr val="6E6263"/>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2000">
                <a:solidFill>
                  <a:srgbClr val="FFFFFF"/>
                </a:solidFill>
                <a:ea typeface="HG Mincho Light J"/>
                <a:cs typeface="HG Mincho Light J"/>
              </a:rPr>
              <a:t>w</a:t>
            </a:r>
            <a:r>
              <a:rPr lang="en-GB" altLang="en-US" sz="2400" baseline="-25000">
                <a:solidFill>
                  <a:srgbClr val="FFFFFF"/>
                </a:solidFill>
                <a:ea typeface="HG Mincho Light J"/>
                <a:cs typeface="HG Mincho Light J"/>
              </a:rPr>
              <a:t>1</a:t>
            </a:r>
          </a:p>
        </p:txBody>
      </p:sp>
      <p:sp>
        <p:nvSpPr>
          <p:cNvPr id="30735" name="Oval 14"/>
          <p:cNvSpPr>
            <a:spLocks noChangeArrowheads="1"/>
          </p:cNvSpPr>
          <p:nvPr/>
        </p:nvSpPr>
        <p:spPr bwMode="auto">
          <a:xfrm>
            <a:off x="5638800" y="2971800"/>
            <a:ext cx="685800" cy="685800"/>
          </a:xfrm>
          <a:prstGeom prst="ellipse">
            <a:avLst/>
          </a:prstGeom>
          <a:solidFill>
            <a:srgbClr val="6E6263"/>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FFFFFF"/>
              </a:buClr>
            </a:pPr>
            <a:r>
              <a:rPr lang="en-GB" altLang="en-US" sz="2000">
                <a:solidFill>
                  <a:srgbClr val="FFFFFF"/>
                </a:solidFill>
                <a:ea typeface="HG Mincho Light J"/>
                <a:cs typeface="HG Mincho Light J"/>
              </a:rPr>
              <a:t>w</a:t>
            </a:r>
            <a:r>
              <a:rPr lang="en-GB" altLang="en-US" sz="2400" baseline="-25000">
                <a:solidFill>
                  <a:srgbClr val="FFFFFF"/>
                </a:solidFill>
                <a:ea typeface="HG Mincho Light J"/>
                <a:cs typeface="HG Mincho Light J"/>
              </a:rPr>
              <a:t>2</a:t>
            </a:r>
          </a:p>
          <a:p>
            <a:pPr algn="ctr" eaLnBrk="1" hangingPunct="1">
              <a:buClr>
                <a:srgbClr val="FFFFFF"/>
              </a:buClr>
            </a:pPr>
            <a:endParaRPr lang="en-GB" altLang="en-US" sz="2400" baseline="-25000">
              <a:solidFill>
                <a:srgbClr val="FFFFFF"/>
              </a:solidFill>
              <a:ea typeface="HG Mincho Light J"/>
              <a:cs typeface="HG Mincho Light J"/>
            </a:endParaRPr>
          </a:p>
        </p:txBody>
      </p:sp>
      <p:sp>
        <p:nvSpPr>
          <p:cNvPr id="30736" name="Oval 15"/>
          <p:cNvSpPr>
            <a:spLocks noChangeArrowheads="1"/>
          </p:cNvSpPr>
          <p:nvPr/>
        </p:nvSpPr>
        <p:spPr bwMode="auto">
          <a:xfrm>
            <a:off x="4267200" y="2924175"/>
            <a:ext cx="685800" cy="685800"/>
          </a:xfrm>
          <a:prstGeom prst="ellipse">
            <a:avLst/>
          </a:prstGeom>
          <a:solidFill>
            <a:srgbClr val="6E6263"/>
          </a:solidFill>
          <a:ln w="12600">
            <a:solidFill>
              <a:srgbClr val="69240C"/>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FFFFFF"/>
              </a:buClr>
            </a:pPr>
            <a:r>
              <a:rPr lang="en-GB" altLang="en-US" sz="2000">
                <a:solidFill>
                  <a:srgbClr val="FFFFFF"/>
                </a:solidFill>
                <a:ea typeface="HG Mincho Light J"/>
                <a:cs typeface="HG Mincho Light J"/>
              </a:rPr>
              <a:t>w</a:t>
            </a:r>
            <a:r>
              <a:rPr lang="en-GB" altLang="en-US" sz="1400" baseline="-25000">
                <a:solidFill>
                  <a:srgbClr val="FFFFFF"/>
                </a:solidFill>
                <a:ea typeface="HG Mincho Light J"/>
                <a:cs typeface="HG Mincho Light J"/>
              </a:rPr>
              <a:t>m</a:t>
            </a:r>
          </a:p>
        </p:txBody>
      </p:sp>
      <p:sp>
        <p:nvSpPr>
          <p:cNvPr id="30737" name="Text Box 16"/>
          <p:cNvSpPr txBox="1">
            <a:spLocks noChangeArrowheads="1"/>
          </p:cNvSpPr>
          <p:nvPr/>
        </p:nvSpPr>
        <p:spPr bwMode="auto">
          <a:xfrm>
            <a:off x="1524000" y="3073401"/>
            <a:ext cx="1828800"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sz="3200">
                <a:solidFill>
                  <a:srgbClr val="000000"/>
                </a:solidFill>
                <a:latin typeface="Times New Roman" panose="02020603050405020304" pitchFamily="18" charset="0"/>
                <a:cs typeface="Times New Roman" panose="02020603050405020304" pitchFamily="18" charset="0"/>
              </a:rPr>
              <a:t>weights</a:t>
            </a:r>
          </a:p>
        </p:txBody>
      </p:sp>
      <p:sp>
        <p:nvSpPr>
          <p:cNvPr id="30738" name="Text Box 17"/>
          <p:cNvSpPr txBox="1">
            <a:spLocks noChangeArrowheads="1"/>
          </p:cNvSpPr>
          <p:nvPr/>
        </p:nvSpPr>
        <p:spPr bwMode="auto">
          <a:xfrm>
            <a:off x="4038600" y="1933575"/>
            <a:ext cx="1447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a:solidFill>
                  <a:srgbClr val="000000"/>
                </a:solidFill>
                <a:ea typeface="HG Mincho Light J"/>
                <a:cs typeface="HG Mincho Light J"/>
              </a:rPr>
              <a:t>. . . . . . . . . . . . </a:t>
            </a:r>
          </a:p>
        </p:txBody>
      </p:sp>
      <p:cxnSp>
        <p:nvCxnSpPr>
          <p:cNvPr id="30739" name="AutoShape 18"/>
          <p:cNvCxnSpPr>
            <a:cxnSpLocks noChangeShapeType="1"/>
            <a:stCxn id="30728" idx="3"/>
            <a:endCxn id="30736" idx="1"/>
          </p:cNvCxnSpPr>
          <p:nvPr/>
        </p:nvCxnSpPr>
        <p:spPr bwMode="auto">
          <a:xfrm>
            <a:off x="3862389" y="2443164"/>
            <a:ext cx="504825" cy="581025"/>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30740" name="AutoShape 19"/>
          <p:cNvCxnSpPr>
            <a:cxnSpLocks noChangeShapeType="1"/>
            <a:stCxn id="30727" idx="2"/>
            <a:endCxn id="30735" idx="0"/>
          </p:cNvCxnSpPr>
          <p:nvPr/>
        </p:nvCxnSpPr>
        <p:spPr bwMode="auto">
          <a:xfrm>
            <a:off x="5981700" y="2543176"/>
            <a:ext cx="1588" cy="428625"/>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30741" name="AutoShape 20"/>
          <p:cNvCxnSpPr>
            <a:cxnSpLocks noChangeShapeType="1"/>
          </p:cNvCxnSpPr>
          <p:nvPr/>
        </p:nvCxnSpPr>
        <p:spPr bwMode="auto">
          <a:xfrm flipH="1">
            <a:off x="7696200" y="2543175"/>
            <a:ext cx="533400" cy="609600"/>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30742" name="AutoShape 21"/>
          <p:cNvCxnSpPr>
            <a:cxnSpLocks noChangeShapeType="1"/>
            <a:stCxn id="30734" idx="1"/>
            <a:endCxn id="30729" idx="3"/>
          </p:cNvCxnSpPr>
          <p:nvPr/>
        </p:nvCxnSpPr>
        <p:spPr bwMode="auto">
          <a:xfrm flipH="1">
            <a:off x="6324601" y="3557588"/>
            <a:ext cx="785813" cy="671512"/>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30743" name="AutoShape 22"/>
          <p:cNvCxnSpPr>
            <a:cxnSpLocks noChangeShapeType="1"/>
            <a:stCxn id="30735" idx="2"/>
            <a:endCxn id="30729" idx="0"/>
          </p:cNvCxnSpPr>
          <p:nvPr/>
        </p:nvCxnSpPr>
        <p:spPr bwMode="auto">
          <a:xfrm>
            <a:off x="5981700" y="3657600"/>
            <a:ext cx="1588" cy="228600"/>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cxnSp>
        <p:nvCxnSpPr>
          <p:cNvPr id="30744" name="AutoShape 23"/>
          <p:cNvCxnSpPr>
            <a:cxnSpLocks noChangeShapeType="1"/>
            <a:stCxn id="30736" idx="3"/>
            <a:endCxn id="30729" idx="1"/>
          </p:cNvCxnSpPr>
          <p:nvPr/>
        </p:nvCxnSpPr>
        <p:spPr bwMode="auto">
          <a:xfrm>
            <a:off x="4852988" y="3509964"/>
            <a:ext cx="785812" cy="719137"/>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sp>
        <p:nvSpPr>
          <p:cNvPr id="30745" name="Rectangle 24"/>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30746"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371976"/>
            <a:ext cx="1295400" cy="714375"/>
          </a:xfrm>
          <a:prstGeom prst="rect">
            <a:avLst/>
          </a:prstGeom>
          <a:solidFill>
            <a:srgbClr val="EF8C6A"/>
          </a:solidFill>
          <a:ln>
            <a:noFill/>
          </a:ln>
          <a:extLst>
            <a:ext uri="{91240B29-F687-4F45-9708-019B960494DF}">
              <a14:hiddenLine xmlns:a14="http://schemas.microsoft.com/office/drawing/2010/main" w="9525">
                <a:solidFill>
                  <a:srgbClr val="000000"/>
                </a:solidFill>
                <a:round/>
                <a:headEnd/>
                <a:tailEnd/>
              </a14:hiddenLine>
            </a:ext>
          </a:extLst>
        </p:spPr>
      </p:pic>
      <p:sp>
        <p:nvSpPr>
          <p:cNvPr id="30747" name="Rectangle 26"/>
          <p:cNvSpPr>
            <a:spLocks noChangeArrowheads="1"/>
          </p:cNvSpPr>
          <p:nvPr/>
        </p:nvSpPr>
        <p:spPr bwMode="auto">
          <a:xfrm>
            <a:off x="1524000" y="9429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0748" name="Rectangle 27"/>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pic>
        <p:nvPicPr>
          <p:cNvPr id="30749"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5514975"/>
            <a:ext cx="1447800" cy="457200"/>
          </a:xfrm>
          <a:prstGeom prst="rect">
            <a:avLst/>
          </a:prstGeom>
          <a:solidFill>
            <a:srgbClr val="EF8C6A"/>
          </a:solidFill>
          <a:ln>
            <a:noFill/>
          </a:ln>
          <a:extLst>
            <a:ext uri="{91240B29-F687-4F45-9708-019B960494DF}">
              <a14:hiddenLine xmlns:a14="http://schemas.microsoft.com/office/drawing/2010/main" w="9525">
                <a:solidFill>
                  <a:srgbClr val="000000"/>
                </a:solidFill>
                <a:round/>
                <a:headEnd/>
                <a:tailEnd/>
              </a14:hiddenLine>
            </a:ext>
          </a:extLst>
        </p:spPr>
      </p:pic>
      <p:sp>
        <p:nvSpPr>
          <p:cNvPr id="30750" name="Rectangle 29"/>
          <p:cNvSpPr>
            <a:spLocks noChangeArrowheads="1"/>
          </p:cNvSpPr>
          <p:nvPr/>
        </p:nvSpPr>
        <p:spPr bwMode="auto">
          <a:xfrm>
            <a:off x="1524000" y="6477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0751" name="Rectangle 30"/>
          <p:cNvSpPr>
            <a:spLocks noChangeArrowheads="1"/>
          </p:cNvSpPr>
          <p:nvPr/>
        </p:nvSpPr>
        <p:spPr bwMode="auto">
          <a:xfrm>
            <a:off x="5486400" y="4905375"/>
            <a:ext cx="990600" cy="457200"/>
          </a:xfrm>
          <a:prstGeom prst="rect">
            <a:avLst/>
          </a:prstGeom>
          <a:solidFill>
            <a:srgbClr val="6E6263"/>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r>
              <a:rPr lang="en-GB" altLang="en-US">
                <a:solidFill>
                  <a:srgbClr val="000000"/>
                </a:solidFill>
                <a:ea typeface="HG Mincho Light J"/>
                <a:cs typeface="HG Mincho Light J"/>
              </a:rPr>
              <a:t>f(v</a:t>
            </a:r>
            <a:r>
              <a:rPr lang="en-GB" altLang="en-US" baseline="-25000">
                <a:solidFill>
                  <a:srgbClr val="000000"/>
                </a:solidFill>
                <a:ea typeface="HG Mincho Light J"/>
                <a:cs typeface="HG Mincho Light J"/>
              </a:rPr>
              <a:t>k</a:t>
            </a:r>
            <a:r>
              <a:rPr lang="en-GB" altLang="en-US">
                <a:solidFill>
                  <a:srgbClr val="000000"/>
                </a:solidFill>
                <a:ea typeface="HG Mincho Light J"/>
                <a:cs typeface="HG Mincho Light J"/>
              </a:rPr>
              <a:t>)</a:t>
            </a:r>
          </a:p>
        </p:txBody>
      </p:sp>
      <p:sp>
        <p:nvSpPr>
          <p:cNvPr id="30752" name="Text Box 31"/>
          <p:cNvSpPr txBox="1">
            <a:spLocks noChangeArrowheads="1"/>
          </p:cNvSpPr>
          <p:nvPr/>
        </p:nvSpPr>
        <p:spPr bwMode="auto">
          <a:xfrm>
            <a:off x="4953000" y="3076575"/>
            <a:ext cx="685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r>
              <a:rPr lang="en-GB" altLang="en-US">
                <a:solidFill>
                  <a:srgbClr val="000000"/>
                </a:solidFill>
                <a:ea typeface="HG Mincho Light J"/>
                <a:cs typeface="HG Mincho Light J"/>
              </a:rPr>
              <a:t>. . . . . </a:t>
            </a:r>
          </a:p>
        </p:txBody>
      </p:sp>
      <p:cxnSp>
        <p:nvCxnSpPr>
          <p:cNvPr id="30753" name="AutoShape 32"/>
          <p:cNvCxnSpPr>
            <a:cxnSpLocks noChangeShapeType="1"/>
            <a:stCxn id="30751" idx="2"/>
            <a:endCxn id="30730" idx="0"/>
          </p:cNvCxnSpPr>
          <p:nvPr/>
        </p:nvCxnSpPr>
        <p:spPr bwMode="auto">
          <a:xfrm>
            <a:off x="5981700" y="5362576"/>
            <a:ext cx="1588" cy="352425"/>
          </a:xfrm>
          <a:prstGeom prst="straightConnector1">
            <a:avLst/>
          </a:prstGeom>
          <a:noFill/>
          <a:ln w="9360">
            <a:solidFill>
              <a:srgbClr val="AF3408"/>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636226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762000"/>
            <a:ext cx="8763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47" name="Text Box 2"/>
          <p:cNvSpPr txBox="1">
            <a:spLocks noChangeArrowheads="1"/>
          </p:cNvSpPr>
          <p:nvPr/>
        </p:nvSpPr>
        <p:spPr bwMode="auto">
          <a:xfrm>
            <a:off x="2362200" y="-1588"/>
            <a:ext cx="7772400"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3200">
                <a:solidFill>
                  <a:srgbClr val="696464"/>
                </a:solidFill>
                <a:latin typeface="Times New Roman" panose="02020603050405020304" pitchFamily="18" charset="0"/>
                <a:cs typeface="Times New Roman" panose="02020603050405020304" pitchFamily="18" charset="0"/>
              </a:rPr>
              <a:t>The output is a function of the input, that is affected by the weights, and the transfer functions</a:t>
            </a:r>
          </a:p>
        </p:txBody>
      </p:sp>
    </p:spTree>
    <p:extLst>
      <p:ext uri="{BB962C8B-B14F-4D97-AF65-F5344CB8AC3E}">
        <p14:creationId xmlns:p14="http://schemas.microsoft.com/office/powerpoint/2010/main" val="27614808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2438400" y="180976"/>
            <a:ext cx="77724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3600">
                <a:solidFill>
                  <a:srgbClr val="696464"/>
                </a:solidFill>
                <a:latin typeface="Times New Roman" panose="02020603050405020304" pitchFamily="18" charset="0"/>
                <a:cs typeface="Times New Roman" panose="02020603050405020304" pitchFamily="18" charset="0"/>
              </a:rPr>
              <a:t>Three types of layers: Input, Hidden, and Output</a:t>
            </a:r>
          </a:p>
        </p:txBody>
      </p:sp>
      <p:grpSp>
        <p:nvGrpSpPr>
          <p:cNvPr id="32771" name="Group 2"/>
          <p:cNvGrpSpPr>
            <a:grpSpLocks/>
          </p:cNvGrpSpPr>
          <p:nvPr/>
        </p:nvGrpSpPr>
        <p:grpSpPr bwMode="auto">
          <a:xfrm>
            <a:off x="2057401" y="1752600"/>
            <a:ext cx="7999413" cy="4559300"/>
            <a:chOff x="336" y="1104"/>
            <a:chExt cx="5039" cy="2872"/>
          </a:xfrm>
        </p:grpSpPr>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104"/>
              <a:ext cx="5040" cy="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73" name="Text Box 4"/>
            <p:cNvSpPr txBox="1">
              <a:spLocks noChangeArrowheads="1"/>
            </p:cNvSpPr>
            <p:nvPr/>
          </p:nvSpPr>
          <p:spPr bwMode="auto">
            <a:xfrm>
              <a:off x="336" y="1104"/>
              <a:ext cx="5040" cy="2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Tree>
    <p:extLst>
      <p:ext uri="{BB962C8B-B14F-4D97-AF65-F5344CB8AC3E}">
        <p14:creationId xmlns:p14="http://schemas.microsoft.com/office/powerpoint/2010/main" val="1461866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2209800" y="228600"/>
            <a:ext cx="7772400" cy="914400"/>
          </a:xfrm>
        </p:spPr>
        <p:txBody>
          <a:bodyPr/>
          <a:lstStyle/>
          <a:p>
            <a:pPr eaLnBrk="1" hangingPunct="1"/>
            <a:r>
              <a:rPr lang="en-US" altLang="en-US" sz="4000"/>
              <a:t>The Neuron Diagram</a:t>
            </a:r>
          </a:p>
        </p:txBody>
      </p:sp>
      <p:grpSp>
        <p:nvGrpSpPr>
          <p:cNvPr id="2055" name="Group 4"/>
          <p:cNvGrpSpPr>
            <a:grpSpLocks/>
          </p:cNvGrpSpPr>
          <p:nvPr/>
        </p:nvGrpSpPr>
        <p:grpSpPr bwMode="auto">
          <a:xfrm>
            <a:off x="1524001" y="1466850"/>
            <a:ext cx="8963025" cy="4781550"/>
            <a:chOff x="96" y="768"/>
            <a:chExt cx="5646" cy="2879"/>
          </a:xfrm>
        </p:grpSpPr>
        <p:sp>
          <p:nvSpPr>
            <p:cNvPr id="2056" name="Oval 5"/>
            <p:cNvSpPr>
              <a:spLocks noChangeArrowheads="1"/>
            </p:cNvSpPr>
            <p:nvPr/>
          </p:nvSpPr>
          <p:spPr bwMode="auto">
            <a:xfrm>
              <a:off x="2880" y="1920"/>
              <a:ext cx="576" cy="57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7" name="Rectangle 6"/>
            <p:cNvSpPr>
              <a:spLocks noChangeArrowheads="1"/>
            </p:cNvSpPr>
            <p:nvPr/>
          </p:nvSpPr>
          <p:spPr bwMode="auto">
            <a:xfrm>
              <a:off x="4272" y="1920"/>
              <a:ext cx="576" cy="57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8" name="Oval 7"/>
            <p:cNvSpPr>
              <a:spLocks noChangeArrowheads="1"/>
            </p:cNvSpPr>
            <p:nvPr/>
          </p:nvSpPr>
          <p:spPr bwMode="auto">
            <a:xfrm>
              <a:off x="1008" y="129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59" name="Oval 8"/>
            <p:cNvSpPr>
              <a:spLocks noChangeArrowheads="1"/>
            </p:cNvSpPr>
            <p:nvPr/>
          </p:nvSpPr>
          <p:spPr bwMode="auto">
            <a:xfrm>
              <a:off x="1008" y="32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60" name="Oval 9"/>
            <p:cNvSpPr>
              <a:spLocks noChangeArrowheads="1"/>
            </p:cNvSpPr>
            <p:nvPr/>
          </p:nvSpPr>
          <p:spPr bwMode="auto">
            <a:xfrm>
              <a:off x="1008" y="21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61" name="AutoShape 10"/>
            <p:cNvSpPr>
              <a:spLocks/>
            </p:cNvSpPr>
            <p:nvPr/>
          </p:nvSpPr>
          <p:spPr bwMode="auto">
            <a:xfrm>
              <a:off x="576" y="1152"/>
              <a:ext cx="192" cy="2304"/>
            </a:xfrm>
            <a:prstGeom prst="leftBrace">
              <a:avLst>
                <a:gd name="adj1" fmla="val 100000"/>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62" name="Text Box 11"/>
            <p:cNvSpPr txBox="1">
              <a:spLocks noChangeArrowheads="1"/>
            </p:cNvSpPr>
            <p:nvPr/>
          </p:nvSpPr>
          <p:spPr bwMode="auto">
            <a:xfrm>
              <a:off x="96" y="2064"/>
              <a:ext cx="524"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imes New Roman" panose="02020603050405020304" pitchFamily="18" charset="0"/>
                </a:rPr>
                <a:t> </a:t>
              </a:r>
            </a:p>
            <a:p>
              <a:r>
                <a:rPr lang="en-US" altLang="en-US" sz="2000">
                  <a:solidFill>
                    <a:srgbClr val="0000FF"/>
                  </a:solidFill>
                  <a:latin typeface="Times New Roman" panose="02020603050405020304" pitchFamily="18" charset="0"/>
                </a:rPr>
                <a:t>Input</a:t>
              </a:r>
            </a:p>
            <a:p>
              <a:r>
                <a:rPr lang="en-US" altLang="en-US" sz="2000">
                  <a:solidFill>
                    <a:srgbClr val="0000FF"/>
                  </a:solidFill>
                  <a:latin typeface="Times New Roman" panose="02020603050405020304" pitchFamily="18" charset="0"/>
                </a:rPr>
                <a:t>values</a:t>
              </a:r>
            </a:p>
            <a:p>
              <a:endParaRPr lang="en-US" altLang="en-US" sz="2000">
                <a:latin typeface="Times New Roman" panose="02020603050405020304" pitchFamily="18" charset="0"/>
              </a:endParaRPr>
            </a:p>
          </p:txBody>
        </p:sp>
        <p:sp>
          <p:nvSpPr>
            <p:cNvPr id="2063" name="Text Box 12"/>
            <p:cNvSpPr txBox="1">
              <a:spLocks noChangeArrowheads="1"/>
            </p:cNvSpPr>
            <p:nvPr/>
          </p:nvSpPr>
          <p:spPr bwMode="auto">
            <a:xfrm>
              <a:off x="1824" y="3408"/>
              <a:ext cx="61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imes New Roman" panose="02020603050405020304" pitchFamily="18" charset="0"/>
                </a:rPr>
                <a:t>weights</a:t>
              </a:r>
              <a:endParaRPr lang="en-US" altLang="en-US" sz="2000">
                <a:latin typeface="Times New Roman" panose="02020603050405020304" pitchFamily="18" charset="0"/>
              </a:endParaRPr>
            </a:p>
          </p:txBody>
        </p:sp>
        <p:sp>
          <p:nvSpPr>
            <p:cNvPr id="2064" name="Text Box 13"/>
            <p:cNvSpPr txBox="1">
              <a:spLocks noChangeArrowheads="1"/>
            </p:cNvSpPr>
            <p:nvPr/>
          </p:nvSpPr>
          <p:spPr bwMode="auto">
            <a:xfrm>
              <a:off x="3024" y="2544"/>
              <a:ext cx="743"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imes New Roman" panose="02020603050405020304" pitchFamily="18" charset="0"/>
                </a:rPr>
                <a:t>Summing</a:t>
              </a:r>
            </a:p>
            <a:p>
              <a:r>
                <a:rPr lang="en-US" altLang="en-US" sz="2000">
                  <a:solidFill>
                    <a:srgbClr val="0000FF"/>
                  </a:solidFill>
                  <a:latin typeface="Times New Roman" panose="02020603050405020304" pitchFamily="18" charset="0"/>
                </a:rPr>
                <a:t>function</a:t>
              </a:r>
              <a:endParaRPr lang="en-US" altLang="en-US" sz="2000">
                <a:latin typeface="Times New Roman" panose="02020603050405020304" pitchFamily="18" charset="0"/>
              </a:endParaRPr>
            </a:p>
          </p:txBody>
        </p:sp>
        <p:sp>
          <p:nvSpPr>
            <p:cNvPr id="2065" name="Text Box 14"/>
            <p:cNvSpPr txBox="1">
              <a:spLocks noChangeArrowheads="1"/>
            </p:cNvSpPr>
            <p:nvPr/>
          </p:nvSpPr>
          <p:spPr bwMode="auto">
            <a:xfrm>
              <a:off x="2942" y="768"/>
              <a:ext cx="400"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0000FF"/>
                  </a:solidFill>
                  <a:latin typeface="Times New Roman" panose="02020603050405020304" pitchFamily="18" charset="0"/>
                </a:rPr>
                <a:t>Bias</a:t>
              </a:r>
            </a:p>
            <a:p>
              <a:pPr algn="ctr"/>
              <a:r>
                <a:rPr lang="en-US" altLang="en-US" sz="2400" i="1">
                  <a:latin typeface="Times New Roman" panose="02020603050405020304" pitchFamily="18" charset="0"/>
                </a:rPr>
                <a:t>b</a:t>
              </a:r>
              <a:endParaRPr lang="en-US" altLang="en-US" sz="2000">
                <a:latin typeface="Times New Roman" panose="02020603050405020304" pitchFamily="18" charset="0"/>
              </a:endParaRPr>
            </a:p>
          </p:txBody>
        </p:sp>
        <p:sp>
          <p:nvSpPr>
            <p:cNvPr id="2066" name="Text Box 15"/>
            <p:cNvSpPr txBox="1">
              <a:spLocks noChangeArrowheads="1"/>
            </p:cNvSpPr>
            <p:nvPr/>
          </p:nvSpPr>
          <p:spPr bwMode="auto">
            <a:xfrm>
              <a:off x="4272" y="1440"/>
              <a:ext cx="797"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FF"/>
                  </a:solidFill>
                  <a:latin typeface="Times New Roman" panose="02020603050405020304" pitchFamily="18" charset="0"/>
                </a:rPr>
                <a:t>Activation</a:t>
              </a:r>
            </a:p>
            <a:p>
              <a:r>
                <a:rPr lang="en-US" altLang="en-US" sz="2000">
                  <a:solidFill>
                    <a:srgbClr val="0000FF"/>
                  </a:solidFill>
                  <a:latin typeface="Times New Roman" panose="02020603050405020304" pitchFamily="18" charset="0"/>
                </a:rPr>
                <a:t>function</a:t>
              </a:r>
              <a:endParaRPr lang="en-US" altLang="en-US" sz="2000">
                <a:latin typeface="Times New Roman" panose="02020603050405020304" pitchFamily="18" charset="0"/>
              </a:endParaRPr>
            </a:p>
          </p:txBody>
        </p:sp>
        <p:sp>
          <p:nvSpPr>
            <p:cNvPr id="2067" name="Text Box 16"/>
            <p:cNvSpPr txBox="1">
              <a:spLocks noChangeArrowheads="1"/>
            </p:cNvSpPr>
            <p:nvPr/>
          </p:nvSpPr>
          <p:spPr bwMode="auto">
            <a:xfrm>
              <a:off x="3486" y="1584"/>
              <a:ext cx="631"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0000FF"/>
                  </a:solidFill>
                  <a:latin typeface="Times New Roman" panose="02020603050405020304" pitchFamily="18" charset="0"/>
                </a:rPr>
                <a:t>Induced</a:t>
              </a:r>
            </a:p>
            <a:p>
              <a:pPr algn="ctr"/>
              <a:r>
                <a:rPr lang="en-US" altLang="en-US" sz="2000">
                  <a:solidFill>
                    <a:srgbClr val="0000FF"/>
                  </a:solidFill>
                  <a:latin typeface="Times New Roman" panose="02020603050405020304" pitchFamily="18" charset="0"/>
                </a:rPr>
                <a:t>Field</a:t>
              </a:r>
            </a:p>
            <a:p>
              <a:pPr algn="ctr"/>
              <a:r>
                <a:rPr lang="en-US" altLang="en-US" sz="2400" i="1">
                  <a:latin typeface="Times New Roman" panose="02020603050405020304" pitchFamily="18" charset="0"/>
                </a:rPr>
                <a:t>v</a:t>
              </a:r>
              <a:endParaRPr lang="en-US" altLang="en-US" sz="2000">
                <a:latin typeface="Times New Roman" panose="02020603050405020304" pitchFamily="18" charset="0"/>
              </a:endParaRPr>
            </a:p>
          </p:txBody>
        </p:sp>
        <p:sp>
          <p:nvSpPr>
            <p:cNvPr id="2068" name="Text Box 17"/>
            <p:cNvSpPr txBox="1">
              <a:spLocks noChangeArrowheads="1"/>
            </p:cNvSpPr>
            <p:nvPr/>
          </p:nvSpPr>
          <p:spPr bwMode="auto">
            <a:xfrm>
              <a:off x="5182" y="1872"/>
              <a:ext cx="560"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a:solidFill>
                    <a:srgbClr val="0000FF"/>
                  </a:solidFill>
                  <a:latin typeface="Times New Roman" panose="02020603050405020304" pitchFamily="18" charset="0"/>
                </a:rPr>
                <a:t>Output</a:t>
              </a:r>
            </a:p>
            <a:p>
              <a:pPr algn="ctr"/>
              <a:r>
                <a:rPr lang="en-US" altLang="en-US" sz="2400" i="1">
                  <a:latin typeface="Times New Roman" panose="02020603050405020304" pitchFamily="18" charset="0"/>
                </a:rPr>
                <a:t>y</a:t>
              </a:r>
              <a:endParaRPr lang="en-US" altLang="en-US" sz="2000">
                <a:latin typeface="Times New Roman" panose="02020603050405020304" pitchFamily="18" charset="0"/>
              </a:endParaRPr>
            </a:p>
          </p:txBody>
        </p:sp>
        <p:sp>
          <p:nvSpPr>
            <p:cNvPr id="2069" name="Line 18"/>
            <p:cNvSpPr>
              <a:spLocks noChangeShapeType="1"/>
            </p:cNvSpPr>
            <p:nvPr/>
          </p:nvSpPr>
          <p:spPr bwMode="auto">
            <a:xfrm>
              <a:off x="4848" y="2208"/>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0" name="Line 19"/>
            <p:cNvSpPr>
              <a:spLocks noChangeShapeType="1"/>
            </p:cNvSpPr>
            <p:nvPr/>
          </p:nvSpPr>
          <p:spPr bwMode="auto">
            <a:xfrm>
              <a:off x="1104" y="134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1" name="Line 20"/>
            <p:cNvSpPr>
              <a:spLocks noChangeShapeType="1"/>
            </p:cNvSpPr>
            <p:nvPr/>
          </p:nvSpPr>
          <p:spPr bwMode="auto">
            <a:xfrm>
              <a:off x="1104" y="220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2" name="Line 21"/>
            <p:cNvSpPr>
              <a:spLocks noChangeShapeType="1"/>
            </p:cNvSpPr>
            <p:nvPr/>
          </p:nvSpPr>
          <p:spPr bwMode="auto">
            <a:xfrm>
              <a:off x="1104" y="326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3" name="Line 22"/>
            <p:cNvSpPr>
              <a:spLocks noChangeShapeType="1"/>
            </p:cNvSpPr>
            <p:nvPr/>
          </p:nvSpPr>
          <p:spPr bwMode="auto">
            <a:xfrm flipV="1">
              <a:off x="2160" y="2496"/>
              <a:ext cx="912"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4" name="Line 23"/>
            <p:cNvSpPr>
              <a:spLocks noChangeShapeType="1"/>
            </p:cNvSpPr>
            <p:nvPr/>
          </p:nvSpPr>
          <p:spPr bwMode="auto">
            <a:xfrm>
              <a:off x="2160" y="2208"/>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5" name="Line 24"/>
            <p:cNvSpPr>
              <a:spLocks noChangeShapeType="1"/>
            </p:cNvSpPr>
            <p:nvPr/>
          </p:nvSpPr>
          <p:spPr bwMode="auto">
            <a:xfrm>
              <a:off x="2160" y="1392"/>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6" name="Line 25"/>
            <p:cNvSpPr>
              <a:spLocks noChangeShapeType="1"/>
            </p:cNvSpPr>
            <p:nvPr/>
          </p:nvSpPr>
          <p:spPr bwMode="auto">
            <a:xfrm>
              <a:off x="3456" y="2208"/>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77" name="Text Box 26"/>
            <p:cNvSpPr txBox="1">
              <a:spLocks noChangeArrowheads="1"/>
            </p:cNvSpPr>
            <p:nvPr/>
          </p:nvSpPr>
          <p:spPr bwMode="auto">
            <a:xfrm>
              <a:off x="720" y="1152"/>
              <a:ext cx="26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latin typeface="Times New Roman" panose="02020603050405020304" pitchFamily="18" charset="0"/>
                </a:rPr>
                <a:t>x</a:t>
              </a:r>
              <a:r>
                <a:rPr lang="en-US" altLang="en-US" sz="2400" i="1" baseline="-25000">
                  <a:latin typeface="Times New Roman" panose="02020603050405020304" pitchFamily="18" charset="0"/>
                </a:rPr>
                <a:t>1</a:t>
              </a:r>
              <a:endParaRPr lang="en-US" altLang="en-US" sz="2400">
                <a:latin typeface="Times New Roman" panose="02020603050405020304" pitchFamily="18" charset="0"/>
              </a:endParaRPr>
            </a:p>
          </p:txBody>
        </p:sp>
        <p:sp>
          <p:nvSpPr>
            <p:cNvPr id="2078" name="Text Box 27"/>
            <p:cNvSpPr txBox="1">
              <a:spLocks noChangeArrowheads="1"/>
            </p:cNvSpPr>
            <p:nvPr/>
          </p:nvSpPr>
          <p:spPr bwMode="auto">
            <a:xfrm>
              <a:off x="720" y="2064"/>
              <a:ext cx="26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latin typeface="Times New Roman" panose="02020603050405020304" pitchFamily="18" charset="0"/>
                </a:rPr>
                <a:t>x</a:t>
              </a:r>
              <a:r>
                <a:rPr lang="en-US" altLang="en-US" sz="2400" i="1" baseline="-25000">
                  <a:latin typeface="Times New Roman" panose="02020603050405020304" pitchFamily="18" charset="0"/>
                </a:rPr>
                <a:t>2</a:t>
              </a:r>
              <a:endParaRPr lang="en-US" altLang="en-US" sz="2400">
                <a:latin typeface="Times New Roman" panose="02020603050405020304" pitchFamily="18" charset="0"/>
              </a:endParaRPr>
            </a:p>
          </p:txBody>
        </p:sp>
        <p:sp>
          <p:nvSpPr>
            <p:cNvPr id="2079" name="Text Box 28"/>
            <p:cNvSpPr txBox="1">
              <a:spLocks noChangeArrowheads="1"/>
            </p:cNvSpPr>
            <p:nvPr/>
          </p:nvSpPr>
          <p:spPr bwMode="auto">
            <a:xfrm>
              <a:off x="720" y="3120"/>
              <a:ext cx="29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latin typeface="Times New Roman" panose="02020603050405020304" pitchFamily="18" charset="0"/>
                </a:rPr>
                <a:t>x</a:t>
              </a:r>
              <a:r>
                <a:rPr lang="en-US" altLang="en-US" sz="2400" i="1" baseline="-25000">
                  <a:latin typeface="Times New Roman" panose="02020603050405020304" pitchFamily="18" charset="0"/>
                </a:rPr>
                <a:t>m</a:t>
              </a:r>
              <a:endParaRPr lang="en-US" altLang="en-US" sz="2400">
                <a:latin typeface="Times New Roman" panose="02020603050405020304" pitchFamily="18" charset="0"/>
              </a:endParaRPr>
            </a:p>
          </p:txBody>
        </p:sp>
        <p:sp>
          <p:nvSpPr>
            <p:cNvPr id="2080" name="Text Box 29"/>
            <p:cNvSpPr txBox="1">
              <a:spLocks noChangeArrowheads="1"/>
            </p:cNvSpPr>
            <p:nvPr/>
          </p:nvSpPr>
          <p:spPr bwMode="auto">
            <a:xfrm>
              <a:off x="1824" y="2064"/>
              <a:ext cx="310" cy="2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latin typeface="Times New Roman" panose="02020603050405020304" pitchFamily="18" charset="0"/>
                </a:rPr>
                <a:t>w</a:t>
              </a:r>
              <a:r>
                <a:rPr lang="en-US" altLang="en-US" sz="2400" i="1" baseline="-25000">
                  <a:latin typeface="Times New Roman" panose="02020603050405020304" pitchFamily="18" charset="0"/>
                </a:rPr>
                <a:t>2</a:t>
              </a:r>
              <a:endParaRPr lang="en-US" altLang="en-US" sz="2400">
                <a:latin typeface="Times New Roman" panose="02020603050405020304" pitchFamily="18" charset="0"/>
              </a:endParaRPr>
            </a:p>
          </p:txBody>
        </p:sp>
        <p:sp>
          <p:nvSpPr>
            <p:cNvPr id="2081" name="Text Box 30"/>
            <p:cNvSpPr txBox="1">
              <a:spLocks noChangeArrowheads="1"/>
            </p:cNvSpPr>
            <p:nvPr/>
          </p:nvSpPr>
          <p:spPr bwMode="auto">
            <a:xfrm>
              <a:off x="1776" y="3120"/>
              <a:ext cx="336" cy="2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latin typeface="Times New Roman" panose="02020603050405020304" pitchFamily="18" charset="0"/>
                </a:rPr>
                <a:t>w</a:t>
              </a:r>
              <a:r>
                <a:rPr lang="en-US" altLang="en-US" sz="2400" i="1" baseline="-25000">
                  <a:latin typeface="Times New Roman" panose="02020603050405020304" pitchFamily="18" charset="0"/>
                </a:rPr>
                <a:t>m</a:t>
              </a:r>
              <a:endParaRPr lang="en-US" altLang="en-US" sz="2400">
                <a:latin typeface="Times New Roman" panose="02020603050405020304" pitchFamily="18" charset="0"/>
              </a:endParaRPr>
            </a:p>
          </p:txBody>
        </p:sp>
        <p:sp>
          <p:nvSpPr>
            <p:cNvPr id="2082" name="Text Box 31"/>
            <p:cNvSpPr txBox="1">
              <a:spLocks noChangeArrowheads="1"/>
            </p:cNvSpPr>
            <p:nvPr/>
          </p:nvSpPr>
          <p:spPr bwMode="auto">
            <a:xfrm>
              <a:off x="1824" y="1200"/>
              <a:ext cx="326" cy="27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i="1">
                  <a:latin typeface="Times New Roman" panose="02020603050405020304" pitchFamily="18" charset="0"/>
                </a:rPr>
                <a:t>w</a:t>
              </a:r>
              <a:r>
                <a:rPr lang="en-US" altLang="en-US" sz="2400" i="1" baseline="-25000">
                  <a:latin typeface="Times New Roman" panose="02020603050405020304" pitchFamily="18" charset="0"/>
                </a:rPr>
                <a:t>1</a:t>
              </a:r>
              <a:endParaRPr lang="en-US" altLang="en-US" sz="2400">
                <a:latin typeface="Times New Roman" panose="02020603050405020304" pitchFamily="18" charset="0"/>
              </a:endParaRPr>
            </a:p>
          </p:txBody>
        </p:sp>
        <p:sp>
          <p:nvSpPr>
            <p:cNvPr id="2083" name="Oval 32"/>
            <p:cNvSpPr>
              <a:spLocks noChangeArrowheads="1"/>
            </p:cNvSpPr>
            <p:nvPr/>
          </p:nvSpPr>
          <p:spPr bwMode="auto">
            <a:xfrm>
              <a:off x="3072" y="120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2084" name="Line 33"/>
            <p:cNvSpPr>
              <a:spLocks noChangeShapeType="1"/>
            </p:cNvSpPr>
            <p:nvPr/>
          </p:nvSpPr>
          <p:spPr bwMode="auto">
            <a:xfrm>
              <a:off x="3120" y="1296"/>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050" name="Object 2"/>
            <p:cNvGraphicFramePr>
              <a:graphicFrameLocks noChangeAspect="1"/>
            </p:cNvGraphicFramePr>
            <p:nvPr/>
          </p:nvGraphicFramePr>
          <p:xfrm>
            <a:off x="960" y="2448"/>
            <a:ext cx="230" cy="588"/>
          </p:xfrm>
          <a:graphic>
            <a:graphicData uri="http://schemas.openxmlformats.org/presentationml/2006/ole">
              <mc:AlternateContent xmlns:mc="http://schemas.openxmlformats.org/markup-compatibility/2006">
                <mc:Choice xmlns:v="urn:schemas-microsoft-com:vml" Requires="v">
                  <p:oleObj spid="_x0000_s2106" name="Equation" r:id="rId4" imgW="75960" imgH="190440" progId="Equation.3">
                    <p:embed/>
                  </p:oleObj>
                </mc:Choice>
                <mc:Fallback>
                  <p:oleObj name="Equation" r:id="rId4" imgW="7596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1872" y="2448"/>
            <a:ext cx="230" cy="588"/>
          </p:xfrm>
          <a:graphic>
            <a:graphicData uri="http://schemas.openxmlformats.org/presentationml/2006/ole">
              <mc:AlternateContent xmlns:mc="http://schemas.openxmlformats.org/markup-compatibility/2006">
                <mc:Choice xmlns:v="urn:schemas-microsoft-com:vml" Requires="v">
                  <p:oleObj spid="_x0000_s2107" name="Equation" r:id="rId6" imgW="75960" imgH="190440" progId="Equation.3">
                    <p:embed/>
                  </p:oleObj>
                </mc:Choice>
                <mc:Fallback>
                  <p:oleObj name="Equation" r:id="rId6" imgW="7596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2448"/>
                          <a:ext cx="230"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2976" y="1968"/>
            <a:ext cx="576" cy="500"/>
          </p:xfrm>
          <a:graphic>
            <a:graphicData uri="http://schemas.openxmlformats.org/presentationml/2006/ole">
              <mc:AlternateContent xmlns:mc="http://schemas.openxmlformats.org/markup-compatibility/2006">
                <mc:Choice xmlns:v="urn:schemas-microsoft-com:vml" Requires="v">
                  <p:oleObj spid="_x0000_s2108" name="Equation" r:id="rId8" imgW="291960" imgH="253800" progId="Equation.3">
                    <p:embed/>
                  </p:oleObj>
                </mc:Choice>
                <mc:Fallback>
                  <p:oleObj name="Equation" r:id="rId8" imgW="29196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1968"/>
                          <a:ext cx="576"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4272" y="1968"/>
            <a:ext cx="576" cy="414"/>
          </p:xfrm>
          <a:graphic>
            <a:graphicData uri="http://schemas.openxmlformats.org/presentationml/2006/ole">
              <mc:AlternateContent xmlns:mc="http://schemas.openxmlformats.org/markup-compatibility/2006">
                <mc:Choice xmlns:v="urn:schemas-microsoft-com:vml" Requires="v">
                  <p:oleObj spid="_x0000_s2109" name="Equation" r:id="rId10" imgW="342720" imgH="203040" progId="Equation.3">
                    <p:embed/>
                  </p:oleObj>
                </mc:Choice>
                <mc:Fallback>
                  <p:oleObj name="Equation" r:id="rId10" imgW="34272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2" y="1968"/>
                          <a:ext cx="5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615959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a:xfrm>
            <a:off x="2209800" y="304800"/>
            <a:ext cx="7772400" cy="838200"/>
          </a:xfrm>
        </p:spPr>
        <p:txBody>
          <a:bodyPr/>
          <a:lstStyle/>
          <a:p>
            <a:pPr eaLnBrk="1" hangingPunct="1"/>
            <a:r>
              <a:rPr lang="en-US" altLang="en-US" sz="4000"/>
              <a:t>Neuron Models</a:t>
            </a:r>
          </a:p>
        </p:txBody>
      </p:sp>
      <p:sp>
        <p:nvSpPr>
          <p:cNvPr id="3080" name="Rectangle 3"/>
          <p:cNvSpPr>
            <a:spLocks noGrp="1" noChangeArrowheads="1"/>
          </p:cNvSpPr>
          <p:nvPr>
            <p:ph type="body" idx="4294967295"/>
          </p:nvPr>
        </p:nvSpPr>
        <p:spPr>
          <a:xfrm>
            <a:off x="2057400" y="1524000"/>
            <a:ext cx="7848600" cy="4876800"/>
          </a:xfrm>
          <a:prstGeom prst="rect">
            <a:avLst/>
          </a:prstGeom>
        </p:spPr>
        <p:txBody>
          <a:bodyPr>
            <a:normAutofit fontScale="92500" lnSpcReduction="10000"/>
          </a:bodyPr>
          <a:lstStyle/>
          <a:p>
            <a:pPr eaLnBrk="1" hangingPunct="1">
              <a:buClr>
                <a:schemeClr val="tx1"/>
              </a:buClr>
              <a:buSzTx/>
              <a:buFont typeface="Arial" panose="020B0604020202020204" pitchFamily="34" charset="0"/>
              <a:buChar char="●"/>
            </a:pPr>
            <a:r>
              <a:rPr lang="en-US" altLang="en-US" sz="2400"/>
              <a:t>The choice of activation function        determines the neuron model. </a:t>
            </a:r>
          </a:p>
          <a:p>
            <a:pPr eaLnBrk="1" hangingPunct="1">
              <a:buClr>
                <a:schemeClr val="tx1"/>
              </a:buClr>
              <a:buSzTx/>
              <a:buFont typeface="Arial" panose="020B0604020202020204" pitchFamily="34" charset="0"/>
              <a:buNone/>
            </a:pPr>
            <a:r>
              <a:rPr lang="en-US" altLang="en-US" sz="2400" b="1"/>
              <a:t>Examples:</a:t>
            </a:r>
            <a:endParaRPr lang="en-US" altLang="en-US" sz="2400"/>
          </a:p>
          <a:p>
            <a:pPr eaLnBrk="1" hangingPunct="1">
              <a:buClr>
                <a:schemeClr val="tx1"/>
              </a:buClr>
              <a:buSzTx/>
              <a:buFont typeface="Arial" panose="020B0604020202020204" pitchFamily="34" charset="0"/>
              <a:buChar char="●"/>
            </a:pPr>
            <a:r>
              <a:rPr lang="en-US" altLang="en-US" sz="2400"/>
              <a:t>step function:</a:t>
            </a:r>
          </a:p>
          <a:p>
            <a:pPr eaLnBrk="1" hangingPunct="1">
              <a:buClr>
                <a:schemeClr val="tx1"/>
              </a:buClr>
              <a:buSzTx/>
              <a:buFont typeface="Arial" panose="020B0604020202020204" pitchFamily="34" charset="0"/>
              <a:buChar char="●"/>
            </a:pPr>
            <a:endParaRPr lang="en-US" altLang="en-US" sz="2400"/>
          </a:p>
          <a:p>
            <a:pPr eaLnBrk="1" hangingPunct="1">
              <a:buClr>
                <a:schemeClr val="tx1"/>
              </a:buClr>
              <a:buSzTx/>
              <a:buFont typeface="Arial" panose="020B0604020202020204" pitchFamily="34" charset="0"/>
              <a:buChar char="●"/>
            </a:pPr>
            <a:r>
              <a:rPr lang="en-US" altLang="en-US" sz="2400"/>
              <a:t>ramp function:</a:t>
            </a:r>
          </a:p>
          <a:p>
            <a:pPr eaLnBrk="1" hangingPunct="1">
              <a:buClr>
                <a:schemeClr val="tx1"/>
              </a:buClr>
              <a:buSzTx/>
              <a:buFont typeface="Arial" panose="020B0604020202020204" pitchFamily="34" charset="0"/>
              <a:buChar char="●"/>
            </a:pPr>
            <a:endParaRPr lang="en-US" altLang="en-US" sz="2400"/>
          </a:p>
          <a:p>
            <a:pPr eaLnBrk="1" hangingPunct="1">
              <a:buClr>
                <a:schemeClr val="tx1"/>
              </a:buClr>
              <a:buSzTx/>
              <a:buFont typeface="Arial" panose="020B0604020202020204" pitchFamily="34" charset="0"/>
              <a:buChar char="●"/>
            </a:pPr>
            <a:r>
              <a:rPr lang="en-US" altLang="en-US" sz="2400"/>
              <a:t>sigmoid function with z,x,y parameters </a:t>
            </a:r>
          </a:p>
          <a:p>
            <a:pPr eaLnBrk="1" hangingPunct="1">
              <a:buClr>
                <a:schemeClr val="tx1"/>
              </a:buClr>
              <a:buSzTx/>
              <a:buFont typeface="Arial" panose="020B0604020202020204" pitchFamily="34" charset="0"/>
              <a:buNone/>
            </a:pPr>
            <a:r>
              <a:rPr lang="en-US" altLang="en-US" sz="2400"/>
              <a:t>         </a:t>
            </a:r>
          </a:p>
          <a:p>
            <a:pPr eaLnBrk="1" hangingPunct="1">
              <a:buClr>
                <a:schemeClr val="tx1"/>
              </a:buClr>
              <a:buSzTx/>
              <a:buFont typeface="Arial" panose="020B0604020202020204" pitchFamily="34" charset="0"/>
              <a:buChar char="●"/>
            </a:pPr>
            <a:r>
              <a:rPr lang="en-US" altLang="en-US" sz="2400"/>
              <a:t>Gaussian function:</a:t>
            </a:r>
          </a:p>
          <a:p>
            <a:pPr eaLnBrk="1" hangingPunct="1">
              <a:buClr>
                <a:schemeClr val="tx1"/>
              </a:buClr>
              <a:buSzTx/>
              <a:buFont typeface="Arial" panose="020B0604020202020204" pitchFamily="34" charset="0"/>
              <a:buChar char="●"/>
            </a:pPr>
            <a:endParaRPr lang="en-US" altLang="en-US" sz="2400"/>
          </a:p>
        </p:txBody>
      </p:sp>
      <p:graphicFrame>
        <p:nvGraphicFramePr>
          <p:cNvPr id="3074" name="Object 2"/>
          <p:cNvGraphicFramePr>
            <a:graphicFrameLocks noChangeAspect="1"/>
          </p:cNvGraphicFramePr>
          <p:nvPr/>
        </p:nvGraphicFramePr>
        <p:xfrm>
          <a:off x="6988176" y="1600200"/>
          <a:ext cx="327025" cy="381000"/>
        </p:xfrm>
        <a:graphic>
          <a:graphicData uri="http://schemas.openxmlformats.org/presentationml/2006/ole">
            <mc:AlternateContent xmlns:mc="http://schemas.openxmlformats.org/markup-compatibility/2006">
              <mc:Choice xmlns:v="urn:schemas-microsoft-com:vml" Requires="v">
                <p:oleObj spid="_x0000_s3144" name="Equation" r:id="rId4" imgW="139680" imgH="164880" progId="Equation.3">
                  <p:embed/>
                </p:oleObj>
              </mc:Choice>
              <mc:Fallback>
                <p:oleObj name="Equation" r:id="rId4" imgW="139680" imgH="164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176" y="1600200"/>
                        <a:ext cx="327025" cy="3810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5105400" y="5562601"/>
          <a:ext cx="3276600" cy="771525"/>
        </p:xfrm>
        <a:graphic>
          <a:graphicData uri="http://schemas.openxmlformats.org/presentationml/2006/ole">
            <mc:AlternateContent xmlns:mc="http://schemas.openxmlformats.org/markup-compatibility/2006">
              <mc:Choice xmlns:v="urn:schemas-microsoft-com:vml" Requires="v">
                <p:oleObj spid="_x0000_s3145" name="Equation" r:id="rId6" imgW="2057400" imgH="533160" progId="Equation.3">
                  <p:embed/>
                </p:oleObj>
              </mc:Choice>
              <mc:Fallback>
                <p:oleObj name="Equation" r:id="rId6" imgW="2057400" imgH="533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5562601"/>
                        <a:ext cx="32766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4"/>
          <p:cNvGraphicFramePr>
            <a:graphicFrameLocks noChangeAspect="1"/>
          </p:cNvGraphicFramePr>
          <p:nvPr/>
        </p:nvGraphicFramePr>
        <p:xfrm>
          <a:off x="7010400" y="4800600"/>
          <a:ext cx="3200400" cy="609600"/>
        </p:xfrm>
        <a:graphic>
          <a:graphicData uri="http://schemas.openxmlformats.org/presentationml/2006/ole">
            <mc:AlternateContent xmlns:mc="http://schemas.openxmlformats.org/markup-compatibility/2006">
              <mc:Choice xmlns:v="urn:schemas-microsoft-com:vml" Requires="v">
                <p:oleObj spid="_x0000_s3146" name="Equation" r:id="rId8" imgW="1714320" imgH="419040" progId="Equation.3">
                  <p:embed/>
                </p:oleObj>
              </mc:Choice>
              <mc:Fallback>
                <p:oleObj name="Equation" r:id="rId8" imgW="171432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4800600"/>
                        <a:ext cx="3200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5"/>
          <p:cNvGraphicFramePr>
            <a:graphicFrameLocks noChangeAspect="1"/>
          </p:cNvGraphicFramePr>
          <p:nvPr/>
        </p:nvGraphicFramePr>
        <p:xfrm>
          <a:off x="4724400" y="3505200"/>
          <a:ext cx="4667250" cy="914400"/>
        </p:xfrm>
        <a:graphic>
          <a:graphicData uri="http://schemas.openxmlformats.org/presentationml/2006/ole">
            <mc:AlternateContent xmlns:mc="http://schemas.openxmlformats.org/markup-compatibility/2006">
              <mc:Choice xmlns:v="urn:schemas-microsoft-com:vml" Requires="v">
                <p:oleObj spid="_x0000_s3147" name="Equation" r:id="rId10" imgW="2781000" imgH="711000" progId="Equation.3">
                  <p:embed/>
                </p:oleObj>
              </mc:Choice>
              <mc:Fallback>
                <p:oleObj name="Equation" r:id="rId10" imgW="2781000" imgH="711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3505200"/>
                        <a:ext cx="46672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6"/>
          <p:cNvGraphicFramePr>
            <a:graphicFrameLocks noChangeAspect="1"/>
          </p:cNvGraphicFramePr>
          <p:nvPr/>
        </p:nvGraphicFramePr>
        <p:xfrm>
          <a:off x="4800600" y="2590800"/>
          <a:ext cx="1917700" cy="685800"/>
        </p:xfrm>
        <a:graphic>
          <a:graphicData uri="http://schemas.openxmlformats.org/presentationml/2006/ole">
            <mc:AlternateContent xmlns:mc="http://schemas.openxmlformats.org/markup-compatibility/2006">
              <mc:Choice xmlns:v="urn:schemas-microsoft-com:vml" Requires="v">
                <p:oleObj spid="_x0000_s3148" name="Equation" r:id="rId12" imgW="1143000" imgH="457200" progId="Equation.3">
                  <p:embed/>
                </p:oleObj>
              </mc:Choice>
              <mc:Fallback>
                <p:oleObj name="Equation" r:id="rId12" imgW="11430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600" y="2590800"/>
                        <a:ext cx="19177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61644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4"/>
          <p:cNvSpPr>
            <a:spLocks noChangeShapeType="1"/>
          </p:cNvSpPr>
          <p:nvPr/>
        </p:nvSpPr>
        <p:spPr bwMode="auto">
          <a:xfrm>
            <a:off x="4953000" y="22860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Line 5"/>
          <p:cNvSpPr>
            <a:spLocks noChangeShapeType="1"/>
          </p:cNvSpPr>
          <p:nvPr/>
        </p:nvSpPr>
        <p:spPr bwMode="auto">
          <a:xfrm>
            <a:off x="4953000" y="56388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Text Box 6"/>
          <p:cNvSpPr txBox="1">
            <a:spLocks noChangeArrowheads="1"/>
          </p:cNvSpPr>
          <p:nvPr/>
        </p:nvSpPr>
        <p:spPr bwMode="auto">
          <a:xfrm>
            <a:off x="5181600" y="55626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    		c</a:t>
            </a:r>
          </a:p>
        </p:txBody>
      </p:sp>
      <p:sp>
        <p:nvSpPr>
          <p:cNvPr id="33797" name="Text Box 7"/>
          <p:cNvSpPr txBox="1">
            <a:spLocks noChangeArrowheads="1"/>
          </p:cNvSpPr>
          <p:nvPr/>
        </p:nvSpPr>
        <p:spPr bwMode="auto">
          <a:xfrm>
            <a:off x="4419600" y="1295400"/>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sz="2400">
              <a:latin typeface="Times New Roman" panose="02020603050405020304" pitchFamily="18" charset="0"/>
            </a:endParaRPr>
          </a:p>
        </p:txBody>
      </p:sp>
      <p:sp>
        <p:nvSpPr>
          <p:cNvPr id="33798" name="Text Box 8"/>
          <p:cNvSpPr txBox="1">
            <a:spLocks noChangeArrowheads="1"/>
          </p:cNvSpPr>
          <p:nvPr/>
        </p:nvSpPr>
        <p:spPr bwMode="auto">
          <a:xfrm>
            <a:off x="4572000" y="21336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b</a:t>
            </a:r>
          </a:p>
        </p:txBody>
      </p:sp>
      <p:sp>
        <p:nvSpPr>
          <p:cNvPr id="33799" name="Text Box 9"/>
          <p:cNvSpPr txBox="1">
            <a:spLocks noChangeArrowheads="1"/>
          </p:cNvSpPr>
          <p:nvPr/>
        </p:nvSpPr>
        <p:spPr bwMode="auto">
          <a:xfrm>
            <a:off x="4495800" y="3962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a:t>
            </a:r>
          </a:p>
        </p:txBody>
      </p:sp>
      <p:sp>
        <p:nvSpPr>
          <p:cNvPr id="33800" name="Line 10"/>
          <p:cNvSpPr>
            <a:spLocks noChangeShapeType="1"/>
          </p:cNvSpPr>
          <p:nvPr/>
        </p:nvSpPr>
        <p:spPr bwMode="auto">
          <a:xfrm>
            <a:off x="4953000" y="42672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11"/>
          <p:cNvSpPr>
            <a:spLocks noChangeShapeType="1"/>
          </p:cNvSpPr>
          <p:nvPr/>
        </p:nvSpPr>
        <p:spPr bwMode="auto">
          <a:xfrm flipV="1">
            <a:off x="7086600" y="22098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Text Box 12"/>
          <p:cNvSpPr txBox="1">
            <a:spLocks noChangeArrowheads="1"/>
          </p:cNvSpPr>
          <p:nvPr/>
        </p:nvSpPr>
        <p:spPr bwMode="auto">
          <a:xfrm>
            <a:off x="3048000" y="3810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sz="2400">
              <a:latin typeface="Times New Roman" panose="02020603050405020304" pitchFamily="18" charset="0"/>
            </a:endParaRPr>
          </a:p>
        </p:txBody>
      </p:sp>
      <p:sp>
        <p:nvSpPr>
          <p:cNvPr id="33803" name="Text Box 13"/>
          <p:cNvSpPr txBox="1">
            <a:spLocks noChangeArrowheads="1"/>
          </p:cNvSpPr>
          <p:nvPr/>
        </p:nvSpPr>
        <p:spPr bwMode="auto">
          <a:xfrm>
            <a:off x="2590800" y="381001"/>
            <a:ext cx="480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4000">
                <a:solidFill>
                  <a:schemeClr val="tx2"/>
                </a:solidFill>
                <a:latin typeface="Times New Roman" panose="02020603050405020304" pitchFamily="18" charset="0"/>
              </a:rPr>
              <a:t>Step Function</a:t>
            </a:r>
          </a:p>
        </p:txBody>
      </p:sp>
      <p:sp>
        <p:nvSpPr>
          <p:cNvPr id="33804" name="Line 14"/>
          <p:cNvSpPr>
            <a:spLocks noChangeShapeType="1"/>
          </p:cNvSpPr>
          <p:nvPr/>
        </p:nvSpPr>
        <p:spPr bwMode="auto">
          <a:xfrm>
            <a:off x="7086600" y="2209800"/>
            <a:ext cx="0" cy="205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649249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4953000" y="19812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9" name="Line 3"/>
          <p:cNvSpPr>
            <a:spLocks noChangeShapeType="1"/>
          </p:cNvSpPr>
          <p:nvPr/>
        </p:nvSpPr>
        <p:spPr bwMode="auto">
          <a:xfrm>
            <a:off x="4953000" y="53340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0" name="Text Box 4"/>
          <p:cNvSpPr txBox="1">
            <a:spLocks noChangeArrowheads="1"/>
          </p:cNvSpPr>
          <p:nvPr/>
        </p:nvSpPr>
        <p:spPr bwMode="auto">
          <a:xfrm>
            <a:off x="5181600" y="53340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    c		         d</a:t>
            </a:r>
          </a:p>
        </p:txBody>
      </p:sp>
      <p:sp>
        <p:nvSpPr>
          <p:cNvPr id="34821" name="Text Box 5"/>
          <p:cNvSpPr txBox="1">
            <a:spLocks noChangeArrowheads="1"/>
          </p:cNvSpPr>
          <p:nvPr/>
        </p:nvSpPr>
        <p:spPr bwMode="auto">
          <a:xfrm>
            <a:off x="4419600" y="1295400"/>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sz="2400">
              <a:latin typeface="Times New Roman" panose="02020603050405020304" pitchFamily="18" charset="0"/>
            </a:endParaRPr>
          </a:p>
        </p:txBody>
      </p:sp>
      <p:sp>
        <p:nvSpPr>
          <p:cNvPr id="34822" name="Text Box 6"/>
          <p:cNvSpPr txBox="1">
            <a:spLocks noChangeArrowheads="1"/>
          </p:cNvSpPr>
          <p:nvPr/>
        </p:nvSpPr>
        <p:spPr bwMode="auto">
          <a:xfrm>
            <a:off x="4572000" y="21336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b</a:t>
            </a:r>
          </a:p>
        </p:txBody>
      </p:sp>
      <p:sp>
        <p:nvSpPr>
          <p:cNvPr id="34823" name="Text Box 7"/>
          <p:cNvSpPr txBox="1">
            <a:spLocks noChangeArrowheads="1"/>
          </p:cNvSpPr>
          <p:nvPr/>
        </p:nvSpPr>
        <p:spPr bwMode="auto">
          <a:xfrm>
            <a:off x="44958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a:t>
            </a:r>
          </a:p>
        </p:txBody>
      </p:sp>
      <p:sp>
        <p:nvSpPr>
          <p:cNvPr id="34824" name="Text Box 10"/>
          <p:cNvSpPr txBox="1">
            <a:spLocks noChangeArrowheads="1"/>
          </p:cNvSpPr>
          <p:nvPr/>
        </p:nvSpPr>
        <p:spPr bwMode="auto">
          <a:xfrm>
            <a:off x="3048000" y="3810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sz="2400">
              <a:latin typeface="Times New Roman" panose="02020603050405020304" pitchFamily="18" charset="0"/>
            </a:endParaRPr>
          </a:p>
        </p:txBody>
      </p:sp>
      <p:sp>
        <p:nvSpPr>
          <p:cNvPr id="34825" name="Text Box 11"/>
          <p:cNvSpPr txBox="1">
            <a:spLocks noChangeArrowheads="1"/>
          </p:cNvSpPr>
          <p:nvPr/>
        </p:nvSpPr>
        <p:spPr bwMode="auto">
          <a:xfrm>
            <a:off x="2590800" y="373064"/>
            <a:ext cx="5410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4000">
                <a:solidFill>
                  <a:schemeClr val="tx2"/>
                </a:solidFill>
                <a:latin typeface="Times New Roman" panose="02020603050405020304" pitchFamily="18" charset="0"/>
              </a:rPr>
              <a:t>Ramp Function</a:t>
            </a:r>
          </a:p>
        </p:txBody>
      </p:sp>
      <p:sp>
        <p:nvSpPr>
          <p:cNvPr id="34826" name="Line 12"/>
          <p:cNvSpPr>
            <a:spLocks noChangeShapeType="1"/>
          </p:cNvSpPr>
          <p:nvPr/>
        </p:nvSpPr>
        <p:spPr bwMode="auto">
          <a:xfrm>
            <a:off x="4953000" y="4572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3"/>
          <p:cNvSpPr>
            <a:spLocks noChangeShapeType="1"/>
          </p:cNvSpPr>
          <p:nvPr/>
        </p:nvSpPr>
        <p:spPr bwMode="auto">
          <a:xfrm>
            <a:off x="7740650" y="2286000"/>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23"/>
          <p:cNvSpPr>
            <a:spLocks noChangeShapeType="1"/>
          </p:cNvSpPr>
          <p:nvPr/>
        </p:nvSpPr>
        <p:spPr bwMode="auto">
          <a:xfrm flipV="1">
            <a:off x="5562600" y="2286000"/>
            <a:ext cx="220980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01715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6"/>
          <p:cNvSpPr txBox="1">
            <a:spLocks noChangeArrowheads="1"/>
          </p:cNvSpPr>
          <p:nvPr/>
        </p:nvSpPr>
        <p:spPr bwMode="auto">
          <a:xfrm>
            <a:off x="2819400" y="609601"/>
            <a:ext cx="609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4000">
                <a:solidFill>
                  <a:schemeClr val="tx2"/>
                </a:solidFill>
                <a:latin typeface="Times New Roman" panose="02020603050405020304" pitchFamily="18" charset="0"/>
              </a:rPr>
              <a:t>Sigmoid function</a:t>
            </a:r>
          </a:p>
        </p:txBody>
      </p:sp>
      <p:pic>
        <p:nvPicPr>
          <p:cNvPr id="35843" name="Picture 8" descr="The logistic curve">
            <a:hlinkClick r:id="rId3" tooltip="The logistic curv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676400"/>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293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8"/>
          <p:cNvSpPr>
            <a:spLocks noChangeArrowheads="1"/>
          </p:cNvSpPr>
          <p:nvPr/>
        </p:nvSpPr>
        <p:spPr bwMode="auto">
          <a:xfrm>
            <a:off x="2514600" y="1371600"/>
            <a:ext cx="6096000" cy="5257800"/>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147" name="Rectangle 2"/>
          <p:cNvSpPr>
            <a:spLocks noGrp="1" noChangeArrowheads="1"/>
          </p:cNvSpPr>
          <p:nvPr>
            <p:ph type="title"/>
          </p:nvPr>
        </p:nvSpPr>
        <p:spPr/>
        <p:txBody>
          <a:bodyPr/>
          <a:lstStyle/>
          <a:p>
            <a:pPr eaLnBrk="1" hangingPunct="1"/>
            <a:r>
              <a:rPr lang="en-US" altLang="en-US" smtClean="0"/>
              <a:t>AI and Softcomputing</a:t>
            </a:r>
          </a:p>
        </p:txBody>
      </p:sp>
      <p:sp>
        <p:nvSpPr>
          <p:cNvPr id="6148" name="Oval 4"/>
          <p:cNvSpPr>
            <a:spLocks noChangeArrowheads="1"/>
          </p:cNvSpPr>
          <p:nvPr/>
        </p:nvSpPr>
        <p:spPr bwMode="auto">
          <a:xfrm>
            <a:off x="3200400" y="2133600"/>
            <a:ext cx="2209800" cy="2133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ANN</a:t>
            </a:r>
          </a:p>
          <a:p>
            <a:pPr algn="ctr"/>
            <a:r>
              <a:rPr lang="en-US" altLang="en-US"/>
              <a:t>Learning and </a:t>
            </a:r>
          </a:p>
          <a:p>
            <a:pPr algn="ctr"/>
            <a:r>
              <a:rPr lang="en-US" altLang="en-US"/>
              <a:t>adaptation</a:t>
            </a:r>
          </a:p>
        </p:txBody>
      </p:sp>
      <p:sp>
        <p:nvSpPr>
          <p:cNvPr id="6149" name="Oval 6"/>
          <p:cNvSpPr>
            <a:spLocks noChangeArrowheads="1"/>
          </p:cNvSpPr>
          <p:nvPr/>
        </p:nvSpPr>
        <p:spPr bwMode="auto">
          <a:xfrm>
            <a:off x="5791200" y="2133600"/>
            <a:ext cx="2209800" cy="2133600"/>
          </a:xfrm>
          <a:prstGeom prst="ellipse">
            <a:avLst/>
          </a:prstGeom>
          <a:solidFill>
            <a:srgbClr val="FF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807B1A"/>
                </a:solidFill>
              </a:rPr>
              <a:t>Fuzzy Set Theory</a:t>
            </a:r>
          </a:p>
          <a:p>
            <a:pPr algn="ctr"/>
            <a:r>
              <a:rPr lang="en-US" altLang="en-US">
                <a:solidFill>
                  <a:srgbClr val="807B1A"/>
                </a:solidFill>
              </a:rPr>
              <a:t>Knowledge representation</a:t>
            </a:r>
          </a:p>
          <a:p>
            <a:pPr algn="ctr"/>
            <a:r>
              <a:rPr lang="en-US" altLang="en-US">
                <a:solidFill>
                  <a:srgbClr val="807B1A"/>
                </a:solidFill>
              </a:rPr>
              <a:t>Via</a:t>
            </a:r>
          </a:p>
          <a:p>
            <a:pPr algn="ctr"/>
            <a:r>
              <a:rPr lang="en-US" altLang="en-US">
                <a:solidFill>
                  <a:srgbClr val="807B1A"/>
                </a:solidFill>
              </a:rPr>
              <a:t>Fuzzy if-then RULE</a:t>
            </a:r>
          </a:p>
        </p:txBody>
      </p:sp>
      <p:sp>
        <p:nvSpPr>
          <p:cNvPr id="6150" name="Oval 7"/>
          <p:cNvSpPr>
            <a:spLocks noChangeArrowheads="1"/>
          </p:cNvSpPr>
          <p:nvPr/>
        </p:nvSpPr>
        <p:spPr bwMode="auto">
          <a:xfrm>
            <a:off x="4572000" y="4343400"/>
            <a:ext cx="2209800" cy="2133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Genetic Algorithms</a:t>
            </a:r>
          </a:p>
          <a:p>
            <a:pPr algn="ctr"/>
            <a:r>
              <a:rPr lang="en-US" altLang="en-US"/>
              <a:t>Systematic </a:t>
            </a:r>
          </a:p>
          <a:p>
            <a:pPr algn="ctr"/>
            <a:r>
              <a:rPr lang="en-US" altLang="en-US"/>
              <a:t>Random Search</a:t>
            </a:r>
          </a:p>
        </p:txBody>
      </p:sp>
    </p:spTree>
    <p:extLst>
      <p:ext uri="{BB962C8B-B14F-4D97-AF65-F5344CB8AC3E}">
        <p14:creationId xmlns:p14="http://schemas.microsoft.com/office/powerpoint/2010/main" val="2314464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2514600" y="228601"/>
            <a:ext cx="7620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Tx/>
              <a:buChar char="•"/>
            </a:pPr>
            <a:r>
              <a:rPr lang="en-US" altLang="en-US" sz="2400">
                <a:latin typeface="Times New Roman" panose="02020603050405020304" pitchFamily="18" charset="0"/>
              </a:rPr>
              <a:t> The </a:t>
            </a:r>
            <a:r>
              <a:rPr lang="en-US" altLang="en-US" sz="2400" b="1">
                <a:latin typeface="Times New Roman" panose="02020603050405020304" pitchFamily="18" charset="0"/>
              </a:rPr>
              <a:t>Gaussian function</a:t>
            </a:r>
            <a:r>
              <a:rPr lang="en-US" altLang="en-US" sz="2400">
                <a:latin typeface="Times New Roman" panose="02020603050405020304" pitchFamily="18" charset="0"/>
              </a:rPr>
              <a:t> is the probability function of the normal distribution. Sometimes also called the frequency curve. </a:t>
            </a:r>
          </a:p>
          <a:p>
            <a:pPr>
              <a:buFontTx/>
              <a:buChar char="•"/>
            </a:pPr>
            <a:endParaRPr lang="en-US" altLang="en-US" sz="2400">
              <a:latin typeface="Times New Roman" panose="02020603050405020304" pitchFamily="18" charset="0"/>
            </a:endParaRPr>
          </a:p>
          <a:p>
            <a:r>
              <a:rPr lang="en-US" altLang="en-US" sz="2400">
                <a:latin typeface="Times New Roman" panose="02020603050405020304" pitchFamily="18" charset="0"/>
              </a:rPr>
              <a:t> </a:t>
            </a:r>
          </a:p>
          <a:p>
            <a:r>
              <a:rPr lang="en-US" altLang="en-US" sz="2400">
                <a:latin typeface="Times New Roman" panose="02020603050405020304" pitchFamily="18" charset="0"/>
              </a:rPr>
              <a:t> </a:t>
            </a:r>
          </a:p>
          <a:p>
            <a:endParaRPr lang="en-US" altLang="en-US" sz="2400">
              <a:latin typeface="Times New Roman" panose="02020603050405020304" pitchFamily="18" charset="0"/>
            </a:endParaRPr>
          </a:p>
          <a:p>
            <a:endParaRPr lang="en-US" altLang="en-US" sz="2400">
              <a:latin typeface="Times New Roman" panose="02020603050405020304" pitchFamily="18" charset="0"/>
            </a:endParaRPr>
          </a:p>
          <a:p>
            <a:endParaRPr lang="en-US" altLang="en-US" sz="2400">
              <a:latin typeface="Times New Roman" panose="02020603050405020304" pitchFamily="18" charset="0"/>
            </a:endParaRPr>
          </a:p>
          <a:p>
            <a:endParaRPr lang="en-US" altLang="en-US" sz="2400">
              <a:latin typeface="Times New Roman" panose="02020603050405020304" pitchFamily="18" charset="0"/>
            </a:endParaRPr>
          </a:p>
          <a:p>
            <a:endParaRPr lang="en-US" altLang="en-US" sz="2400">
              <a:latin typeface="Times New Roman" panose="02020603050405020304" pitchFamily="18" charset="0"/>
            </a:endParaRPr>
          </a:p>
          <a:p>
            <a:pPr>
              <a:buFontTx/>
              <a:buChar char="•"/>
            </a:pPr>
            <a:endParaRPr lang="en-US" altLang="en-US" sz="2400">
              <a:latin typeface="Times New Roman" panose="02020603050405020304" pitchFamily="18" charset="0"/>
            </a:endParaRPr>
          </a:p>
        </p:txBody>
      </p:sp>
      <p:pic>
        <p:nvPicPr>
          <p:cNvPr id="36867" name="Picture 22" descr="f(x)==1/(sigmasqrt(2pi))e^(-(x-mu)^2/2sigma^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981200"/>
            <a:ext cx="5181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23" descr="GaussianRe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352800"/>
            <a:ext cx="7010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61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2438400" y="662496"/>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Learning by trial‐and‐error</a:t>
            </a:r>
          </a:p>
        </p:txBody>
      </p:sp>
      <p:sp>
        <p:nvSpPr>
          <p:cNvPr id="37891" name="Text Box 2"/>
          <p:cNvSpPr txBox="1">
            <a:spLocks noChangeArrowheads="1"/>
          </p:cNvSpPr>
          <p:nvPr/>
        </p:nvSpPr>
        <p:spPr bwMode="auto">
          <a:xfrm>
            <a:off x="2438400" y="1752600"/>
            <a:ext cx="7924800"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71463" indent="-2714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5461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1430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002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2057400" indent="-228600"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eaLnBrk="1" hangingPunct="1">
              <a:spcBef>
                <a:spcPts val="575"/>
              </a:spcBef>
              <a:buClr>
                <a:srgbClr val="D34817"/>
              </a:buClr>
              <a:buSzPct val="85000"/>
            </a:pPr>
            <a:r>
              <a:rPr lang="en-GB" altLang="en-US" sz="3600">
                <a:solidFill>
                  <a:srgbClr val="000000"/>
                </a:solidFill>
                <a:latin typeface="Times New Roman" panose="02020603050405020304" pitchFamily="18" charset="0"/>
                <a:cs typeface="Times New Roman" panose="02020603050405020304" pitchFamily="18" charset="0"/>
              </a:rPr>
              <a:t>Continuous process of:</a:t>
            </a:r>
          </a:p>
          <a:p>
            <a:pPr lvl="1" eaLnBrk="1" hangingPunct="1">
              <a:spcBef>
                <a:spcPts val="375"/>
              </a:spcBef>
              <a:buClr>
                <a:srgbClr val="9B2D1F"/>
              </a:buClr>
              <a:buSzPct val="85000"/>
              <a:buFont typeface="Wingdings" panose="05000000000000000000" pitchFamily="2" charset="2"/>
              <a:buChar char=""/>
            </a:pPr>
            <a:r>
              <a:rPr lang="en-GB" altLang="en-US" sz="3600">
                <a:solidFill>
                  <a:srgbClr val="000000"/>
                </a:solidFill>
                <a:latin typeface="Times New Roman" panose="02020603050405020304" pitchFamily="18" charset="0"/>
                <a:cs typeface="Times New Roman" panose="02020603050405020304" pitchFamily="18" charset="0"/>
              </a:rPr>
              <a:t>Trial:</a:t>
            </a:r>
          </a:p>
          <a:p>
            <a:pPr lvl="1" eaLnBrk="1" hangingPunct="1">
              <a:spcBef>
                <a:spcPts val="375"/>
              </a:spcBef>
              <a:buClr>
                <a:srgbClr val="9B2D1F"/>
              </a:buClr>
              <a:buSzPct val="85000"/>
            </a:pPr>
            <a:r>
              <a:rPr lang="en-GB" altLang="en-US" sz="2400">
                <a:solidFill>
                  <a:srgbClr val="000000"/>
                </a:solidFill>
                <a:ea typeface="HG Mincho Light J"/>
                <a:cs typeface="HG Mincho Light J"/>
              </a:rPr>
              <a:t>Processing an input to produce an output (In terms of ANN: Compute the output function of a given input)</a:t>
            </a:r>
          </a:p>
          <a:p>
            <a:pPr lvl="1" eaLnBrk="1" hangingPunct="1">
              <a:spcBef>
                <a:spcPts val="375"/>
              </a:spcBef>
              <a:buClr>
                <a:srgbClr val="9B2D1F"/>
              </a:buClr>
              <a:buSzPct val="85000"/>
              <a:buFont typeface="Wingdings" panose="05000000000000000000" pitchFamily="2" charset="2"/>
              <a:buChar char=""/>
            </a:pPr>
            <a:r>
              <a:rPr lang="en-GB" altLang="en-US" sz="3600">
                <a:solidFill>
                  <a:srgbClr val="000000"/>
                </a:solidFill>
                <a:latin typeface="Times New Roman" panose="02020603050405020304" pitchFamily="18" charset="0"/>
                <a:cs typeface="Times New Roman" panose="02020603050405020304" pitchFamily="18" charset="0"/>
              </a:rPr>
              <a:t>Evaluate:</a:t>
            </a:r>
          </a:p>
          <a:p>
            <a:pPr eaLnBrk="1" hangingPunct="1">
              <a:spcBef>
                <a:spcPts val="575"/>
              </a:spcBef>
              <a:buClr>
                <a:srgbClr val="D34817"/>
              </a:buClr>
              <a:buSzPct val="85000"/>
            </a:pPr>
            <a:r>
              <a:rPr lang="en-GB" altLang="en-US" sz="3200">
                <a:solidFill>
                  <a:srgbClr val="000000"/>
                </a:solidFill>
                <a:ea typeface="HG Mincho Light J"/>
                <a:cs typeface="HG Mincho Light J"/>
              </a:rPr>
              <a:t>Evaluating this output by </a:t>
            </a:r>
            <a:r>
              <a:rPr lang="en-GB" altLang="en-US" sz="2600">
                <a:solidFill>
                  <a:srgbClr val="000000"/>
                </a:solidFill>
                <a:ea typeface="HG Mincho Light J"/>
                <a:cs typeface="HG Mincho Light J"/>
              </a:rPr>
              <a:t>comparing the actual output with the expected output.</a:t>
            </a:r>
          </a:p>
          <a:p>
            <a:pPr lvl="1" eaLnBrk="1" hangingPunct="1">
              <a:spcBef>
                <a:spcPts val="375"/>
              </a:spcBef>
              <a:buClr>
                <a:srgbClr val="9B2D1F"/>
              </a:buClr>
              <a:buSzPct val="85000"/>
              <a:buFont typeface="Wingdings" panose="05000000000000000000" pitchFamily="2" charset="2"/>
              <a:buChar char=""/>
            </a:pPr>
            <a:r>
              <a:rPr lang="en-GB" altLang="en-US" sz="3600">
                <a:solidFill>
                  <a:srgbClr val="000000"/>
                </a:solidFill>
                <a:latin typeface="Times New Roman" panose="02020603050405020304" pitchFamily="18" charset="0"/>
                <a:cs typeface="Times New Roman" panose="02020603050405020304" pitchFamily="18" charset="0"/>
              </a:rPr>
              <a:t>Adjust:</a:t>
            </a:r>
          </a:p>
          <a:p>
            <a:pPr lvl="1" eaLnBrk="1" hangingPunct="1">
              <a:spcBef>
                <a:spcPts val="375"/>
              </a:spcBef>
              <a:buClr>
                <a:srgbClr val="9B2D1F"/>
              </a:buClr>
              <a:buSzPct val="85000"/>
            </a:pPr>
            <a:r>
              <a:rPr lang="en-GB" altLang="en-US" sz="2400">
                <a:solidFill>
                  <a:srgbClr val="000000"/>
                </a:solidFill>
                <a:ea typeface="HG Mincho Light J"/>
                <a:cs typeface="HG Mincho Light J"/>
              </a:rPr>
              <a:t>Adjust the </a:t>
            </a:r>
            <a:r>
              <a:rPr lang="en-GB" altLang="en-US" sz="2400" i="1">
                <a:solidFill>
                  <a:srgbClr val="000000"/>
                </a:solidFill>
                <a:ea typeface="HG Mincho Light J"/>
                <a:cs typeface="HG Mincho Light J"/>
              </a:rPr>
              <a:t>weights.</a:t>
            </a:r>
          </a:p>
        </p:txBody>
      </p:sp>
    </p:spTree>
    <p:extLst>
      <p:ext uri="{BB962C8B-B14F-4D97-AF65-F5344CB8AC3E}">
        <p14:creationId xmlns:p14="http://schemas.microsoft.com/office/powerpoint/2010/main" val="37296328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362200" y="510096"/>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696464"/>
              </a:buClr>
              <a:buFont typeface="Franklin Gothic Book" panose="020B0503020102020204" pitchFamily="34" charset="0"/>
              <a:buNone/>
            </a:pPr>
            <a:r>
              <a:rPr lang="en-GB" altLang="en-US" sz="4000">
                <a:solidFill>
                  <a:srgbClr val="696464"/>
                </a:solidFill>
                <a:latin typeface="Franklin Gothic Book" panose="020B0503020102020204" pitchFamily="34" charset="0"/>
                <a:ea typeface="HG Mincho Light J"/>
                <a:cs typeface="HG Mincho Light J"/>
              </a:rPr>
              <a:t>Example: XOR</a:t>
            </a:r>
          </a:p>
        </p:txBody>
      </p:sp>
      <p:grpSp>
        <p:nvGrpSpPr>
          <p:cNvPr id="38915" name="Group 2"/>
          <p:cNvGrpSpPr>
            <a:grpSpLocks/>
          </p:cNvGrpSpPr>
          <p:nvPr/>
        </p:nvGrpSpPr>
        <p:grpSpPr bwMode="auto">
          <a:xfrm>
            <a:off x="2209801" y="2667000"/>
            <a:ext cx="7694613" cy="2133600"/>
            <a:chOff x="432" y="1680"/>
            <a:chExt cx="4847" cy="1344"/>
          </a:xfrm>
        </p:grpSpPr>
        <p:pic>
          <p:nvPicPr>
            <p:cNvPr id="38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680"/>
              <a:ext cx="4848"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8924" name="Text Box 4"/>
            <p:cNvSpPr txBox="1">
              <a:spLocks noChangeArrowheads="1"/>
            </p:cNvSpPr>
            <p:nvPr/>
          </p:nvSpPr>
          <p:spPr bwMode="auto">
            <a:xfrm>
              <a:off x="432" y="1680"/>
              <a:ext cx="4848" cy="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38916" name="AutoShape 5"/>
          <p:cNvSpPr>
            <a:spLocks/>
          </p:cNvSpPr>
          <p:nvPr/>
        </p:nvSpPr>
        <p:spPr bwMode="auto">
          <a:xfrm>
            <a:off x="3505200" y="5029200"/>
            <a:ext cx="1600200" cy="990600"/>
          </a:xfrm>
          <a:prstGeom prst="borderCallout1">
            <a:avLst>
              <a:gd name="adj1" fmla="val 3875"/>
              <a:gd name="adj2" fmla="val 48667"/>
              <a:gd name="adj3" fmla="val -55630"/>
              <a:gd name="adj4" fmla="val 52287"/>
            </a:avLst>
          </a:prstGeom>
          <a:solidFill>
            <a:srgbClr val="E1E0E0"/>
          </a:solidFill>
          <a:ln w="12600">
            <a:solidFill>
              <a:srgbClr val="9B320E"/>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8917" name="Rectangle 6"/>
          <p:cNvSpPr>
            <a:spLocks noChangeArrowheads="1"/>
          </p:cNvSpPr>
          <p:nvPr/>
        </p:nvSpPr>
        <p:spPr bwMode="auto">
          <a:xfrm>
            <a:off x="4114800" y="2819400"/>
            <a:ext cx="609600" cy="1676400"/>
          </a:xfrm>
          <a:prstGeom prst="rect">
            <a:avLst/>
          </a:prstGeom>
          <a:noFill/>
          <a:ln w="12600">
            <a:solidFill>
              <a:srgbClr val="69240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8918" name="AutoShape 7"/>
          <p:cNvSpPr>
            <a:spLocks/>
          </p:cNvSpPr>
          <p:nvPr/>
        </p:nvSpPr>
        <p:spPr bwMode="auto">
          <a:xfrm>
            <a:off x="5334000" y="5372100"/>
            <a:ext cx="1371600" cy="1104900"/>
          </a:xfrm>
          <a:prstGeom prst="borderCallout1">
            <a:avLst>
              <a:gd name="adj1" fmla="val 681"/>
              <a:gd name="adj2" fmla="val 49662"/>
              <a:gd name="adj3" fmla="val -37611"/>
              <a:gd name="adj4" fmla="val 49727"/>
            </a:avLst>
          </a:prstGeom>
          <a:solidFill>
            <a:srgbClr val="E1E0E0"/>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D0D0D"/>
              </a:buClr>
              <a:buFont typeface="Times New Roman" panose="02020603050405020304" pitchFamily="18" charset="0"/>
              <a:buNone/>
            </a:pPr>
            <a:r>
              <a:rPr lang="en-GB" altLang="en-US">
                <a:solidFill>
                  <a:srgbClr val="0D0D0D"/>
                </a:solidFill>
                <a:latin typeface="Times New Roman" panose="02020603050405020304" pitchFamily="18" charset="0"/>
                <a:cs typeface="Times New Roman" panose="02020603050405020304" pitchFamily="18" charset="0"/>
              </a:rPr>
              <a:t>Hidden Layer, with three neurons</a:t>
            </a:r>
          </a:p>
        </p:txBody>
      </p:sp>
      <p:sp>
        <p:nvSpPr>
          <p:cNvPr id="38919" name="Rectangle 8"/>
          <p:cNvSpPr>
            <a:spLocks noChangeArrowheads="1"/>
          </p:cNvSpPr>
          <p:nvPr/>
        </p:nvSpPr>
        <p:spPr bwMode="auto">
          <a:xfrm>
            <a:off x="5486400" y="2438400"/>
            <a:ext cx="838200" cy="2514600"/>
          </a:xfrm>
          <a:prstGeom prst="rect">
            <a:avLst/>
          </a:prstGeom>
          <a:noFill/>
          <a:ln w="12600">
            <a:solidFill>
              <a:srgbClr val="69240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8920" name="AutoShape 9"/>
          <p:cNvSpPr>
            <a:spLocks/>
          </p:cNvSpPr>
          <p:nvPr/>
        </p:nvSpPr>
        <p:spPr bwMode="auto">
          <a:xfrm>
            <a:off x="7086600" y="4881564"/>
            <a:ext cx="1371600" cy="1062037"/>
          </a:xfrm>
          <a:prstGeom prst="borderCallout1">
            <a:avLst>
              <a:gd name="adj1" fmla="val 3875"/>
              <a:gd name="adj2" fmla="val 48667"/>
              <a:gd name="adj3" fmla="val -107495"/>
              <a:gd name="adj4" fmla="val 47736"/>
            </a:avLst>
          </a:prstGeom>
          <a:solidFill>
            <a:srgbClr val="E1E0E0"/>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D0D0D"/>
              </a:buClr>
              <a:buFont typeface="Times New Roman" panose="02020603050405020304" pitchFamily="18" charset="0"/>
              <a:buNone/>
            </a:pPr>
            <a:r>
              <a:rPr lang="en-GB" altLang="en-US">
                <a:solidFill>
                  <a:srgbClr val="0D0D0D"/>
                </a:solidFill>
                <a:latin typeface="Times New Roman" panose="02020603050405020304" pitchFamily="18" charset="0"/>
                <a:cs typeface="Times New Roman" panose="02020603050405020304" pitchFamily="18" charset="0"/>
              </a:rPr>
              <a:t>Output Layer, with one neuron</a:t>
            </a:r>
          </a:p>
        </p:txBody>
      </p:sp>
      <p:sp>
        <p:nvSpPr>
          <p:cNvPr id="38921" name="Rectangle 10"/>
          <p:cNvSpPr>
            <a:spLocks noChangeArrowheads="1"/>
          </p:cNvSpPr>
          <p:nvPr/>
        </p:nvSpPr>
        <p:spPr bwMode="auto">
          <a:xfrm>
            <a:off x="7467600" y="3124200"/>
            <a:ext cx="609600" cy="1143000"/>
          </a:xfrm>
          <a:prstGeom prst="rect">
            <a:avLst/>
          </a:prstGeom>
          <a:noFill/>
          <a:ln w="12600">
            <a:solidFill>
              <a:srgbClr val="69240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38922" name="Text Box 11"/>
          <p:cNvSpPr txBox="1">
            <a:spLocks noChangeArrowheads="1"/>
          </p:cNvSpPr>
          <p:nvPr/>
        </p:nvSpPr>
        <p:spPr bwMode="auto">
          <a:xfrm>
            <a:off x="3581400" y="5105401"/>
            <a:ext cx="14478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Input Layer, with two neurons</a:t>
            </a:r>
          </a:p>
        </p:txBody>
      </p:sp>
    </p:spTree>
    <p:extLst>
      <p:ext uri="{BB962C8B-B14F-4D97-AF65-F5344CB8AC3E}">
        <p14:creationId xmlns:p14="http://schemas.microsoft.com/office/powerpoint/2010/main" val="27676421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43894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sp>
        <p:nvSpPr>
          <p:cNvPr id="39939" name="Line 3"/>
          <p:cNvSpPr>
            <a:spLocks noChangeShapeType="1"/>
          </p:cNvSpPr>
          <p:nvPr/>
        </p:nvSpPr>
        <p:spPr bwMode="auto">
          <a:xfrm flipV="1">
            <a:off x="7239000" y="1524000"/>
            <a:ext cx="0" cy="4800600"/>
          </a:xfrm>
          <a:prstGeom prst="line">
            <a:avLst/>
          </a:prstGeom>
          <a:noFill/>
          <a:ln w="2540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9940" name="Line 4"/>
          <p:cNvSpPr>
            <a:spLocks noChangeShapeType="1"/>
          </p:cNvSpPr>
          <p:nvPr/>
        </p:nvSpPr>
        <p:spPr bwMode="auto">
          <a:xfrm flipV="1">
            <a:off x="7848600" y="1524000"/>
            <a:ext cx="0" cy="4800600"/>
          </a:xfrm>
          <a:prstGeom prst="line">
            <a:avLst/>
          </a:prstGeom>
          <a:noFill/>
          <a:ln w="2540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39941" name="Rectangle 5"/>
          <p:cNvSpPr>
            <a:spLocks noGrp="1" noChangeArrowheads="1"/>
          </p:cNvSpPr>
          <p:nvPr>
            <p:ph type="title"/>
          </p:nvPr>
        </p:nvSpPr>
        <p:spPr>
          <a:xfrm>
            <a:off x="1905000" y="266700"/>
            <a:ext cx="8153400" cy="1104900"/>
          </a:xfrm>
        </p:spPr>
        <p:txBody>
          <a:bodyPr/>
          <a:lstStyle/>
          <a:p>
            <a:pPr eaLnBrk="1" hangingPunct="1"/>
            <a:r>
              <a:rPr lang="nl-NL" altLang="en-US" smtClean="0"/>
              <a:t>Forward </a:t>
            </a:r>
            <a:r>
              <a:rPr lang="en-US" altLang="en-US" smtClean="0"/>
              <a:t>and</a:t>
            </a:r>
            <a:r>
              <a:rPr lang="nl-NL" altLang="en-US" smtClean="0"/>
              <a:t> Backward Propagation</a:t>
            </a:r>
          </a:p>
        </p:txBody>
      </p:sp>
      <p:grpSp>
        <p:nvGrpSpPr>
          <p:cNvPr id="39942" name="Group 6"/>
          <p:cNvGrpSpPr>
            <a:grpSpLocks/>
          </p:cNvGrpSpPr>
          <p:nvPr/>
        </p:nvGrpSpPr>
        <p:grpSpPr bwMode="auto">
          <a:xfrm>
            <a:off x="1524000" y="1"/>
            <a:ext cx="3810000" cy="688975"/>
            <a:chOff x="864" y="3600"/>
            <a:chExt cx="3984" cy="720"/>
          </a:xfrm>
        </p:grpSpPr>
        <p:pic>
          <p:nvPicPr>
            <p:cNvPr id="39943" name="Picture 7" descr="ikatk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8" descr="small_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082385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Decision boundaries of Perceptrons</a:t>
            </a:r>
          </a:p>
        </p:txBody>
      </p:sp>
      <p:grpSp>
        <p:nvGrpSpPr>
          <p:cNvPr id="40963" name="Group 3"/>
          <p:cNvGrpSpPr>
            <a:grpSpLocks/>
          </p:cNvGrpSpPr>
          <p:nvPr/>
        </p:nvGrpSpPr>
        <p:grpSpPr bwMode="auto">
          <a:xfrm>
            <a:off x="3048000" y="4038600"/>
            <a:ext cx="6477000" cy="1752600"/>
            <a:chOff x="432" y="1536"/>
            <a:chExt cx="4080" cy="1104"/>
          </a:xfrm>
        </p:grpSpPr>
        <p:grpSp>
          <p:nvGrpSpPr>
            <p:cNvPr id="40974" name="Group 4"/>
            <p:cNvGrpSpPr>
              <a:grpSpLocks/>
            </p:cNvGrpSpPr>
            <p:nvPr/>
          </p:nvGrpSpPr>
          <p:grpSpPr bwMode="auto">
            <a:xfrm>
              <a:off x="432" y="1536"/>
              <a:ext cx="1056" cy="1104"/>
              <a:chOff x="432" y="1536"/>
              <a:chExt cx="1056" cy="1104"/>
            </a:xfrm>
          </p:grpSpPr>
          <p:sp>
            <p:nvSpPr>
              <p:cNvPr id="40981" name="Oval 5"/>
              <p:cNvSpPr>
                <a:spLocks noChangeArrowheads="1"/>
              </p:cNvSpPr>
              <p:nvPr/>
            </p:nvSpPr>
            <p:spPr bwMode="auto">
              <a:xfrm>
                <a:off x="576" y="1680"/>
                <a:ext cx="240" cy="24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0982" name="Oval 6"/>
              <p:cNvSpPr>
                <a:spLocks noChangeArrowheads="1"/>
              </p:cNvSpPr>
              <p:nvPr/>
            </p:nvSpPr>
            <p:spPr bwMode="auto">
              <a:xfrm>
                <a:off x="1104" y="1680"/>
                <a:ext cx="240" cy="240"/>
              </a:xfrm>
              <a:prstGeom prst="ellipse">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0983" name="Oval 7"/>
              <p:cNvSpPr>
                <a:spLocks noChangeArrowheads="1"/>
              </p:cNvSpPr>
              <p:nvPr/>
            </p:nvSpPr>
            <p:spPr bwMode="auto">
              <a:xfrm>
                <a:off x="1104" y="2256"/>
                <a:ext cx="240" cy="24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0984" name="Oval 8"/>
              <p:cNvSpPr>
                <a:spLocks noChangeArrowheads="1"/>
              </p:cNvSpPr>
              <p:nvPr/>
            </p:nvSpPr>
            <p:spPr bwMode="auto">
              <a:xfrm>
                <a:off x="576" y="2256"/>
                <a:ext cx="240" cy="240"/>
              </a:xfrm>
              <a:prstGeom prst="ellipse">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0985" name="Rectangle 9"/>
              <p:cNvSpPr>
                <a:spLocks noChangeArrowheads="1"/>
              </p:cNvSpPr>
              <p:nvPr/>
            </p:nvSpPr>
            <p:spPr bwMode="auto">
              <a:xfrm>
                <a:off x="432" y="1536"/>
                <a:ext cx="1056"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grpSp>
          <p:nvGrpSpPr>
            <p:cNvPr id="40975" name="Group 10"/>
            <p:cNvGrpSpPr>
              <a:grpSpLocks/>
            </p:cNvGrpSpPr>
            <p:nvPr/>
          </p:nvGrpSpPr>
          <p:grpSpPr bwMode="auto">
            <a:xfrm>
              <a:off x="1680" y="1536"/>
              <a:ext cx="1488" cy="1104"/>
              <a:chOff x="1728" y="1536"/>
              <a:chExt cx="1488" cy="1104"/>
            </a:xfrm>
          </p:grpSpPr>
          <p:grpSp>
            <p:nvGrpSpPr>
              <p:cNvPr id="40977" name="Group 11"/>
              <p:cNvGrpSpPr>
                <a:grpSpLocks/>
              </p:cNvGrpSpPr>
              <p:nvPr/>
            </p:nvGrpSpPr>
            <p:grpSpPr bwMode="auto">
              <a:xfrm>
                <a:off x="1824" y="1776"/>
                <a:ext cx="1248" cy="624"/>
                <a:chOff x="1872" y="1824"/>
                <a:chExt cx="1728" cy="864"/>
              </a:xfrm>
            </p:grpSpPr>
            <p:sp>
              <p:nvSpPr>
                <p:cNvPr id="40979" name="AutoShape 12"/>
                <p:cNvSpPr>
                  <a:spLocks noChangeArrowheads="1"/>
                </p:cNvSpPr>
                <p:nvPr/>
              </p:nvSpPr>
              <p:spPr bwMode="auto">
                <a:xfrm>
                  <a:off x="1872" y="1824"/>
                  <a:ext cx="672" cy="480"/>
                </a:xfrm>
                <a:prstGeom prst="moon">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0980" name="AutoShape 13"/>
                <p:cNvSpPr>
                  <a:spLocks noChangeArrowheads="1"/>
                </p:cNvSpPr>
                <p:nvPr/>
              </p:nvSpPr>
              <p:spPr bwMode="auto">
                <a:xfrm flipH="1">
                  <a:off x="2448" y="2064"/>
                  <a:ext cx="1152" cy="624"/>
                </a:xfrm>
                <a:prstGeom prst="moon">
                  <a:avLst>
                    <a:gd name="adj" fmla="val 50000"/>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0978" name="Rectangle 14"/>
              <p:cNvSpPr>
                <a:spLocks noChangeArrowheads="1"/>
              </p:cNvSpPr>
              <p:nvPr/>
            </p:nvSpPr>
            <p:spPr bwMode="auto">
              <a:xfrm>
                <a:off x="1728" y="1536"/>
                <a:ext cx="1488"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0976" name="Rectangle 15"/>
            <p:cNvSpPr>
              <a:spLocks noChangeArrowheads="1"/>
            </p:cNvSpPr>
            <p:nvPr/>
          </p:nvSpPr>
          <p:spPr bwMode="auto">
            <a:xfrm>
              <a:off x="3360" y="1536"/>
              <a:ext cx="1152"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0964" name="Oval 16"/>
          <p:cNvSpPr>
            <a:spLocks noChangeArrowheads="1"/>
          </p:cNvSpPr>
          <p:nvPr/>
        </p:nvSpPr>
        <p:spPr bwMode="auto">
          <a:xfrm>
            <a:off x="5867400" y="22098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0965" name="Line 17"/>
          <p:cNvSpPr>
            <a:spLocks noChangeShapeType="1"/>
          </p:cNvSpPr>
          <p:nvPr/>
        </p:nvSpPr>
        <p:spPr bwMode="auto">
          <a:xfrm>
            <a:off x="4876800" y="21336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6" name="Line 18"/>
          <p:cNvSpPr>
            <a:spLocks noChangeShapeType="1"/>
          </p:cNvSpPr>
          <p:nvPr/>
        </p:nvSpPr>
        <p:spPr bwMode="auto">
          <a:xfrm flipV="1">
            <a:off x="4876800" y="25146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19"/>
          <p:cNvSpPr>
            <a:spLocks noChangeShapeType="1"/>
          </p:cNvSpPr>
          <p:nvPr/>
        </p:nvSpPr>
        <p:spPr bwMode="auto">
          <a:xfrm flipV="1">
            <a:off x="3048000" y="4038600"/>
            <a:ext cx="1066800" cy="1295400"/>
          </a:xfrm>
          <a:prstGeom prst="line">
            <a:avLst/>
          </a:prstGeom>
          <a:noFill/>
          <a:ln w="57150"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20"/>
          <p:cNvSpPr>
            <a:spLocks noChangeShapeType="1"/>
          </p:cNvSpPr>
          <p:nvPr/>
        </p:nvSpPr>
        <p:spPr bwMode="auto">
          <a:xfrm flipV="1">
            <a:off x="5486400" y="4038600"/>
            <a:ext cx="914400" cy="1752600"/>
          </a:xfrm>
          <a:prstGeom prst="line">
            <a:avLst/>
          </a:prstGeom>
          <a:noFill/>
          <a:ln w="57150"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21"/>
          <p:cNvSpPr>
            <a:spLocks noChangeShapeType="1"/>
          </p:cNvSpPr>
          <p:nvPr/>
        </p:nvSpPr>
        <p:spPr bwMode="auto">
          <a:xfrm>
            <a:off x="8382000" y="4038600"/>
            <a:ext cx="457200" cy="1752600"/>
          </a:xfrm>
          <a:prstGeom prst="line">
            <a:avLst/>
          </a:prstGeom>
          <a:noFill/>
          <a:ln w="57150"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Text Box 22"/>
          <p:cNvSpPr txBox="1">
            <a:spLocks noChangeArrowheads="1"/>
          </p:cNvSpPr>
          <p:nvPr/>
        </p:nvSpPr>
        <p:spPr bwMode="auto">
          <a:xfrm>
            <a:off x="4114800" y="6096001"/>
            <a:ext cx="519588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Straight lines (surfaces), linear separable</a:t>
            </a:r>
          </a:p>
        </p:txBody>
      </p:sp>
      <p:grpSp>
        <p:nvGrpSpPr>
          <p:cNvPr id="40971" name="Group 23"/>
          <p:cNvGrpSpPr>
            <a:grpSpLocks/>
          </p:cNvGrpSpPr>
          <p:nvPr/>
        </p:nvGrpSpPr>
        <p:grpSpPr bwMode="auto">
          <a:xfrm>
            <a:off x="1524000" y="1"/>
            <a:ext cx="3810000" cy="688975"/>
            <a:chOff x="864" y="3600"/>
            <a:chExt cx="3984" cy="720"/>
          </a:xfrm>
        </p:grpSpPr>
        <p:pic>
          <p:nvPicPr>
            <p:cNvPr id="40972" name="Picture 24" descr="ikatk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25" descr="small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47604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a:defRPr/>
            </a:pPr>
            <a:r>
              <a:rPr kumimoji="1" lang="en-US" sz="3600">
                <a:solidFill>
                  <a:schemeClr val="tx2"/>
                </a:solidFill>
                <a:effectLst>
                  <a:outerShdw blurRad="38100" dist="38100" dir="2700000" algn="tl">
                    <a:srgbClr val="C0C0C0"/>
                  </a:outerShdw>
                </a:effectLst>
              </a:rPr>
              <a:t>Decision boundaries of MLPs</a:t>
            </a:r>
          </a:p>
        </p:txBody>
      </p:sp>
      <p:grpSp>
        <p:nvGrpSpPr>
          <p:cNvPr id="41987" name="Group 3"/>
          <p:cNvGrpSpPr>
            <a:grpSpLocks/>
          </p:cNvGrpSpPr>
          <p:nvPr/>
        </p:nvGrpSpPr>
        <p:grpSpPr bwMode="auto">
          <a:xfrm>
            <a:off x="3048000" y="4038600"/>
            <a:ext cx="6477000" cy="1752600"/>
            <a:chOff x="432" y="1536"/>
            <a:chExt cx="4080" cy="1104"/>
          </a:xfrm>
        </p:grpSpPr>
        <p:grpSp>
          <p:nvGrpSpPr>
            <p:cNvPr id="42004" name="Group 4"/>
            <p:cNvGrpSpPr>
              <a:grpSpLocks/>
            </p:cNvGrpSpPr>
            <p:nvPr/>
          </p:nvGrpSpPr>
          <p:grpSpPr bwMode="auto">
            <a:xfrm>
              <a:off x="432" y="1536"/>
              <a:ext cx="1056" cy="1104"/>
              <a:chOff x="432" y="1536"/>
              <a:chExt cx="1056" cy="1104"/>
            </a:xfrm>
          </p:grpSpPr>
          <p:sp>
            <p:nvSpPr>
              <p:cNvPr id="42011" name="Oval 5"/>
              <p:cNvSpPr>
                <a:spLocks noChangeArrowheads="1"/>
              </p:cNvSpPr>
              <p:nvPr/>
            </p:nvSpPr>
            <p:spPr bwMode="auto">
              <a:xfrm>
                <a:off x="576" y="1680"/>
                <a:ext cx="240" cy="24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2012" name="Oval 6"/>
              <p:cNvSpPr>
                <a:spLocks noChangeArrowheads="1"/>
              </p:cNvSpPr>
              <p:nvPr/>
            </p:nvSpPr>
            <p:spPr bwMode="auto">
              <a:xfrm>
                <a:off x="1104" y="1680"/>
                <a:ext cx="240" cy="240"/>
              </a:xfrm>
              <a:prstGeom prst="ellipse">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2013" name="Oval 7"/>
              <p:cNvSpPr>
                <a:spLocks noChangeArrowheads="1"/>
              </p:cNvSpPr>
              <p:nvPr/>
            </p:nvSpPr>
            <p:spPr bwMode="auto">
              <a:xfrm>
                <a:off x="1104" y="2256"/>
                <a:ext cx="240" cy="24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2014" name="Oval 8"/>
              <p:cNvSpPr>
                <a:spLocks noChangeArrowheads="1"/>
              </p:cNvSpPr>
              <p:nvPr/>
            </p:nvSpPr>
            <p:spPr bwMode="auto">
              <a:xfrm>
                <a:off x="576" y="2256"/>
                <a:ext cx="240" cy="240"/>
              </a:xfrm>
              <a:prstGeom prst="ellipse">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2015" name="Rectangle 9"/>
              <p:cNvSpPr>
                <a:spLocks noChangeArrowheads="1"/>
              </p:cNvSpPr>
              <p:nvPr/>
            </p:nvSpPr>
            <p:spPr bwMode="auto">
              <a:xfrm>
                <a:off x="432" y="1536"/>
                <a:ext cx="1056"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grpSp>
          <p:nvGrpSpPr>
            <p:cNvPr id="42005" name="Group 10"/>
            <p:cNvGrpSpPr>
              <a:grpSpLocks/>
            </p:cNvGrpSpPr>
            <p:nvPr/>
          </p:nvGrpSpPr>
          <p:grpSpPr bwMode="auto">
            <a:xfrm>
              <a:off x="1680" y="1536"/>
              <a:ext cx="1488" cy="1104"/>
              <a:chOff x="1728" y="1536"/>
              <a:chExt cx="1488" cy="1104"/>
            </a:xfrm>
          </p:grpSpPr>
          <p:grpSp>
            <p:nvGrpSpPr>
              <p:cNvPr id="42007" name="Group 11"/>
              <p:cNvGrpSpPr>
                <a:grpSpLocks/>
              </p:cNvGrpSpPr>
              <p:nvPr/>
            </p:nvGrpSpPr>
            <p:grpSpPr bwMode="auto">
              <a:xfrm>
                <a:off x="1824" y="1776"/>
                <a:ext cx="1248" cy="624"/>
                <a:chOff x="1872" y="1824"/>
                <a:chExt cx="1728" cy="864"/>
              </a:xfrm>
            </p:grpSpPr>
            <p:sp>
              <p:nvSpPr>
                <p:cNvPr id="42009" name="AutoShape 12"/>
                <p:cNvSpPr>
                  <a:spLocks noChangeArrowheads="1"/>
                </p:cNvSpPr>
                <p:nvPr/>
              </p:nvSpPr>
              <p:spPr bwMode="auto">
                <a:xfrm>
                  <a:off x="1872" y="1824"/>
                  <a:ext cx="672" cy="480"/>
                </a:xfrm>
                <a:prstGeom prst="moon">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2010" name="AutoShape 13"/>
                <p:cNvSpPr>
                  <a:spLocks noChangeArrowheads="1"/>
                </p:cNvSpPr>
                <p:nvPr/>
              </p:nvSpPr>
              <p:spPr bwMode="auto">
                <a:xfrm flipH="1">
                  <a:off x="2448" y="2064"/>
                  <a:ext cx="1152" cy="624"/>
                </a:xfrm>
                <a:prstGeom prst="moon">
                  <a:avLst>
                    <a:gd name="adj" fmla="val 50000"/>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2008" name="Rectangle 14"/>
              <p:cNvSpPr>
                <a:spLocks noChangeArrowheads="1"/>
              </p:cNvSpPr>
              <p:nvPr/>
            </p:nvSpPr>
            <p:spPr bwMode="auto">
              <a:xfrm>
                <a:off x="1728" y="1536"/>
                <a:ext cx="1488"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2006" name="Rectangle 15"/>
            <p:cNvSpPr>
              <a:spLocks noChangeArrowheads="1"/>
            </p:cNvSpPr>
            <p:nvPr/>
          </p:nvSpPr>
          <p:spPr bwMode="auto">
            <a:xfrm>
              <a:off x="3360" y="1536"/>
              <a:ext cx="1152"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1988" name="Oval 16"/>
          <p:cNvSpPr>
            <a:spLocks noChangeArrowheads="1"/>
          </p:cNvSpPr>
          <p:nvPr/>
        </p:nvSpPr>
        <p:spPr bwMode="auto">
          <a:xfrm>
            <a:off x="6934200" y="22860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989" name="Line 17"/>
          <p:cNvSpPr>
            <a:spLocks noChangeShapeType="1"/>
          </p:cNvSpPr>
          <p:nvPr/>
        </p:nvSpPr>
        <p:spPr bwMode="auto">
          <a:xfrm>
            <a:off x="6019800" y="22098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0" name="Line 18"/>
          <p:cNvSpPr>
            <a:spLocks noChangeShapeType="1"/>
          </p:cNvSpPr>
          <p:nvPr/>
        </p:nvSpPr>
        <p:spPr bwMode="auto">
          <a:xfrm flipV="1">
            <a:off x="6019800" y="25908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1" name="Oval 19"/>
          <p:cNvSpPr>
            <a:spLocks noChangeArrowheads="1"/>
          </p:cNvSpPr>
          <p:nvPr/>
        </p:nvSpPr>
        <p:spPr bwMode="auto">
          <a:xfrm>
            <a:off x="5486400" y="19050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992" name="Oval 20"/>
          <p:cNvSpPr>
            <a:spLocks noChangeArrowheads="1"/>
          </p:cNvSpPr>
          <p:nvPr/>
        </p:nvSpPr>
        <p:spPr bwMode="auto">
          <a:xfrm>
            <a:off x="5486400" y="26670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993" name="Line 21"/>
          <p:cNvSpPr>
            <a:spLocks noChangeShapeType="1"/>
          </p:cNvSpPr>
          <p:nvPr/>
        </p:nvSpPr>
        <p:spPr bwMode="auto">
          <a:xfrm>
            <a:off x="4572000" y="2133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4" name="Line 22"/>
          <p:cNvSpPr>
            <a:spLocks noChangeShapeType="1"/>
          </p:cNvSpPr>
          <p:nvPr/>
        </p:nvSpPr>
        <p:spPr bwMode="auto">
          <a:xfrm flipV="1">
            <a:off x="4572000" y="22098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5" name="Line 23"/>
          <p:cNvSpPr>
            <a:spLocks noChangeShapeType="1"/>
          </p:cNvSpPr>
          <p:nvPr/>
        </p:nvSpPr>
        <p:spPr bwMode="auto">
          <a:xfrm>
            <a:off x="4572000" y="21336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6" name="Line 24"/>
          <p:cNvSpPr>
            <a:spLocks noChangeShapeType="1"/>
          </p:cNvSpPr>
          <p:nvPr/>
        </p:nvSpPr>
        <p:spPr bwMode="auto">
          <a:xfrm flipV="1">
            <a:off x="4572000" y="2971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7" name="Rectangle 25"/>
          <p:cNvSpPr>
            <a:spLocks noChangeArrowheads="1"/>
          </p:cNvSpPr>
          <p:nvPr/>
        </p:nvSpPr>
        <p:spPr bwMode="auto">
          <a:xfrm rot="2848167">
            <a:off x="3543300" y="4000500"/>
            <a:ext cx="685800" cy="1828800"/>
          </a:xfrm>
          <a:prstGeom prst="rect">
            <a:avLst/>
          </a:prstGeom>
          <a:noFill/>
          <a:ln w="57150"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998" name="Freeform 26"/>
          <p:cNvSpPr>
            <a:spLocks/>
          </p:cNvSpPr>
          <p:nvPr/>
        </p:nvSpPr>
        <p:spPr bwMode="auto">
          <a:xfrm>
            <a:off x="5778500" y="4038600"/>
            <a:ext cx="558800" cy="1752600"/>
          </a:xfrm>
          <a:custGeom>
            <a:avLst/>
            <a:gdLst>
              <a:gd name="T0" fmla="*/ 546100 w 352"/>
              <a:gd name="T1" fmla="*/ 0 h 1104"/>
              <a:gd name="T2" fmla="*/ 12700 w 352"/>
              <a:gd name="T3" fmla="*/ 609600 h 1104"/>
              <a:gd name="T4" fmla="*/ 469900 w 352"/>
              <a:gd name="T5" fmla="*/ 1447800 h 1104"/>
              <a:gd name="T6" fmla="*/ 546100 w 352"/>
              <a:gd name="T7" fmla="*/ 1752600 h 1104"/>
              <a:gd name="T8" fmla="*/ 0 60000 65536"/>
              <a:gd name="T9" fmla="*/ 0 60000 65536"/>
              <a:gd name="T10" fmla="*/ 0 60000 65536"/>
              <a:gd name="T11" fmla="*/ 0 60000 65536"/>
              <a:gd name="T12" fmla="*/ 0 w 352"/>
              <a:gd name="T13" fmla="*/ 0 h 1104"/>
              <a:gd name="T14" fmla="*/ 352 w 352"/>
              <a:gd name="T15" fmla="*/ 1104 h 1104"/>
            </a:gdLst>
            <a:ahLst/>
            <a:cxnLst>
              <a:cxn ang="T8">
                <a:pos x="T0" y="T1"/>
              </a:cxn>
              <a:cxn ang="T9">
                <a:pos x="T2" y="T3"/>
              </a:cxn>
              <a:cxn ang="T10">
                <a:pos x="T4" y="T5"/>
              </a:cxn>
              <a:cxn ang="T11">
                <a:pos x="T6" y="T7"/>
              </a:cxn>
            </a:cxnLst>
            <a:rect l="T12" t="T13" r="T14" b="T15"/>
            <a:pathLst>
              <a:path w="352" h="1104">
                <a:moveTo>
                  <a:pt x="344" y="0"/>
                </a:moveTo>
                <a:cubicBezTo>
                  <a:pt x="180" y="116"/>
                  <a:pt x="16" y="232"/>
                  <a:pt x="8" y="384"/>
                </a:cubicBezTo>
                <a:cubicBezTo>
                  <a:pt x="0" y="536"/>
                  <a:pt x="240" y="792"/>
                  <a:pt x="296" y="912"/>
                </a:cubicBezTo>
                <a:cubicBezTo>
                  <a:pt x="352" y="1032"/>
                  <a:pt x="348" y="1068"/>
                  <a:pt x="344" y="1104"/>
                </a:cubicBezTo>
              </a:path>
            </a:pathLst>
          </a:custGeom>
          <a:noFill/>
          <a:ln w="57150"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1999" name="Freeform 27"/>
          <p:cNvSpPr>
            <a:spLocks/>
          </p:cNvSpPr>
          <p:nvPr/>
        </p:nvSpPr>
        <p:spPr bwMode="auto">
          <a:xfrm>
            <a:off x="8305800" y="4038600"/>
            <a:ext cx="533400" cy="1752600"/>
          </a:xfrm>
          <a:custGeom>
            <a:avLst/>
            <a:gdLst>
              <a:gd name="T0" fmla="*/ 533400 w 336"/>
              <a:gd name="T1" fmla="*/ 0 h 1104"/>
              <a:gd name="T2" fmla="*/ 152400 w 336"/>
              <a:gd name="T3" fmla="*/ 609600 h 1104"/>
              <a:gd name="T4" fmla="*/ 152400 w 336"/>
              <a:gd name="T5" fmla="*/ 1371600 h 1104"/>
              <a:gd name="T6" fmla="*/ 0 w 336"/>
              <a:gd name="T7" fmla="*/ 1752600 h 1104"/>
              <a:gd name="T8" fmla="*/ 0 60000 65536"/>
              <a:gd name="T9" fmla="*/ 0 60000 65536"/>
              <a:gd name="T10" fmla="*/ 0 60000 65536"/>
              <a:gd name="T11" fmla="*/ 0 60000 65536"/>
              <a:gd name="T12" fmla="*/ 0 w 336"/>
              <a:gd name="T13" fmla="*/ 0 h 1104"/>
              <a:gd name="T14" fmla="*/ 336 w 336"/>
              <a:gd name="T15" fmla="*/ 1104 h 1104"/>
            </a:gdLst>
            <a:ahLst/>
            <a:cxnLst>
              <a:cxn ang="T8">
                <a:pos x="T0" y="T1"/>
              </a:cxn>
              <a:cxn ang="T9">
                <a:pos x="T2" y="T3"/>
              </a:cxn>
              <a:cxn ang="T10">
                <a:pos x="T4" y="T5"/>
              </a:cxn>
              <a:cxn ang="T11">
                <a:pos x="T6" y="T7"/>
              </a:cxn>
            </a:cxnLst>
            <a:rect l="T12" t="T13" r="T14" b="T15"/>
            <a:pathLst>
              <a:path w="336" h="1104">
                <a:moveTo>
                  <a:pt x="336" y="0"/>
                </a:moveTo>
                <a:cubicBezTo>
                  <a:pt x="236" y="120"/>
                  <a:pt x="136" y="240"/>
                  <a:pt x="96" y="384"/>
                </a:cubicBezTo>
                <a:cubicBezTo>
                  <a:pt x="56" y="528"/>
                  <a:pt x="112" y="744"/>
                  <a:pt x="96" y="864"/>
                </a:cubicBezTo>
                <a:cubicBezTo>
                  <a:pt x="80" y="984"/>
                  <a:pt x="40" y="1044"/>
                  <a:pt x="0" y="1104"/>
                </a:cubicBezTo>
              </a:path>
            </a:pathLst>
          </a:custGeom>
          <a:noFill/>
          <a:ln w="57150"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2000" name="Text Box 28"/>
          <p:cNvSpPr txBox="1">
            <a:spLocks noChangeArrowheads="1"/>
          </p:cNvSpPr>
          <p:nvPr/>
        </p:nvSpPr>
        <p:spPr bwMode="auto">
          <a:xfrm>
            <a:off x="4114800" y="6096001"/>
            <a:ext cx="3925888"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Convex areas</a:t>
            </a:r>
            <a:r>
              <a:rPr lang="nl-NL" altLang="en-US" sz="2400">
                <a:latin typeface="Times New Roman" panose="02020603050405020304" pitchFamily="18" charset="0"/>
              </a:rPr>
              <a:t> (open o</a:t>
            </a:r>
            <a:r>
              <a:rPr lang="en-US" altLang="en-US" sz="2400">
                <a:latin typeface="Times New Roman" panose="02020603050405020304" pitchFamily="18" charset="0"/>
              </a:rPr>
              <a:t>r closed</a:t>
            </a:r>
            <a:r>
              <a:rPr lang="nl-NL" altLang="en-US" sz="2400">
                <a:latin typeface="Times New Roman" panose="02020603050405020304" pitchFamily="18" charset="0"/>
              </a:rPr>
              <a:t>)</a:t>
            </a:r>
            <a:endParaRPr lang="en-US" altLang="en-US" sz="2400">
              <a:latin typeface="Times New Roman" panose="02020603050405020304" pitchFamily="18" charset="0"/>
            </a:endParaRPr>
          </a:p>
        </p:txBody>
      </p:sp>
      <p:grpSp>
        <p:nvGrpSpPr>
          <p:cNvPr id="42001" name="Group 29"/>
          <p:cNvGrpSpPr>
            <a:grpSpLocks/>
          </p:cNvGrpSpPr>
          <p:nvPr/>
        </p:nvGrpSpPr>
        <p:grpSpPr bwMode="auto">
          <a:xfrm>
            <a:off x="1524000" y="1"/>
            <a:ext cx="3810000" cy="688975"/>
            <a:chOff x="864" y="3600"/>
            <a:chExt cx="3984" cy="720"/>
          </a:xfrm>
        </p:grpSpPr>
        <p:pic>
          <p:nvPicPr>
            <p:cNvPr id="42002" name="Picture 30" descr="ikatk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3" name="Picture 31" descr="small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636915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2209800" y="609600"/>
            <a:ext cx="7772400" cy="1143000"/>
          </a:xfrm>
          <a:prstGeom prst="rect">
            <a:avLst/>
          </a:prstGeom>
          <a:noFill/>
          <a:ln w="9525">
            <a:noFill/>
            <a:miter lim="800000"/>
            <a:headEnd/>
            <a:tailEnd/>
          </a:ln>
          <a:effectLst/>
        </p:spPr>
        <p:txBody>
          <a:bodyPr anchor="ctr"/>
          <a:lstStyle/>
          <a:p>
            <a:pPr>
              <a:defRPr/>
            </a:pPr>
            <a:r>
              <a:rPr kumimoji="1" lang="en-US" sz="3600">
                <a:solidFill>
                  <a:schemeClr val="tx2"/>
                </a:solidFill>
                <a:effectLst>
                  <a:outerShdw blurRad="38100" dist="38100" dir="2700000" algn="tl">
                    <a:srgbClr val="C0C0C0"/>
                  </a:outerShdw>
                </a:effectLst>
              </a:rPr>
              <a:t>Decision boundaries of MLPs </a:t>
            </a:r>
          </a:p>
        </p:txBody>
      </p:sp>
      <p:grpSp>
        <p:nvGrpSpPr>
          <p:cNvPr id="43011" name="Group 3"/>
          <p:cNvGrpSpPr>
            <a:grpSpLocks/>
          </p:cNvGrpSpPr>
          <p:nvPr/>
        </p:nvGrpSpPr>
        <p:grpSpPr bwMode="auto">
          <a:xfrm>
            <a:off x="3048000" y="4038600"/>
            <a:ext cx="6477000" cy="1752600"/>
            <a:chOff x="432" y="1536"/>
            <a:chExt cx="4080" cy="1104"/>
          </a:xfrm>
        </p:grpSpPr>
        <p:grpSp>
          <p:nvGrpSpPr>
            <p:cNvPr id="43037" name="Group 4"/>
            <p:cNvGrpSpPr>
              <a:grpSpLocks/>
            </p:cNvGrpSpPr>
            <p:nvPr/>
          </p:nvGrpSpPr>
          <p:grpSpPr bwMode="auto">
            <a:xfrm>
              <a:off x="432" y="1536"/>
              <a:ext cx="1056" cy="1104"/>
              <a:chOff x="432" y="1536"/>
              <a:chExt cx="1056" cy="1104"/>
            </a:xfrm>
          </p:grpSpPr>
          <p:sp>
            <p:nvSpPr>
              <p:cNvPr id="43044" name="Oval 5"/>
              <p:cNvSpPr>
                <a:spLocks noChangeArrowheads="1"/>
              </p:cNvSpPr>
              <p:nvPr/>
            </p:nvSpPr>
            <p:spPr bwMode="auto">
              <a:xfrm>
                <a:off x="576" y="1680"/>
                <a:ext cx="240" cy="24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45" name="Oval 6"/>
              <p:cNvSpPr>
                <a:spLocks noChangeArrowheads="1"/>
              </p:cNvSpPr>
              <p:nvPr/>
            </p:nvSpPr>
            <p:spPr bwMode="auto">
              <a:xfrm>
                <a:off x="1104" y="1680"/>
                <a:ext cx="240" cy="240"/>
              </a:xfrm>
              <a:prstGeom prst="ellipse">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46" name="Oval 7"/>
              <p:cNvSpPr>
                <a:spLocks noChangeArrowheads="1"/>
              </p:cNvSpPr>
              <p:nvPr/>
            </p:nvSpPr>
            <p:spPr bwMode="auto">
              <a:xfrm>
                <a:off x="1104" y="2256"/>
                <a:ext cx="240" cy="240"/>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47" name="Oval 8"/>
              <p:cNvSpPr>
                <a:spLocks noChangeArrowheads="1"/>
              </p:cNvSpPr>
              <p:nvPr/>
            </p:nvSpPr>
            <p:spPr bwMode="auto">
              <a:xfrm>
                <a:off x="576" y="2256"/>
                <a:ext cx="240" cy="240"/>
              </a:xfrm>
              <a:prstGeom prst="ellipse">
                <a:avLst/>
              </a:prstGeom>
              <a:solidFill>
                <a:schemeClr val="bg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48" name="Rectangle 9"/>
              <p:cNvSpPr>
                <a:spLocks noChangeArrowheads="1"/>
              </p:cNvSpPr>
              <p:nvPr/>
            </p:nvSpPr>
            <p:spPr bwMode="auto">
              <a:xfrm>
                <a:off x="432" y="1536"/>
                <a:ext cx="1056"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grpSp>
          <p:nvGrpSpPr>
            <p:cNvPr id="43038" name="Group 10"/>
            <p:cNvGrpSpPr>
              <a:grpSpLocks/>
            </p:cNvGrpSpPr>
            <p:nvPr/>
          </p:nvGrpSpPr>
          <p:grpSpPr bwMode="auto">
            <a:xfrm>
              <a:off x="1680" y="1536"/>
              <a:ext cx="1488" cy="1104"/>
              <a:chOff x="1728" y="1536"/>
              <a:chExt cx="1488" cy="1104"/>
            </a:xfrm>
          </p:grpSpPr>
          <p:grpSp>
            <p:nvGrpSpPr>
              <p:cNvPr id="43040" name="Group 11"/>
              <p:cNvGrpSpPr>
                <a:grpSpLocks/>
              </p:cNvGrpSpPr>
              <p:nvPr/>
            </p:nvGrpSpPr>
            <p:grpSpPr bwMode="auto">
              <a:xfrm>
                <a:off x="1824" y="1776"/>
                <a:ext cx="1248" cy="624"/>
                <a:chOff x="1872" y="1824"/>
                <a:chExt cx="1728" cy="864"/>
              </a:xfrm>
            </p:grpSpPr>
            <p:sp>
              <p:nvSpPr>
                <p:cNvPr id="43042" name="AutoShape 12"/>
                <p:cNvSpPr>
                  <a:spLocks noChangeArrowheads="1"/>
                </p:cNvSpPr>
                <p:nvPr/>
              </p:nvSpPr>
              <p:spPr bwMode="auto">
                <a:xfrm>
                  <a:off x="1872" y="1824"/>
                  <a:ext cx="672" cy="480"/>
                </a:xfrm>
                <a:prstGeom prst="moon">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43" name="AutoShape 13"/>
                <p:cNvSpPr>
                  <a:spLocks noChangeArrowheads="1"/>
                </p:cNvSpPr>
                <p:nvPr/>
              </p:nvSpPr>
              <p:spPr bwMode="auto">
                <a:xfrm flipH="1">
                  <a:off x="2448" y="2064"/>
                  <a:ext cx="1152" cy="624"/>
                </a:xfrm>
                <a:prstGeom prst="moon">
                  <a:avLst>
                    <a:gd name="adj" fmla="val 50000"/>
                  </a:avLst>
                </a:prstGeom>
                <a:solidFill>
                  <a:schemeClr val="bg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3041" name="Rectangle 14"/>
              <p:cNvSpPr>
                <a:spLocks noChangeArrowheads="1"/>
              </p:cNvSpPr>
              <p:nvPr/>
            </p:nvSpPr>
            <p:spPr bwMode="auto">
              <a:xfrm>
                <a:off x="1728" y="1536"/>
                <a:ext cx="1488"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3039" name="Rectangle 15"/>
            <p:cNvSpPr>
              <a:spLocks noChangeArrowheads="1"/>
            </p:cNvSpPr>
            <p:nvPr/>
          </p:nvSpPr>
          <p:spPr bwMode="auto">
            <a:xfrm>
              <a:off x="3360" y="1536"/>
              <a:ext cx="1152"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3012" name="Oval 16"/>
          <p:cNvSpPr>
            <a:spLocks noChangeArrowheads="1"/>
          </p:cNvSpPr>
          <p:nvPr/>
        </p:nvSpPr>
        <p:spPr bwMode="auto">
          <a:xfrm>
            <a:off x="7772400" y="22860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13" name="Line 17"/>
          <p:cNvSpPr>
            <a:spLocks noChangeShapeType="1"/>
          </p:cNvSpPr>
          <p:nvPr/>
        </p:nvSpPr>
        <p:spPr bwMode="auto">
          <a:xfrm>
            <a:off x="6858000" y="22098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4" name="Line 18"/>
          <p:cNvSpPr>
            <a:spLocks noChangeShapeType="1"/>
          </p:cNvSpPr>
          <p:nvPr/>
        </p:nvSpPr>
        <p:spPr bwMode="auto">
          <a:xfrm flipV="1">
            <a:off x="6858000" y="25908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5" name="Oval 19"/>
          <p:cNvSpPr>
            <a:spLocks noChangeArrowheads="1"/>
          </p:cNvSpPr>
          <p:nvPr/>
        </p:nvSpPr>
        <p:spPr bwMode="auto">
          <a:xfrm>
            <a:off x="6324600" y="19050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16" name="Oval 20"/>
          <p:cNvSpPr>
            <a:spLocks noChangeArrowheads="1"/>
          </p:cNvSpPr>
          <p:nvPr/>
        </p:nvSpPr>
        <p:spPr bwMode="auto">
          <a:xfrm>
            <a:off x="6324600" y="26670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17" name="Line 21"/>
          <p:cNvSpPr>
            <a:spLocks noChangeShapeType="1"/>
          </p:cNvSpPr>
          <p:nvPr/>
        </p:nvSpPr>
        <p:spPr bwMode="auto">
          <a:xfrm>
            <a:off x="5410200" y="2133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22"/>
          <p:cNvSpPr>
            <a:spLocks noChangeShapeType="1"/>
          </p:cNvSpPr>
          <p:nvPr/>
        </p:nvSpPr>
        <p:spPr bwMode="auto">
          <a:xfrm flipV="1">
            <a:off x="5410200" y="22098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23"/>
          <p:cNvSpPr>
            <a:spLocks noChangeShapeType="1"/>
          </p:cNvSpPr>
          <p:nvPr/>
        </p:nvSpPr>
        <p:spPr bwMode="auto">
          <a:xfrm>
            <a:off x="5410200" y="21336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24"/>
          <p:cNvSpPr>
            <a:spLocks noChangeShapeType="1"/>
          </p:cNvSpPr>
          <p:nvPr/>
        </p:nvSpPr>
        <p:spPr bwMode="auto">
          <a:xfrm flipV="1">
            <a:off x="5410200" y="2971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1" name="Oval 25"/>
          <p:cNvSpPr>
            <a:spLocks noChangeArrowheads="1"/>
          </p:cNvSpPr>
          <p:nvPr/>
        </p:nvSpPr>
        <p:spPr bwMode="auto">
          <a:xfrm>
            <a:off x="4876800" y="19050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22" name="Oval 26"/>
          <p:cNvSpPr>
            <a:spLocks noChangeArrowheads="1"/>
          </p:cNvSpPr>
          <p:nvPr/>
        </p:nvSpPr>
        <p:spPr bwMode="auto">
          <a:xfrm>
            <a:off x="4876800" y="2667000"/>
            <a:ext cx="533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23" name="Line 27"/>
          <p:cNvSpPr>
            <a:spLocks noChangeShapeType="1"/>
          </p:cNvSpPr>
          <p:nvPr/>
        </p:nvSpPr>
        <p:spPr bwMode="auto">
          <a:xfrm>
            <a:off x="3962400" y="2133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4" name="Line 28"/>
          <p:cNvSpPr>
            <a:spLocks noChangeShapeType="1"/>
          </p:cNvSpPr>
          <p:nvPr/>
        </p:nvSpPr>
        <p:spPr bwMode="auto">
          <a:xfrm flipV="1">
            <a:off x="3962400" y="22098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29"/>
          <p:cNvSpPr>
            <a:spLocks noChangeShapeType="1"/>
          </p:cNvSpPr>
          <p:nvPr/>
        </p:nvSpPr>
        <p:spPr bwMode="auto">
          <a:xfrm>
            <a:off x="3962400" y="2133600"/>
            <a:ext cx="914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6" name="Line 30"/>
          <p:cNvSpPr>
            <a:spLocks noChangeShapeType="1"/>
          </p:cNvSpPr>
          <p:nvPr/>
        </p:nvSpPr>
        <p:spPr bwMode="auto">
          <a:xfrm flipV="1">
            <a:off x="3962400" y="2971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7" name="Rectangle 31"/>
          <p:cNvSpPr>
            <a:spLocks noChangeArrowheads="1"/>
          </p:cNvSpPr>
          <p:nvPr/>
        </p:nvSpPr>
        <p:spPr bwMode="auto">
          <a:xfrm rot="2545265">
            <a:off x="3200400" y="5029200"/>
            <a:ext cx="533400" cy="685800"/>
          </a:xfrm>
          <a:prstGeom prst="rect">
            <a:avLst/>
          </a:prstGeom>
          <a:noFill/>
          <a:ln w="57150"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28" name="Rectangle 32"/>
          <p:cNvSpPr>
            <a:spLocks noChangeArrowheads="1"/>
          </p:cNvSpPr>
          <p:nvPr/>
        </p:nvSpPr>
        <p:spPr bwMode="auto">
          <a:xfrm rot="19054735" flipH="1">
            <a:off x="4038600" y="4114800"/>
            <a:ext cx="533400" cy="685800"/>
          </a:xfrm>
          <a:prstGeom prst="rect">
            <a:avLst/>
          </a:prstGeom>
          <a:noFill/>
          <a:ln w="57150" cap="rnd">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29" name="Freeform 33"/>
          <p:cNvSpPr>
            <a:spLocks/>
          </p:cNvSpPr>
          <p:nvPr/>
        </p:nvSpPr>
        <p:spPr bwMode="auto">
          <a:xfrm>
            <a:off x="5757863" y="4548189"/>
            <a:ext cx="1543050" cy="1050925"/>
          </a:xfrm>
          <a:custGeom>
            <a:avLst/>
            <a:gdLst>
              <a:gd name="T0" fmla="*/ 249238 w 972"/>
              <a:gd name="T1" fmla="*/ 0 h 662"/>
              <a:gd name="T2" fmla="*/ 150813 w 972"/>
              <a:gd name="T3" fmla="*/ 15875 h 662"/>
              <a:gd name="T4" fmla="*/ 117475 w 972"/>
              <a:gd name="T5" fmla="*/ 65088 h 662"/>
              <a:gd name="T6" fmla="*/ 19050 w 972"/>
              <a:gd name="T7" fmla="*/ 147637 h 662"/>
              <a:gd name="T8" fmla="*/ 34925 w 972"/>
              <a:gd name="T9" fmla="*/ 279400 h 662"/>
              <a:gd name="T10" fmla="*/ 249238 w 972"/>
              <a:gd name="T11" fmla="*/ 328612 h 662"/>
              <a:gd name="T12" fmla="*/ 446088 w 972"/>
              <a:gd name="T13" fmla="*/ 476250 h 662"/>
              <a:gd name="T14" fmla="*/ 430213 w 972"/>
              <a:gd name="T15" fmla="*/ 558800 h 662"/>
              <a:gd name="T16" fmla="*/ 200025 w 972"/>
              <a:gd name="T17" fmla="*/ 657225 h 662"/>
              <a:gd name="T18" fmla="*/ 101600 w 972"/>
              <a:gd name="T19" fmla="*/ 755650 h 662"/>
              <a:gd name="T20" fmla="*/ 34925 w 972"/>
              <a:gd name="T21" fmla="*/ 854075 h 662"/>
              <a:gd name="T22" fmla="*/ 85725 w 972"/>
              <a:gd name="T23" fmla="*/ 1050925 h 662"/>
              <a:gd name="T24" fmla="*/ 642938 w 972"/>
              <a:gd name="T25" fmla="*/ 985838 h 662"/>
              <a:gd name="T26" fmla="*/ 1069975 w 972"/>
              <a:gd name="T27" fmla="*/ 919163 h 662"/>
              <a:gd name="T28" fmla="*/ 1201738 w 972"/>
              <a:gd name="T29" fmla="*/ 887413 h 662"/>
              <a:gd name="T30" fmla="*/ 1266825 w 972"/>
              <a:gd name="T31" fmla="*/ 869950 h 662"/>
              <a:gd name="T32" fmla="*/ 1463675 w 972"/>
              <a:gd name="T33" fmla="*/ 706437 h 662"/>
              <a:gd name="T34" fmla="*/ 1512888 w 972"/>
              <a:gd name="T35" fmla="*/ 657225 h 662"/>
              <a:gd name="T36" fmla="*/ 1463675 w 972"/>
              <a:gd name="T37" fmla="*/ 344487 h 662"/>
              <a:gd name="T38" fmla="*/ 1266825 w 972"/>
              <a:gd name="T39" fmla="*/ 246063 h 662"/>
              <a:gd name="T40" fmla="*/ 1217613 w 972"/>
              <a:gd name="T41" fmla="*/ 214313 h 662"/>
              <a:gd name="T42" fmla="*/ 808037 w 972"/>
              <a:gd name="T43" fmla="*/ 65088 h 662"/>
              <a:gd name="T44" fmla="*/ 611188 w 972"/>
              <a:gd name="T45" fmla="*/ 33337 h 662"/>
              <a:gd name="T46" fmla="*/ 446088 w 972"/>
              <a:gd name="T47" fmla="*/ 0 h 662"/>
              <a:gd name="T48" fmla="*/ 249238 w 972"/>
              <a:gd name="T49" fmla="*/ 0 h 6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72"/>
              <a:gd name="T76" fmla="*/ 0 h 662"/>
              <a:gd name="T77" fmla="*/ 972 w 972"/>
              <a:gd name="T78" fmla="*/ 662 h 6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72" h="662">
                <a:moveTo>
                  <a:pt x="157" y="0"/>
                </a:moveTo>
                <a:cubicBezTo>
                  <a:pt x="136" y="3"/>
                  <a:pt x="114" y="1"/>
                  <a:pt x="95" y="10"/>
                </a:cubicBezTo>
                <a:cubicBezTo>
                  <a:pt x="84" y="16"/>
                  <a:pt x="82" y="31"/>
                  <a:pt x="74" y="41"/>
                </a:cubicBezTo>
                <a:cubicBezTo>
                  <a:pt x="49" y="71"/>
                  <a:pt x="42" y="72"/>
                  <a:pt x="12" y="93"/>
                </a:cubicBezTo>
                <a:cubicBezTo>
                  <a:pt x="15" y="121"/>
                  <a:pt x="5" y="154"/>
                  <a:pt x="22" y="176"/>
                </a:cubicBezTo>
                <a:cubicBezTo>
                  <a:pt x="22" y="176"/>
                  <a:pt x="130" y="198"/>
                  <a:pt x="157" y="207"/>
                </a:cubicBezTo>
                <a:cubicBezTo>
                  <a:pt x="204" y="238"/>
                  <a:pt x="242" y="261"/>
                  <a:pt x="281" y="300"/>
                </a:cubicBezTo>
                <a:cubicBezTo>
                  <a:pt x="278" y="317"/>
                  <a:pt x="277" y="335"/>
                  <a:pt x="271" y="352"/>
                </a:cubicBezTo>
                <a:cubicBezTo>
                  <a:pt x="251" y="406"/>
                  <a:pt x="172" y="398"/>
                  <a:pt x="126" y="414"/>
                </a:cubicBezTo>
                <a:cubicBezTo>
                  <a:pt x="105" y="435"/>
                  <a:pt x="85" y="455"/>
                  <a:pt x="64" y="476"/>
                </a:cubicBezTo>
                <a:cubicBezTo>
                  <a:pt x="46" y="494"/>
                  <a:pt x="22" y="538"/>
                  <a:pt x="22" y="538"/>
                </a:cubicBezTo>
                <a:cubicBezTo>
                  <a:pt x="3" y="596"/>
                  <a:pt x="0" y="627"/>
                  <a:pt x="54" y="662"/>
                </a:cubicBezTo>
                <a:cubicBezTo>
                  <a:pt x="172" y="651"/>
                  <a:pt x="286" y="630"/>
                  <a:pt x="405" y="621"/>
                </a:cubicBezTo>
                <a:cubicBezTo>
                  <a:pt x="494" y="598"/>
                  <a:pt x="583" y="589"/>
                  <a:pt x="674" y="579"/>
                </a:cubicBezTo>
                <a:cubicBezTo>
                  <a:pt x="702" y="572"/>
                  <a:pt x="729" y="566"/>
                  <a:pt x="757" y="559"/>
                </a:cubicBezTo>
                <a:cubicBezTo>
                  <a:pt x="771" y="556"/>
                  <a:pt x="798" y="548"/>
                  <a:pt x="798" y="548"/>
                </a:cubicBezTo>
                <a:cubicBezTo>
                  <a:pt x="884" y="491"/>
                  <a:pt x="842" y="525"/>
                  <a:pt x="922" y="445"/>
                </a:cubicBezTo>
                <a:cubicBezTo>
                  <a:pt x="932" y="435"/>
                  <a:pt x="953" y="414"/>
                  <a:pt x="953" y="414"/>
                </a:cubicBezTo>
                <a:cubicBezTo>
                  <a:pt x="972" y="360"/>
                  <a:pt x="972" y="260"/>
                  <a:pt x="922" y="217"/>
                </a:cubicBezTo>
                <a:cubicBezTo>
                  <a:pt x="873" y="175"/>
                  <a:pt x="856" y="175"/>
                  <a:pt x="798" y="155"/>
                </a:cubicBezTo>
                <a:cubicBezTo>
                  <a:pt x="786" y="151"/>
                  <a:pt x="778" y="140"/>
                  <a:pt x="767" y="135"/>
                </a:cubicBezTo>
                <a:cubicBezTo>
                  <a:pt x="692" y="98"/>
                  <a:pt x="592" y="56"/>
                  <a:pt x="509" y="41"/>
                </a:cubicBezTo>
                <a:cubicBezTo>
                  <a:pt x="468" y="34"/>
                  <a:pt x="426" y="28"/>
                  <a:pt x="385" y="21"/>
                </a:cubicBezTo>
                <a:cubicBezTo>
                  <a:pt x="317" y="10"/>
                  <a:pt x="337" y="14"/>
                  <a:pt x="281" y="0"/>
                </a:cubicBezTo>
                <a:cubicBezTo>
                  <a:pt x="184" y="12"/>
                  <a:pt x="225" y="17"/>
                  <a:pt x="157" y="0"/>
                </a:cubicBezTo>
                <a:close/>
              </a:path>
            </a:pathLst>
          </a:custGeom>
          <a:noFill/>
          <a:ln w="57150"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30" name="Freeform 34"/>
          <p:cNvSpPr>
            <a:spLocks/>
          </p:cNvSpPr>
          <p:nvPr/>
        </p:nvSpPr>
        <p:spPr bwMode="auto">
          <a:xfrm>
            <a:off x="7845425" y="4367214"/>
            <a:ext cx="628650" cy="644525"/>
          </a:xfrm>
          <a:custGeom>
            <a:avLst/>
            <a:gdLst>
              <a:gd name="T0" fmla="*/ 165100 w 396"/>
              <a:gd name="T1" fmla="*/ 0 h 406"/>
              <a:gd name="T2" fmla="*/ 131763 w 396"/>
              <a:gd name="T3" fmla="*/ 49212 h 406"/>
              <a:gd name="T4" fmla="*/ 33338 w 396"/>
              <a:gd name="T5" fmla="*/ 147638 h 406"/>
              <a:gd name="T6" fmla="*/ 115888 w 396"/>
              <a:gd name="T7" fmla="*/ 377825 h 406"/>
              <a:gd name="T8" fmla="*/ 149225 w 396"/>
              <a:gd name="T9" fmla="*/ 592138 h 406"/>
              <a:gd name="T10" fmla="*/ 247650 w 396"/>
              <a:gd name="T11" fmla="*/ 641350 h 406"/>
              <a:gd name="T12" fmla="*/ 361950 w 396"/>
              <a:gd name="T13" fmla="*/ 623888 h 406"/>
              <a:gd name="T14" fmla="*/ 444500 w 396"/>
              <a:gd name="T15" fmla="*/ 476250 h 406"/>
              <a:gd name="T16" fmla="*/ 460375 w 396"/>
              <a:gd name="T17" fmla="*/ 411163 h 406"/>
              <a:gd name="T18" fmla="*/ 558800 w 396"/>
              <a:gd name="T19" fmla="*/ 344487 h 406"/>
              <a:gd name="T20" fmla="*/ 477838 w 396"/>
              <a:gd name="T21" fmla="*/ 66675 h 406"/>
              <a:gd name="T22" fmla="*/ 411163 w 396"/>
              <a:gd name="T23" fmla="*/ 82550 h 406"/>
              <a:gd name="T24" fmla="*/ 346075 w 396"/>
              <a:gd name="T25" fmla="*/ 180975 h 406"/>
              <a:gd name="T26" fmla="*/ 279400 w 396"/>
              <a:gd name="T27" fmla="*/ 165100 h 406"/>
              <a:gd name="T28" fmla="*/ 230188 w 396"/>
              <a:gd name="T29" fmla="*/ 49212 h 406"/>
              <a:gd name="T30" fmla="*/ 180975 w 396"/>
              <a:gd name="T31" fmla="*/ 33338 h 406"/>
              <a:gd name="T32" fmla="*/ 165100 w 396"/>
              <a:gd name="T33" fmla="*/ 0 h 4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6"/>
              <a:gd name="T52" fmla="*/ 0 h 406"/>
              <a:gd name="T53" fmla="*/ 396 w 396"/>
              <a:gd name="T54" fmla="*/ 406 h 4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6" h="406">
                <a:moveTo>
                  <a:pt x="104" y="0"/>
                </a:moveTo>
                <a:cubicBezTo>
                  <a:pt x="97" y="10"/>
                  <a:pt x="91" y="22"/>
                  <a:pt x="83" y="31"/>
                </a:cubicBezTo>
                <a:cubicBezTo>
                  <a:pt x="64" y="53"/>
                  <a:pt x="21" y="93"/>
                  <a:pt x="21" y="93"/>
                </a:cubicBezTo>
                <a:cubicBezTo>
                  <a:pt x="0" y="157"/>
                  <a:pt x="20" y="202"/>
                  <a:pt x="73" y="238"/>
                </a:cubicBezTo>
                <a:cubicBezTo>
                  <a:pt x="87" y="281"/>
                  <a:pt x="79" y="330"/>
                  <a:pt x="94" y="373"/>
                </a:cubicBezTo>
                <a:cubicBezTo>
                  <a:pt x="98" y="386"/>
                  <a:pt x="145" y="400"/>
                  <a:pt x="156" y="404"/>
                </a:cubicBezTo>
                <a:cubicBezTo>
                  <a:pt x="180" y="400"/>
                  <a:pt x="208" y="406"/>
                  <a:pt x="228" y="393"/>
                </a:cubicBezTo>
                <a:cubicBezTo>
                  <a:pt x="251" y="378"/>
                  <a:pt x="271" y="329"/>
                  <a:pt x="280" y="300"/>
                </a:cubicBezTo>
                <a:cubicBezTo>
                  <a:pt x="284" y="286"/>
                  <a:pt x="281" y="270"/>
                  <a:pt x="290" y="259"/>
                </a:cubicBezTo>
                <a:cubicBezTo>
                  <a:pt x="306" y="240"/>
                  <a:pt x="352" y="217"/>
                  <a:pt x="352" y="217"/>
                </a:cubicBezTo>
                <a:cubicBezTo>
                  <a:pt x="396" y="131"/>
                  <a:pt x="393" y="72"/>
                  <a:pt x="301" y="42"/>
                </a:cubicBezTo>
                <a:cubicBezTo>
                  <a:pt x="287" y="45"/>
                  <a:pt x="270" y="43"/>
                  <a:pt x="259" y="52"/>
                </a:cubicBezTo>
                <a:cubicBezTo>
                  <a:pt x="240" y="68"/>
                  <a:pt x="218" y="114"/>
                  <a:pt x="218" y="114"/>
                </a:cubicBezTo>
                <a:cubicBezTo>
                  <a:pt x="204" y="111"/>
                  <a:pt x="188" y="112"/>
                  <a:pt x="176" y="104"/>
                </a:cubicBezTo>
                <a:cubicBezTo>
                  <a:pt x="137" y="78"/>
                  <a:pt x="172" y="64"/>
                  <a:pt x="145" y="31"/>
                </a:cubicBezTo>
                <a:cubicBezTo>
                  <a:pt x="138" y="23"/>
                  <a:pt x="123" y="28"/>
                  <a:pt x="114" y="21"/>
                </a:cubicBezTo>
                <a:cubicBezTo>
                  <a:pt x="108" y="16"/>
                  <a:pt x="107" y="7"/>
                  <a:pt x="104" y="0"/>
                </a:cubicBezTo>
                <a:close/>
              </a:path>
            </a:pathLst>
          </a:custGeom>
          <a:noFill/>
          <a:ln w="57150"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31" name="Freeform 35"/>
          <p:cNvSpPr>
            <a:spLocks/>
          </p:cNvSpPr>
          <p:nvPr/>
        </p:nvSpPr>
        <p:spPr bwMode="auto">
          <a:xfrm>
            <a:off x="8323264" y="4483101"/>
            <a:ext cx="1100137" cy="1311275"/>
          </a:xfrm>
          <a:custGeom>
            <a:avLst/>
            <a:gdLst>
              <a:gd name="T0" fmla="*/ 393700 w 693"/>
              <a:gd name="T1" fmla="*/ 1017588 h 826"/>
              <a:gd name="T2" fmla="*/ 425450 w 693"/>
              <a:gd name="T3" fmla="*/ 623888 h 826"/>
              <a:gd name="T4" fmla="*/ 376237 w 693"/>
              <a:gd name="T5" fmla="*/ 311150 h 826"/>
              <a:gd name="T6" fmla="*/ 409575 w 693"/>
              <a:gd name="T7" fmla="*/ 130175 h 826"/>
              <a:gd name="T8" fmla="*/ 458787 w 693"/>
              <a:gd name="T9" fmla="*/ 80963 h 826"/>
              <a:gd name="T10" fmla="*/ 557212 w 693"/>
              <a:gd name="T11" fmla="*/ 49212 h 826"/>
              <a:gd name="T12" fmla="*/ 606425 w 693"/>
              <a:gd name="T13" fmla="*/ 65088 h 826"/>
              <a:gd name="T14" fmla="*/ 673100 w 693"/>
              <a:gd name="T15" fmla="*/ 261938 h 826"/>
              <a:gd name="T16" fmla="*/ 722312 w 693"/>
              <a:gd name="T17" fmla="*/ 295275 h 826"/>
              <a:gd name="T18" fmla="*/ 852487 w 693"/>
              <a:gd name="T19" fmla="*/ 163513 h 826"/>
              <a:gd name="T20" fmla="*/ 919162 w 693"/>
              <a:gd name="T21" fmla="*/ 65088 h 826"/>
              <a:gd name="T22" fmla="*/ 935037 w 693"/>
              <a:gd name="T23" fmla="*/ 15875 h 826"/>
              <a:gd name="T24" fmla="*/ 1033462 w 693"/>
              <a:gd name="T25" fmla="*/ 80963 h 826"/>
              <a:gd name="T26" fmla="*/ 1100137 w 693"/>
              <a:gd name="T27" fmla="*/ 228600 h 826"/>
              <a:gd name="T28" fmla="*/ 1050925 w 693"/>
              <a:gd name="T29" fmla="*/ 344487 h 826"/>
              <a:gd name="T30" fmla="*/ 950912 w 693"/>
              <a:gd name="T31" fmla="*/ 442913 h 826"/>
              <a:gd name="T32" fmla="*/ 1000125 w 693"/>
              <a:gd name="T33" fmla="*/ 639763 h 826"/>
              <a:gd name="T34" fmla="*/ 1050925 w 693"/>
              <a:gd name="T35" fmla="*/ 754062 h 826"/>
              <a:gd name="T36" fmla="*/ 1082675 w 693"/>
              <a:gd name="T37" fmla="*/ 854075 h 826"/>
              <a:gd name="T38" fmla="*/ 984250 w 693"/>
              <a:gd name="T39" fmla="*/ 1066800 h 826"/>
              <a:gd name="T40" fmla="*/ 508000 w 693"/>
              <a:gd name="T41" fmla="*/ 1279525 h 826"/>
              <a:gd name="T42" fmla="*/ 295275 w 693"/>
              <a:gd name="T43" fmla="*/ 1279525 h 826"/>
              <a:gd name="T44" fmla="*/ 31750 w 693"/>
              <a:gd name="T45" fmla="*/ 1116013 h 826"/>
              <a:gd name="T46" fmla="*/ 80962 w 693"/>
              <a:gd name="T47" fmla="*/ 869950 h 826"/>
              <a:gd name="T48" fmla="*/ 246062 w 693"/>
              <a:gd name="T49" fmla="*/ 1001713 h 826"/>
              <a:gd name="T50" fmla="*/ 393700 w 693"/>
              <a:gd name="T51" fmla="*/ 1017588 h 8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3"/>
              <a:gd name="T79" fmla="*/ 0 h 826"/>
              <a:gd name="T80" fmla="*/ 693 w 693"/>
              <a:gd name="T81" fmla="*/ 826 h 8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3" h="826">
                <a:moveTo>
                  <a:pt x="248" y="641"/>
                </a:moveTo>
                <a:cubicBezTo>
                  <a:pt x="297" y="558"/>
                  <a:pt x="303" y="492"/>
                  <a:pt x="268" y="393"/>
                </a:cubicBezTo>
                <a:cubicBezTo>
                  <a:pt x="261" y="323"/>
                  <a:pt x="255" y="263"/>
                  <a:pt x="237" y="196"/>
                </a:cubicBezTo>
                <a:cubicBezTo>
                  <a:pt x="242" y="158"/>
                  <a:pt x="237" y="114"/>
                  <a:pt x="258" y="82"/>
                </a:cubicBezTo>
                <a:cubicBezTo>
                  <a:pt x="266" y="70"/>
                  <a:pt x="276" y="58"/>
                  <a:pt x="289" y="51"/>
                </a:cubicBezTo>
                <a:cubicBezTo>
                  <a:pt x="308" y="41"/>
                  <a:pt x="351" y="31"/>
                  <a:pt x="351" y="31"/>
                </a:cubicBezTo>
                <a:cubicBezTo>
                  <a:pt x="361" y="34"/>
                  <a:pt x="376" y="32"/>
                  <a:pt x="382" y="41"/>
                </a:cubicBezTo>
                <a:cubicBezTo>
                  <a:pt x="401" y="67"/>
                  <a:pt x="412" y="131"/>
                  <a:pt x="424" y="165"/>
                </a:cubicBezTo>
                <a:cubicBezTo>
                  <a:pt x="428" y="177"/>
                  <a:pt x="445" y="179"/>
                  <a:pt x="455" y="186"/>
                </a:cubicBezTo>
                <a:cubicBezTo>
                  <a:pt x="505" y="170"/>
                  <a:pt x="511" y="146"/>
                  <a:pt x="537" y="103"/>
                </a:cubicBezTo>
                <a:cubicBezTo>
                  <a:pt x="550" y="82"/>
                  <a:pt x="579" y="41"/>
                  <a:pt x="579" y="41"/>
                </a:cubicBezTo>
                <a:cubicBezTo>
                  <a:pt x="582" y="31"/>
                  <a:pt x="579" y="15"/>
                  <a:pt x="589" y="10"/>
                </a:cubicBezTo>
                <a:cubicBezTo>
                  <a:pt x="609" y="0"/>
                  <a:pt x="646" y="46"/>
                  <a:pt x="651" y="51"/>
                </a:cubicBezTo>
                <a:cubicBezTo>
                  <a:pt x="663" y="84"/>
                  <a:pt x="681" y="111"/>
                  <a:pt x="693" y="144"/>
                </a:cubicBezTo>
                <a:cubicBezTo>
                  <a:pt x="684" y="178"/>
                  <a:pt x="685" y="191"/>
                  <a:pt x="662" y="217"/>
                </a:cubicBezTo>
                <a:cubicBezTo>
                  <a:pt x="642" y="239"/>
                  <a:pt x="599" y="279"/>
                  <a:pt x="599" y="279"/>
                </a:cubicBezTo>
                <a:cubicBezTo>
                  <a:pt x="577" y="348"/>
                  <a:pt x="565" y="359"/>
                  <a:pt x="630" y="403"/>
                </a:cubicBezTo>
                <a:cubicBezTo>
                  <a:pt x="661" y="449"/>
                  <a:pt x="645" y="418"/>
                  <a:pt x="662" y="475"/>
                </a:cubicBezTo>
                <a:cubicBezTo>
                  <a:pt x="668" y="496"/>
                  <a:pt x="682" y="538"/>
                  <a:pt x="682" y="538"/>
                </a:cubicBezTo>
                <a:cubicBezTo>
                  <a:pt x="670" y="585"/>
                  <a:pt x="647" y="632"/>
                  <a:pt x="620" y="672"/>
                </a:cubicBezTo>
                <a:cubicBezTo>
                  <a:pt x="584" y="821"/>
                  <a:pt x="454" y="799"/>
                  <a:pt x="320" y="806"/>
                </a:cubicBezTo>
                <a:cubicBezTo>
                  <a:pt x="263" y="816"/>
                  <a:pt x="245" y="826"/>
                  <a:pt x="186" y="806"/>
                </a:cubicBezTo>
                <a:cubicBezTo>
                  <a:pt x="128" y="786"/>
                  <a:pt x="76" y="731"/>
                  <a:pt x="20" y="703"/>
                </a:cubicBezTo>
                <a:cubicBezTo>
                  <a:pt x="0" y="642"/>
                  <a:pt x="6" y="593"/>
                  <a:pt x="51" y="548"/>
                </a:cubicBezTo>
                <a:cubicBezTo>
                  <a:pt x="132" y="564"/>
                  <a:pt x="93" y="544"/>
                  <a:pt x="155" y="631"/>
                </a:cubicBezTo>
                <a:cubicBezTo>
                  <a:pt x="173" y="656"/>
                  <a:pt x="217" y="641"/>
                  <a:pt x="248" y="641"/>
                </a:cubicBezTo>
                <a:close/>
              </a:path>
            </a:pathLst>
          </a:custGeom>
          <a:noFill/>
          <a:ln w="57150"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32" name="Freeform 36"/>
          <p:cNvSpPr>
            <a:spLocks/>
          </p:cNvSpPr>
          <p:nvPr/>
        </p:nvSpPr>
        <p:spPr bwMode="auto">
          <a:xfrm>
            <a:off x="8915400" y="5029200"/>
            <a:ext cx="279400" cy="446088"/>
          </a:xfrm>
          <a:custGeom>
            <a:avLst/>
            <a:gdLst>
              <a:gd name="T0" fmla="*/ 49212 w 176"/>
              <a:gd name="T1" fmla="*/ 80963 h 281"/>
              <a:gd name="T2" fmla="*/ 0 w 176"/>
              <a:gd name="T3" fmla="*/ 196850 h 281"/>
              <a:gd name="T4" fmla="*/ 180975 w 176"/>
              <a:gd name="T5" fmla="*/ 409575 h 281"/>
              <a:gd name="T6" fmla="*/ 230188 w 176"/>
              <a:gd name="T7" fmla="*/ 442913 h 281"/>
              <a:gd name="T8" fmla="*/ 279400 w 176"/>
              <a:gd name="T9" fmla="*/ 344488 h 281"/>
              <a:gd name="T10" fmla="*/ 115888 w 176"/>
              <a:gd name="T11" fmla="*/ 0 h 281"/>
              <a:gd name="T12" fmla="*/ 66675 w 176"/>
              <a:gd name="T13" fmla="*/ 31750 h 281"/>
              <a:gd name="T14" fmla="*/ 49212 w 176"/>
              <a:gd name="T15" fmla="*/ 80963 h 281"/>
              <a:gd name="T16" fmla="*/ 0 60000 65536"/>
              <a:gd name="T17" fmla="*/ 0 60000 65536"/>
              <a:gd name="T18" fmla="*/ 0 60000 65536"/>
              <a:gd name="T19" fmla="*/ 0 60000 65536"/>
              <a:gd name="T20" fmla="*/ 0 60000 65536"/>
              <a:gd name="T21" fmla="*/ 0 60000 65536"/>
              <a:gd name="T22" fmla="*/ 0 60000 65536"/>
              <a:gd name="T23" fmla="*/ 0 60000 65536"/>
              <a:gd name="T24" fmla="*/ 0 w 176"/>
              <a:gd name="T25" fmla="*/ 0 h 281"/>
              <a:gd name="T26" fmla="*/ 176 w 176"/>
              <a:gd name="T27" fmla="*/ 281 h 2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6" h="281">
                <a:moveTo>
                  <a:pt x="31" y="51"/>
                </a:moveTo>
                <a:cubicBezTo>
                  <a:pt x="29" y="55"/>
                  <a:pt x="0" y="112"/>
                  <a:pt x="0" y="124"/>
                </a:cubicBezTo>
                <a:cubicBezTo>
                  <a:pt x="0" y="193"/>
                  <a:pt x="54" y="239"/>
                  <a:pt x="114" y="258"/>
                </a:cubicBezTo>
                <a:cubicBezTo>
                  <a:pt x="124" y="265"/>
                  <a:pt x="133" y="281"/>
                  <a:pt x="145" y="279"/>
                </a:cubicBezTo>
                <a:cubicBezTo>
                  <a:pt x="160" y="276"/>
                  <a:pt x="173" y="228"/>
                  <a:pt x="176" y="217"/>
                </a:cubicBezTo>
                <a:cubicBezTo>
                  <a:pt x="166" y="134"/>
                  <a:pt x="147" y="48"/>
                  <a:pt x="73" y="0"/>
                </a:cubicBezTo>
                <a:cubicBezTo>
                  <a:pt x="63" y="7"/>
                  <a:pt x="50" y="11"/>
                  <a:pt x="42" y="20"/>
                </a:cubicBezTo>
                <a:cubicBezTo>
                  <a:pt x="35" y="28"/>
                  <a:pt x="31" y="51"/>
                  <a:pt x="31" y="51"/>
                </a:cubicBezTo>
                <a:close/>
              </a:path>
            </a:pathLst>
          </a:custGeom>
          <a:noFill/>
          <a:ln w="57150" cap="rnd">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3033" name="Text Box 37"/>
          <p:cNvSpPr txBox="1">
            <a:spLocks noChangeArrowheads="1"/>
          </p:cNvSpPr>
          <p:nvPr/>
        </p:nvSpPr>
        <p:spPr bwMode="auto">
          <a:xfrm>
            <a:off x="4478338" y="6096001"/>
            <a:ext cx="3992562"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rPr>
              <a:t>Combinations of convex areas </a:t>
            </a:r>
          </a:p>
        </p:txBody>
      </p:sp>
      <p:grpSp>
        <p:nvGrpSpPr>
          <p:cNvPr id="43034" name="Group 38"/>
          <p:cNvGrpSpPr>
            <a:grpSpLocks/>
          </p:cNvGrpSpPr>
          <p:nvPr/>
        </p:nvGrpSpPr>
        <p:grpSpPr bwMode="auto">
          <a:xfrm>
            <a:off x="1524000" y="1"/>
            <a:ext cx="3810000" cy="688975"/>
            <a:chOff x="864" y="3600"/>
            <a:chExt cx="3984" cy="720"/>
          </a:xfrm>
        </p:grpSpPr>
        <p:pic>
          <p:nvPicPr>
            <p:cNvPr id="43035" name="Picture 39" descr="ikatk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36" name="Picture 40" descr="small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43138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Linearly Separable</a:t>
            </a:r>
          </a:p>
        </p:txBody>
      </p:sp>
      <p:sp>
        <p:nvSpPr>
          <p:cNvPr id="44035" name="Line 4"/>
          <p:cNvSpPr>
            <a:spLocks noChangeShapeType="1"/>
          </p:cNvSpPr>
          <p:nvPr/>
        </p:nvSpPr>
        <p:spPr bwMode="auto">
          <a:xfrm>
            <a:off x="3657600" y="2438400"/>
            <a:ext cx="4876800" cy="35052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4036" name="Text Box 9"/>
          <p:cNvSpPr txBox="1">
            <a:spLocks noChangeArrowheads="1"/>
          </p:cNvSpPr>
          <p:nvPr/>
        </p:nvSpPr>
        <p:spPr bwMode="auto">
          <a:xfrm>
            <a:off x="3962400" y="32766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37" name="Text Box 10"/>
          <p:cNvSpPr txBox="1">
            <a:spLocks noChangeArrowheads="1"/>
          </p:cNvSpPr>
          <p:nvPr/>
        </p:nvSpPr>
        <p:spPr bwMode="auto">
          <a:xfrm>
            <a:off x="3717925" y="4003675"/>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38" name="Text Box 11"/>
          <p:cNvSpPr txBox="1">
            <a:spLocks noChangeArrowheads="1"/>
          </p:cNvSpPr>
          <p:nvPr/>
        </p:nvSpPr>
        <p:spPr bwMode="auto">
          <a:xfrm>
            <a:off x="5181600" y="4191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39" name="Text Box 12"/>
          <p:cNvSpPr txBox="1">
            <a:spLocks noChangeArrowheads="1"/>
          </p:cNvSpPr>
          <p:nvPr/>
        </p:nvSpPr>
        <p:spPr bwMode="auto">
          <a:xfrm>
            <a:off x="3810000" y="2667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0" name="Text Box 13"/>
          <p:cNvSpPr txBox="1">
            <a:spLocks noChangeArrowheads="1"/>
          </p:cNvSpPr>
          <p:nvPr/>
        </p:nvSpPr>
        <p:spPr bwMode="auto">
          <a:xfrm>
            <a:off x="3124200" y="4953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1" name="Text Box 14"/>
          <p:cNvSpPr txBox="1">
            <a:spLocks noChangeArrowheads="1"/>
          </p:cNvSpPr>
          <p:nvPr/>
        </p:nvSpPr>
        <p:spPr bwMode="auto">
          <a:xfrm>
            <a:off x="4876800" y="33528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2" name="Text Box 15"/>
          <p:cNvSpPr txBox="1">
            <a:spLocks noChangeArrowheads="1"/>
          </p:cNvSpPr>
          <p:nvPr/>
        </p:nvSpPr>
        <p:spPr bwMode="auto">
          <a:xfrm>
            <a:off x="3124200" y="32766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3" name="Text Box 16"/>
          <p:cNvSpPr txBox="1">
            <a:spLocks noChangeArrowheads="1"/>
          </p:cNvSpPr>
          <p:nvPr/>
        </p:nvSpPr>
        <p:spPr bwMode="auto">
          <a:xfrm>
            <a:off x="4632325" y="4918075"/>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4" name="Text Box 17"/>
          <p:cNvSpPr txBox="1">
            <a:spLocks noChangeArrowheads="1"/>
          </p:cNvSpPr>
          <p:nvPr/>
        </p:nvSpPr>
        <p:spPr bwMode="auto">
          <a:xfrm>
            <a:off x="6172200" y="52578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5" name="Text Box 18"/>
          <p:cNvSpPr txBox="1">
            <a:spLocks noChangeArrowheads="1"/>
          </p:cNvSpPr>
          <p:nvPr/>
        </p:nvSpPr>
        <p:spPr bwMode="auto">
          <a:xfrm>
            <a:off x="4937125" y="5222875"/>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6" name="Text Box 19"/>
          <p:cNvSpPr txBox="1">
            <a:spLocks noChangeArrowheads="1"/>
          </p:cNvSpPr>
          <p:nvPr/>
        </p:nvSpPr>
        <p:spPr bwMode="auto">
          <a:xfrm>
            <a:off x="5715000" y="54864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7" name="Text Box 20"/>
          <p:cNvSpPr txBox="1">
            <a:spLocks noChangeArrowheads="1"/>
          </p:cNvSpPr>
          <p:nvPr/>
        </p:nvSpPr>
        <p:spPr bwMode="auto">
          <a:xfrm>
            <a:off x="6248400" y="4572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4048" name="Text Box 21"/>
          <p:cNvSpPr txBox="1">
            <a:spLocks noChangeArrowheads="1"/>
          </p:cNvSpPr>
          <p:nvPr/>
        </p:nvSpPr>
        <p:spPr bwMode="auto">
          <a:xfrm>
            <a:off x="4556125" y="1870075"/>
            <a:ext cx="2551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Calibri" panose="020F0502020204030204" pitchFamily="34" charset="0"/>
              </a:rPr>
              <a:t>-</a:t>
            </a:r>
          </a:p>
        </p:txBody>
      </p:sp>
      <p:sp>
        <p:nvSpPr>
          <p:cNvPr id="44049" name="Text Box 27"/>
          <p:cNvSpPr txBox="1">
            <a:spLocks noChangeArrowheads="1"/>
          </p:cNvSpPr>
          <p:nvPr/>
        </p:nvSpPr>
        <p:spPr bwMode="auto">
          <a:xfrm>
            <a:off x="5943600" y="32766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Calibri" panose="020F0502020204030204" pitchFamily="34" charset="0"/>
              </a:rPr>
              <a:t>_</a:t>
            </a:r>
          </a:p>
        </p:txBody>
      </p:sp>
      <p:sp>
        <p:nvSpPr>
          <p:cNvPr id="44050" name="Line 28"/>
          <p:cNvSpPr>
            <a:spLocks noChangeShapeType="1"/>
          </p:cNvSpPr>
          <p:nvPr/>
        </p:nvSpPr>
        <p:spPr bwMode="auto">
          <a:xfrm>
            <a:off x="6248400" y="41910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4051" name="Line 29"/>
          <p:cNvSpPr>
            <a:spLocks noChangeShapeType="1"/>
          </p:cNvSpPr>
          <p:nvPr/>
        </p:nvSpPr>
        <p:spPr bwMode="auto">
          <a:xfrm>
            <a:off x="6096000" y="25908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4052" name="Line 30"/>
          <p:cNvSpPr>
            <a:spLocks noChangeShapeType="1"/>
          </p:cNvSpPr>
          <p:nvPr/>
        </p:nvSpPr>
        <p:spPr bwMode="auto">
          <a:xfrm>
            <a:off x="7696200" y="29718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4053" name="Line 31"/>
          <p:cNvSpPr>
            <a:spLocks noChangeShapeType="1"/>
          </p:cNvSpPr>
          <p:nvPr/>
        </p:nvSpPr>
        <p:spPr bwMode="auto">
          <a:xfrm>
            <a:off x="7543800" y="51816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4054" name="Line 32"/>
          <p:cNvSpPr>
            <a:spLocks noChangeShapeType="1"/>
          </p:cNvSpPr>
          <p:nvPr/>
        </p:nvSpPr>
        <p:spPr bwMode="auto">
          <a:xfrm>
            <a:off x="4800600" y="31242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4055" name="Line 33"/>
          <p:cNvSpPr>
            <a:spLocks noChangeShapeType="1"/>
          </p:cNvSpPr>
          <p:nvPr/>
        </p:nvSpPr>
        <p:spPr bwMode="auto">
          <a:xfrm>
            <a:off x="7467600" y="37338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4056" name="Line 34"/>
          <p:cNvSpPr>
            <a:spLocks noChangeShapeType="1"/>
          </p:cNvSpPr>
          <p:nvPr/>
        </p:nvSpPr>
        <p:spPr bwMode="auto">
          <a:xfrm>
            <a:off x="7467600" y="43434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872517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NOT linearly Separable </a:t>
            </a:r>
          </a:p>
        </p:txBody>
      </p:sp>
      <p:sp>
        <p:nvSpPr>
          <p:cNvPr id="45059" name="Text Box 4"/>
          <p:cNvSpPr txBox="1">
            <a:spLocks noChangeArrowheads="1"/>
          </p:cNvSpPr>
          <p:nvPr/>
        </p:nvSpPr>
        <p:spPr bwMode="auto">
          <a:xfrm>
            <a:off x="3886200" y="30480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5060" name="Text Box 5"/>
          <p:cNvSpPr txBox="1">
            <a:spLocks noChangeArrowheads="1"/>
          </p:cNvSpPr>
          <p:nvPr/>
        </p:nvSpPr>
        <p:spPr bwMode="auto">
          <a:xfrm>
            <a:off x="4648200" y="32766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5061" name="Text Box 6"/>
          <p:cNvSpPr txBox="1">
            <a:spLocks noChangeArrowheads="1"/>
          </p:cNvSpPr>
          <p:nvPr/>
        </p:nvSpPr>
        <p:spPr bwMode="auto">
          <a:xfrm>
            <a:off x="4267200" y="28194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5062" name="Text Box 7"/>
          <p:cNvSpPr txBox="1">
            <a:spLocks noChangeArrowheads="1"/>
          </p:cNvSpPr>
          <p:nvPr/>
        </p:nvSpPr>
        <p:spPr bwMode="auto">
          <a:xfrm>
            <a:off x="4114800" y="35814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5063" name="Text Box 9"/>
          <p:cNvSpPr txBox="1">
            <a:spLocks noChangeArrowheads="1"/>
          </p:cNvSpPr>
          <p:nvPr/>
        </p:nvSpPr>
        <p:spPr bwMode="auto">
          <a:xfrm>
            <a:off x="3048000" y="31242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latin typeface="Calibri" panose="020F0502020204030204" pitchFamily="34" charset="0"/>
              </a:rPr>
              <a:t>_</a:t>
            </a:r>
          </a:p>
        </p:txBody>
      </p:sp>
      <p:sp>
        <p:nvSpPr>
          <p:cNvPr id="45064" name="Line 10"/>
          <p:cNvSpPr>
            <a:spLocks noChangeShapeType="1"/>
          </p:cNvSpPr>
          <p:nvPr/>
        </p:nvSpPr>
        <p:spPr bwMode="auto">
          <a:xfrm>
            <a:off x="3581400" y="24384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65" name="Line 11"/>
          <p:cNvSpPr>
            <a:spLocks noChangeShapeType="1"/>
          </p:cNvSpPr>
          <p:nvPr/>
        </p:nvSpPr>
        <p:spPr bwMode="auto">
          <a:xfrm>
            <a:off x="4953000" y="29718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66" name="Line 12"/>
          <p:cNvSpPr>
            <a:spLocks noChangeShapeType="1"/>
          </p:cNvSpPr>
          <p:nvPr/>
        </p:nvSpPr>
        <p:spPr bwMode="auto">
          <a:xfrm>
            <a:off x="4953000" y="39624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67" name="Line 13"/>
          <p:cNvSpPr>
            <a:spLocks noChangeShapeType="1"/>
          </p:cNvSpPr>
          <p:nvPr/>
        </p:nvSpPr>
        <p:spPr bwMode="auto">
          <a:xfrm>
            <a:off x="3657600" y="28956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68" name="Line 14"/>
          <p:cNvSpPr>
            <a:spLocks noChangeShapeType="1"/>
          </p:cNvSpPr>
          <p:nvPr/>
        </p:nvSpPr>
        <p:spPr bwMode="auto">
          <a:xfrm>
            <a:off x="3810000" y="38862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69" name="Line 15"/>
          <p:cNvSpPr>
            <a:spLocks noChangeShapeType="1"/>
          </p:cNvSpPr>
          <p:nvPr/>
        </p:nvSpPr>
        <p:spPr bwMode="auto">
          <a:xfrm>
            <a:off x="4038600" y="26670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70" name="Text Box 16"/>
          <p:cNvSpPr txBox="1">
            <a:spLocks noChangeArrowheads="1"/>
          </p:cNvSpPr>
          <p:nvPr/>
        </p:nvSpPr>
        <p:spPr bwMode="auto">
          <a:xfrm>
            <a:off x="4267200" y="37338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5071" name="Text Box 17"/>
          <p:cNvSpPr txBox="1">
            <a:spLocks noChangeArrowheads="1"/>
          </p:cNvSpPr>
          <p:nvPr/>
        </p:nvSpPr>
        <p:spPr bwMode="auto">
          <a:xfrm>
            <a:off x="4267200" y="3200400"/>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a:t>
            </a:r>
          </a:p>
        </p:txBody>
      </p:sp>
      <p:sp>
        <p:nvSpPr>
          <p:cNvPr id="45072" name="Line 18"/>
          <p:cNvSpPr>
            <a:spLocks noChangeShapeType="1"/>
          </p:cNvSpPr>
          <p:nvPr/>
        </p:nvSpPr>
        <p:spPr bwMode="auto">
          <a:xfrm>
            <a:off x="5029200" y="44196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73" name="Text Box 19"/>
          <p:cNvSpPr txBox="1">
            <a:spLocks noChangeArrowheads="1"/>
          </p:cNvSpPr>
          <p:nvPr/>
        </p:nvSpPr>
        <p:spPr bwMode="auto">
          <a:xfrm>
            <a:off x="6248400" y="3276600"/>
            <a:ext cx="4619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OR</a:t>
            </a:r>
          </a:p>
        </p:txBody>
      </p:sp>
      <p:sp>
        <p:nvSpPr>
          <p:cNvPr id="45074" name="Text Box 21"/>
          <p:cNvSpPr txBox="1">
            <a:spLocks noChangeArrowheads="1"/>
          </p:cNvSpPr>
          <p:nvPr/>
        </p:nvSpPr>
        <p:spPr bwMode="auto">
          <a:xfrm>
            <a:off x="8686800" y="2568576"/>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latin typeface="Calibri" panose="020F0502020204030204" pitchFamily="34" charset="0"/>
              </a:rPr>
              <a:t>+</a:t>
            </a:r>
          </a:p>
        </p:txBody>
      </p:sp>
      <p:sp>
        <p:nvSpPr>
          <p:cNvPr id="45075" name="Line 22"/>
          <p:cNvSpPr>
            <a:spLocks noChangeShapeType="1"/>
          </p:cNvSpPr>
          <p:nvPr/>
        </p:nvSpPr>
        <p:spPr bwMode="auto">
          <a:xfrm>
            <a:off x="8077200" y="28956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76" name="Line 23"/>
          <p:cNvSpPr>
            <a:spLocks noChangeShapeType="1"/>
          </p:cNvSpPr>
          <p:nvPr/>
        </p:nvSpPr>
        <p:spPr bwMode="auto">
          <a:xfrm>
            <a:off x="8763000" y="3581400"/>
            <a:ext cx="152400" cy="0"/>
          </a:xfrm>
          <a:prstGeom prst="line">
            <a:avLst/>
          </a:prstGeom>
          <a:noFill/>
          <a:ln w="28575">
            <a:solidFill>
              <a:srgbClr val="FF0000"/>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5077" name="Text Box 25"/>
          <p:cNvSpPr txBox="1">
            <a:spLocks noChangeArrowheads="1"/>
          </p:cNvSpPr>
          <p:nvPr/>
        </p:nvSpPr>
        <p:spPr bwMode="auto">
          <a:xfrm>
            <a:off x="7924800" y="3276601"/>
            <a:ext cx="389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latin typeface="Calibri" panose="020F0502020204030204" pitchFamily="34" charset="0"/>
              </a:rPr>
              <a:t>+</a:t>
            </a:r>
          </a:p>
        </p:txBody>
      </p:sp>
    </p:spTree>
    <p:extLst>
      <p:ext uri="{BB962C8B-B14F-4D97-AF65-F5344CB8AC3E}">
        <p14:creationId xmlns:p14="http://schemas.microsoft.com/office/powerpoint/2010/main" val="1936977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09800" y="152400"/>
            <a:ext cx="8077200" cy="1143000"/>
          </a:xfrm>
        </p:spPr>
        <p:txBody>
          <a:bodyPr/>
          <a:lstStyle/>
          <a:p>
            <a:pPr eaLnBrk="1" hangingPunct="1"/>
            <a:r>
              <a:rPr lang="en-US" altLang="en-US" smtClean="0"/>
              <a:t>Problems with simple networks</a:t>
            </a:r>
          </a:p>
        </p:txBody>
      </p:sp>
      <p:sp>
        <p:nvSpPr>
          <p:cNvPr id="46083" name="Oval 3"/>
          <p:cNvSpPr>
            <a:spLocks noChangeArrowheads="1"/>
          </p:cNvSpPr>
          <p:nvPr/>
        </p:nvSpPr>
        <p:spPr bwMode="auto">
          <a:xfrm>
            <a:off x="3816350" y="1219200"/>
            <a:ext cx="838200" cy="838200"/>
          </a:xfrm>
          <a:prstGeom prst="ellipse">
            <a:avLst/>
          </a:prstGeom>
          <a:solidFill>
            <a:schemeClr val="bg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084" name="Oval 4"/>
          <p:cNvSpPr>
            <a:spLocks noChangeArrowheads="1"/>
          </p:cNvSpPr>
          <p:nvPr/>
        </p:nvSpPr>
        <p:spPr bwMode="auto">
          <a:xfrm>
            <a:off x="3282950" y="3124200"/>
            <a:ext cx="838200" cy="838200"/>
          </a:xfrm>
          <a:prstGeom prst="ellipse">
            <a:avLst/>
          </a:prstGeom>
          <a:solidFill>
            <a:schemeClr val="bg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085" name="Oval 5"/>
          <p:cNvSpPr>
            <a:spLocks noChangeArrowheads="1"/>
          </p:cNvSpPr>
          <p:nvPr/>
        </p:nvSpPr>
        <p:spPr bwMode="auto">
          <a:xfrm>
            <a:off x="4502150" y="3124200"/>
            <a:ext cx="838200" cy="838200"/>
          </a:xfrm>
          <a:prstGeom prst="ellipse">
            <a:avLst/>
          </a:prstGeom>
          <a:solidFill>
            <a:schemeClr val="bg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086" name="Line 6"/>
          <p:cNvSpPr>
            <a:spLocks noChangeShapeType="1"/>
          </p:cNvSpPr>
          <p:nvPr/>
        </p:nvSpPr>
        <p:spPr bwMode="auto">
          <a:xfrm flipH="1">
            <a:off x="3810000" y="2057400"/>
            <a:ext cx="304800" cy="1066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87" name="Line 7"/>
          <p:cNvSpPr>
            <a:spLocks noChangeShapeType="1"/>
          </p:cNvSpPr>
          <p:nvPr/>
        </p:nvSpPr>
        <p:spPr bwMode="auto">
          <a:xfrm flipH="1" flipV="1">
            <a:off x="4419600" y="2057400"/>
            <a:ext cx="38735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8" name="Text Box 8"/>
          <p:cNvSpPr txBox="1">
            <a:spLocks noChangeArrowheads="1"/>
          </p:cNvSpPr>
          <p:nvPr/>
        </p:nvSpPr>
        <p:spPr bwMode="auto">
          <a:xfrm>
            <a:off x="3048000" y="3168650"/>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600" i="1">
                <a:latin typeface="Times New Roman" panose="02020603050405020304" pitchFamily="18" charset="0"/>
              </a:rPr>
              <a:t>    x</a:t>
            </a:r>
            <a:r>
              <a:rPr lang="en-US" altLang="en-US" sz="3600" baseline="-25000">
                <a:latin typeface="Times New Roman" panose="02020603050405020304" pitchFamily="18" charset="0"/>
              </a:rPr>
              <a:t>1</a:t>
            </a:r>
            <a:endParaRPr lang="en-US" altLang="en-US" sz="3600">
              <a:latin typeface="Calibri" panose="020F0502020204030204" pitchFamily="34" charset="0"/>
            </a:endParaRPr>
          </a:p>
        </p:txBody>
      </p:sp>
      <p:sp>
        <p:nvSpPr>
          <p:cNvPr id="46089" name="Text Box 9"/>
          <p:cNvSpPr txBox="1">
            <a:spLocks noChangeArrowheads="1"/>
          </p:cNvSpPr>
          <p:nvPr/>
        </p:nvSpPr>
        <p:spPr bwMode="auto">
          <a:xfrm>
            <a:off x="4267200" y="3184525"/>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600" i="1">
                <a:latin typeface="Times New Roman" panose="02020603050405020304" pitchFamily="18" charset="0"/>
              </a:rPr>
              <a:t>    x</a:t>
            </a:r>
            <a:r>
              <a:rPr lang="en-US" altLang="en-US" sz="3600" baseline="-25000">
                <a:latin typeface="Times New Roman" panose="02020603050405020304" pitchFamily="18" charset="0"/>
              </a:rPr>
              <a:t>2</a:t>
            </a:r>
            <a:endParaRPr lang="en-US" altLang="en-US" sz="3600">
              <a:latin typeface="Calibri" panose="020F0502020204030204" pitchFamily="34" charset="0"/>
            </a:endParaRPr>
          </a:p>
        </p:txBody>
      </p:sp>
      <p:sp>
        <p:nvSpPr>
          <p:cNvPr id="46090" name="Line 10"/>
          <p:cNvSpPr>
            <a:spLocks noChangeShapeType="1"/>
          </p:cNvSpPr>
          <p:nvPr/>
        </p:nvSpPr>
        <p:spPr bwMode="auto">
          <a:xfrm>
            <a:off x="7620000" y="1295400"/>
            <a:ext cx="0" cy="175260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1" name="Line 11"/>
          <p:cNvSpPr>
            <a:spLocks noChangeShapeType="1"/>
          </p:cNvSpPr>
          <p:nvPr/>
        </p:nvSpPr>
        <p:spPr bwMode="auto">
          <a:xfrm flipH="1">
            <a:off x="6629400" y="2133600"/>
            <a:ext cx="19050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2" name="Text Box 12"/>
          <p:cNvSpPr txBox="1">
            <a:spLocks noChangeArrowheads="1"/>
          </p:cNvSpPr>
          <p:nvPr/>
        </p:nvSpPr>
        <p:spPr bwMode="auto">
          <a:xfrm>
            <a:off x="8231188" y="2117725"/>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endParaRPr lang="en-US" altLang="en-US" sz="2000">
              <a:latin typeface="Calibri" panose="020F0502020204030204" pitchFamily="34" charset="0"/>
            </a:endParaRPr>
          </a:p>
        </p:txBody>
      </p:sp>
      <p:grpSp>
        <p:nvGrpSpPr>
          <p:cNvPr id="46093" name="Group 13"/>
          <p:cNvGrpSpPr>
            <a:grpSpLocks/>
          </p:cNvGrpSpPr>
          <p:nvPr/>
        </p:nvGrpSpPr>
        <p:grpSpPr bwMode="auto">
          <a:xfrm>
            <a:off x="6705600" y="1524000"/>
            <a:ext cx="1371600" cy="1524000"/>
            <a:chOff x="2400" y="3120"/>
            <a:chExt cx="864" cy="960"/>
          </a:xfrm>
        </p:grpSpPr>
        <p:sp>
          <p:nvSpPr>
            <p:cNvPr id="46133" name="Line 14"/>
            <p:cNvSpPr>
              <a:spLocks noChangeShapeType="1"/>
            </p:cNvSpPr>
            <p:nvPr/>
          </p:nvSpPr>
          <p:spPr bwMode="auto">
            <a:xfrm>
              <a:off x="2400" y="3120"/>
              <a:ext cx="864"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4" name="Line 15"/>
            <p:cNvSpPr>
              <a:spLocks noChangeShapeType="1"/>
            </p:cNvSpPr>
            <p:nvPr/>
          </p:nvSpPr>
          <p:spPr bwMode="auto">
            <a:xfrm flipV="1">
              <a:off x="3168" y="3888"/>
              <a:ext cx="9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6094" name="Text Box 16"/>
          <p:cNvSpPr txBox="1">
            <a:spLocks noChangeArrowheads="1"/>
          </p:cNvSpPr>
          <p:nvPr/>
        </p:nvSpPr>
        <p:spPr bwMode="auto">
          <a:xfrm>
            <a:off x="7239000" y="1219200"/>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endParaRPr lang="en-US" altLang="en-US" sz="2000">
              <a:latin typeface="Calibri" panose="020F0502020204030204" pitchFamily="34" charset="0"/>
            </a:endParaRPr>
          </a:p>
        </p:txBody>
      </p:sp>
      <p:grpSp>
        <p:nvGrpSpPr>
          <p:cNvPr id="46095" name="Group 17"/>
          <p:cNvGrpSpPr>
            <a:grpSpLocks/>
          </p:cNvGrpSpPr>
          <p:nvPr/>
        </p:nvGrpSpPr>
        <p:grpSpPr bwMode="auto">
          <a:xfrm>
            <a:off x="2895600" y="4648200"/>
            <a:ext cx="1371600" cy="1524000"/>
            <a:chOff x="2400" y="3120"/>
            <a:chExt cx="864" cy="960"/>
          </a:xfrm>
        </p:grpSpPr>
        <p:sp>
          <p:nvSpPr>
            <p:cNvPr id="46131" name="Line 18"/>
            <p:cNvSpPr>
              <a:spLocks noChangeShapeType="1"/>
            </p:cNvSpPr>
            <p:nvPr/>
          </p:nvSpPr>
          <p:spPr bwMode="auto">
            <a:xfrm>
              <a:off x="2400" y="3120"/>
              <a:ext cx="864"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2" name="Line 19"/>
            <p:cNvSpPr>
              <a:spLocks noChangeShapeType="1"/>
            </p:cNvSpPr>
            <p:nvPr/>
          </p:nvSpPr>
          <p:spPr bwMode="auto">
            <a:xfrm flipV="1">
              <a:off x="3168" y="3888"/>
              <a:ext cx="9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6096" name="Text Box 20"/>
          <p:cNvSpPr txBox="1">
            <a:spLocks noChangeArrowheads="1"/>
          </p:cNvSpPr>
          <p:nvPr/>
        </p:nvSpPr>
        <p:spPr bwMode="auto">
          <a:xfrm>
            <a:off x="3581400" y="1219200"/>
            <a:ext cx="84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600" i="1">
                <a:latin typeface="Times New Roman" panose="02020603050405020304" pitchFamily="18" charset="0"/>
              </a:rPr>
              <a:t>    y</a:t>
            </a:r>
            <a:endParaRPr lang="en-US" altLang="en-US" sz="3600">
              <a:latin typeface="Calibri" panose="020F0502020204030204" pitchFamily="34" charset="0"/>
            </a:endParaRPr>
          </a:p>
        </p:txBody>
      </p:sp>
      <p:grpSp>
        <p:nvGrpSpPr>
          <p:cNvPr id="46097" name="Group 21"/>
          <p:cNvGrpSpPr>
            <a:grpSpLocks/>
          </p:cNvGrpSpPr>
          <p:nvPr/>
        </p:nvGrpSpPr>
        <p:grpSpPr bwMode="auto">
          <a:xfrm>
            <a:off x="5257800" y="4876800"/>
            <a:ext cx="1371600" cy="1524000"/>
            <a:chOff x="2400" y="3120"/>
            <a:chExt cx="864" cy="960"/>
          </a:xfrm>
        </p:grpSpPr>
        <p:sp>
          <p:nvSpPr>
            <p:cNvPr id="46129" name="Line 22"/>
            <p:cNvSpPr>
              <a:spLocks noChangeShapeType="1"/>
            </p:cNvSpPr>
            <p:nvPr/>
          </p:nvSpPr>
          <p:spPr bwMode="auto">
            <a:xfrm>
              <a:off x="2400" y="3120"/>
              <a:ext cx="864"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30" name="Line 23"/>
            <p:cNvSpPr>
              <a:spLocks noChangeShapeType="1"/>
            </p:cNvSpPr>
            <p:nvPr/>
          </p:nvSpPr>
          <p:spPr bwMode="auto">
            <a:xfrm flipV="1">
              <a:off x="3168" y="3888"/>
              <a:ext cx="9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6098" name="Text Box 24"/>
          <p:cNvSpPr txBox="1">
            <a:spLocks noChangeArrowheads="1"/>
          </p:cNvSpPr>
          <p:nvPr/>
        </p:nvSpPr>
        <p:spPr bwMode="auto">
          <a:xfrm>
            <a:off x="5264150" y="3200400"/>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alibri" panose="020F0502020204030204" pitchFamily="34" charset="0"/>
              </a:rPr>
              <a:t>   Some kinds of data are not linearly separable</a:t>
            </a:r>
          </a:p>
        </p:txBody>
      </p:sp>
      <p:grpSp>
        <p:nvGrpSpPr>
          <p:cNvPr id="46099" name="Group 25"/>
          <p:cNvGrpSpPr>
            <a:grpSpLocks/>
          </p:cNvGrpSpPr>
          <p:nvPr/>
        </p:nvGrpSpPr>
        <p:grpSpPr bwMode="auto">
          <a:xfrm>
            <a:off x="2438401" y="4205288"/>
            <a:ext cx="1985963" cy="2195512"/>
            <a:chOff x="624" y="777"/>
            <a:chExt cx="1251" cy="1383"/>
          </a:xfrm>
        </p:grpSpPr>
        <p:sp>
          <p:nvSpPr>
            <p:cNvPr id="46120" name="Line 26"/>
            <p:cNvSpPr>
              <a:spLocks noChangeShapeType="1"/>
            </p:cNvSpPr>
            <p:nvPr/>
          </p:nvSpPr>
          <p:spPr bwMode="auto">
            <a:xfrm>
              <a:off x="1248" y="1056"/>
              <a:ext cx="0" cy="11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21" name="Line 27"/>
            <p:cNvSpPr>
              <a:spLocks noChangeShapeType="1"/>
            </p:cNvSpPr>
            <p:nvPr/>
          </p:nvSpPr>
          <p:spPr bwMode="auto">
            <a:xfrm flipH="1">
              <a:off x="624" y="1584"/>
              <a:ext cx="1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22" name="Text Box 28"/>
            <p:cNvSpPr txBox="1">
              <a:spLocks noChangeArrowheads="1"/>
            </p:cNvSpPr>
            <p:nvPr/>
          </p:nvSpPr>
          <p:spPr bwMode="auto">
            <a:xfrm>
              <a:off x="1633" y="1574"/>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endParaRPr lang="en-US" altLang="en-US" sz="2000">
                <a:latin typeface="Calibri" panose="020F0502020204030204" pitchFamily="34" charset="0"/>
              </a:endParaRPr>
            </a:p>
          </p:txBody>
        </p:sp>
        <p:sp>
          <p:nvSpPr>
            <p:cNvPr id="46123" name="Text Box 29"/>
            <p:cNvSpPr txBox="1">
              <a:spLocks noChangeArrowheads="1"/>
            </p:cNvSpPr>
            <p:nvPr/>
          </p:nvSpPr>
          <p:spPr bwMode="auto">
            <a:xfrm>
              <a:off x="1008" y="1008"/>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endParaRPr lang="en-US" altLang="en-US" sz="2000">
                <a:latin typeface="Calibri" panose="020F0502020204030204" pitchFamily="34" charset="0"/>
              </a:endParaRPr>
            </a:p>
          </p:txBody>
        </p:sp>
        <p:sp>
          <p:nvSpPr>
            <p:cNvPr id="46124" name="Oval 30"/>
            <p:cNvSpPr>
              <a:spLocks noChangeArrowheads="1"/>
            </p:cNvSpPr>
            <p:nvPr/>
          </p:nvSpPr>
          <p:spPr bwMode="auto">
            <a:xfrm>
              <a:off x="1536" y="1200"/>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25" name="Oval 31"/>
            <p:cNvSpPr>
              <a:spLocks noChangeArrowheads="1"/>
            </p:cNvSpPr>
            <p:nvPr/>
          </p:nvSpPr>
          <p:spPr bwMode="auto">
            <a:xfrm>
              <a:off x="864" y="1200"/>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26" name="Oval 32"/>
            <p:cNvSpPr>
              <a:spLocks noChangeArrowheads="1"/>
            </p:cNvSpPr>
            <p:nvPr/>
          </p:nvSpPr>
          <p:spPr bwMode="auto">
            <a:xfrm>
              <a:off x="864" y="1872"/>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27" name="Oval 33"/>
            <p:cNvSpPr>
              <a:spLocks noChangeArrowheads="1"/>
            </p:cNvSpPr>
            <p:nvPr/>
          </p:nvSpPr>
          <p:spPr bwMode="auto">
            <a:xfrm>
              <a:off x="1536" y="1872"/>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28" name="Text Box 34"/>
            <p:cNvSpPr txBox="1">
              <a:spLocks noChangeArrowheads="1"/>
            </p:cNvSpPr>
            <p:nvPr/>
          </p:nvSpPr>
          <p:spPr bwMode="auto">
            <a:xfrm>
              <a:off x="960" y="777"/>
              <a:ext cx="53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800">
                  <a:latin typeface="Calibri" panose="020F0502020204030204" pitchFamily="34" charset="0"/>
                </a:rPr>
                <a:t>AND</a:t>
              </a:r>
            </a:p>
          </p:txBody>
        </p:sp>
      </p:grpSp>
      <p:grpSp>
        <p:nvGrpSpPr>
          <p:cNvPr id="46100" name="Group 35"/>
          <p:cNvGrpSpPr>
            <a:grpSpLocks/>
          </p:cNvGrpSpPr>
          <p:nvPr/>
        </p:nvGrpSpPr>
        <p:grpSpPr bwMode="auto">
          <a:xfrm>
            <a:off x="5181602" y="4191000"/>
            <a:ext cx="1985963" cy="2209800"/>
            <a:chOff x="2352" y="768"/>
            <a:chExt cx="1251" cy="1392"/>
          </a:xfrm>
        </p:grpSpPr>
        <p:sp>
          <p:nvSpPr>
            <p:cNvPr id="46111" name="Line 36"/>
            <p:cNvSpPr>
              <a:spLocks noChangeShapeType="1"/>
            </p:cNvSpPr>
            <p:nvPr/>
          </p:nvSpPr>
          <p:spPr bwMode="auto">
            <a:xfrm>
              <a:off x="2976" y="1056"/>
              <a:ext cx="0" cy="11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2" name="Line 37"/>
            <p:cNvSpPr>
              <a:spLocks noChangeShapeType="1"/>
            </p:cNvSpPr>
            <p:nvPr/>
          </p:nvSpPr>
          <p:spPr bwMode="auto">
            <a:xfrm flipH="1">
              <a:off x="2352" y="1584"/>
              <a:ext cx="1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3" name="Text Box 38"/>
            <p:cNvSpPr txBox="1">
              <a:spLocks noChangeArrowheads="1"/>
            </p:cNvSpPr>
            <p:nvPr/>
          </p:nvSpPr>
          <p:spPr bwMode="auto">
            <a:xfrm>
              <a:off x="3361" y="1574"/>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endParaRPr lang="en-US" altLang="en-US" sz="2000">
                <a:latin typeface="Calibri" panose="020F0502020204030204" pitchFamily="34" charset="0"/>
              </a:endParaRPr>
            </a:p>
          </p:txBody>
        </p:sp>
        <p:sp>
          <p:nvSpPr>
            <p:cNvPr id="46114" name="Text Box 39"/>
            <p:cNvSpPr txBox="1">
              <a:spLocks noChangeArrowheads="1"/>
            </p:cNvSpPr>
            <p:nvPr/>
          </p:nvSpPr>
          <p:spPr bwMode="auto">
            <a:xfrm>
              <a:off x="2736" y="1008"/>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endParaRPr lang="en-US" altLang="en-US" sz="2000">
                <a:latin typeface="Calibri" panose="020F0502020204030204" pitchFamily="34" charset="0"/>
              </a:endParaRPr>
            </a:p>
          </p:txBody>
        </p:sp>
        <p:sp>
          <p:nvSpPr>
            <p:cNvPr id="46115" name="Oval 40"/>
            <p:cNvSpPr>
              <a:spLocks noChangeArrowheads="1"/>
            </p:cNvSpPr>
            <p:nvPr/>
          </p:nvSpPr>
          <p:spPr bwMode="auto">
            <a:xfrm>
              <a:off x="3264" y="1200"/>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16" name="Oval 41"/>
            <p:cNvSpPr>
              <a:spLocks noChangeArrowheads="1"/>
            </p:cNvSpPr>
            <p:nvPr/>
          </p:nvSpPr>
          <p:spPr bwMode="auto">
            <a:xfrm>
              <a:off x="2592" y="1200"/>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17" name="Oval 42"/>
            <p:cNvSpPr>
              <a:spLocks noChangeArrowheads="1"/>
            </p:cNvSpPr>
            <p:nvPr/>
          </p:nvSpPr>
          <p:spPr bwMode="auto">
            <a:xfrm>
              <a:off x="2592" y="1872"/>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18" name="Oval 43"/>
            <p:cNvSpPr>
              <a:spLocks noChangeArrowheads="1"/>
            </p:cNvSpPr>
            <p:nvPr/>
          </p:nvSpPr>
          <p:spPr bwMode="auto">
            <a:xfrm>
              <a:off x="3264" y="1872"/>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19" name="Text Box 44"/>
            <p:cNvSpPr txBox="1">
              <a:spLocks noChangeArrowheads="1"/>
            </p:cNvSpPr>
            <p:nvPr/>
          </p:nvSpPr>
          <p:spPr bwMode="auto">
            <a:xfrm>
              <a:off x="2736" y="768"/>
              <a:ext cx="3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800">
                  <a:latin typeface="Calibri" panose="020F0502020204030204" pitchFamily="34" charset="0"/>
                </a:rPr>
                <a:t>OR</a:t>
              </a:r>
            </a:p>
          </p:txBody>
        </p:sp>
      </p:grpSp>
      <p:grpSp>
        <p:nvGrpSpPr>
          <p:cNvPr id="46101" name="Group 45"/>
          <p:cNvGrpSpPr>
            <a:grpSpLocks/>
          </p:cNvGrpSpPr>
          <p:nvPr/>
        </p:nvGrpSpPr>
        <p:grpSpPr bwMode="auto">
          <a:xfrm>
            <a:off x="7924803" y="4191000"/>
            <a:ext cx="1985963" cy="2209800"/>
            <a:chOff x="4032" y="2640"/>
            <a:chExt cx="1251" cy="1392"/>
          </a:xfrm>
        </p:grpSpPr>
        <p:sp>
          <p:nvSpPr>
            <p:cNvPr id="46102" name="Line 46"/>
            <p:cNvSpPr>
              <a:spLocks noChangeShapeType="1"/>
            </p:cNvSpPr>
            <p:nvPr/>
          </p:nvSpPr>
          <p:spPr bwMode="auto">
            <a:xfrm>
              <a:off x="4656" y="2928"/>
              <a:ext cx="0" cy="11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47"/>
            <p:cNvSpPr>
              <a:spLocks noChangeShapeType="1"/>
            </p:cNvSpPr>
            <p:nvPr/>
          </p:nvSpPr>
          <p:spPr bwMode="auto">
            <a:xfrm flipH="1">
              <a:off x="4032" y="3456"/>
              <a:ext cx="1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4" name="Text Box 48"/>
            <p:cNvSpPr txBox="1">
              <a:spLocks noChangeArrowheads="1"/>
            </p:cNvSpPr>
            <p:nvPr/>
          </p:nvSpPr>
          <p:spPr bwMode="auto">
            <a:xfrm>
              <a:off x="5041" y="3446"/>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endParaRPr lang="en-US" altLang="en-US" sz="2000">
                <a:latin typeface="Calibri" panose="020F0502020204030204" pitchFamily="34" charset="0"/>
              </a:endParaRPr>
            </a:p>
          </p:txBody>
        </p:sp>
        <p:sp>
          <p:nvSpPr>
            <p:cNvPr id="46105" name="Text Box 49"/>
            <p:cNvSpPr txBox="1">
              <a:spLocks noChangeArrowheads="1"/>
            </p:cNvSpPr>
            <p:nvPr/>
          </p:nvSpPr>
          <p:spPr bwMode="auto">
            <a:xfrm>
              <a:off x="4416" y="2880"/>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endParaRPr lang="en-US" altLang="en-US" sz="2000">
                <a:latin typeface="Calibri" panose="020F0502020204030204" pitchFamily="34" charset="0"/>
              </a:endParaRPr>
            </a:p>
          </p:txBody>
        </p:sp>
        <p:sp>
          <p:nvSpPr>
            <p:cNvPr id="46106" name="Oval 50"/>
            <p:cNvSpPr>
              <a:spLocks noChangeArrowheads="1"/>
            </p:cNvSpPr>
            <p:nvPr/>
          </p:nvSpPr>
          <p:spPr bwMode="auto">
            <a:xfrm>
              <a:off x="4944" y="3072"/>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07" name="Oval 51"/>
            <p:cNvSpPr>
              <a:spLocks noChangeArrowheads="1"/>
            </p:cNvSpPr>
            <p:nvPr/>
          </p:nvSpPr>
          <p:spPr bwMode="auto">
            <a:xfrm>
              <a:off x="4272" y="3072"/>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08" name="Oval 52"/>
            <p:cNvSpPr>
              <a:spLocks noChangeArrowheads="1"/>
            </p:cNvSpPr>
            <p:nvPr/>
          </p:nvSpPr>
          <p:spPr bwMode="auto">
            <a:xfrm>
              <a:off x="4272" y="3744"/>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09" name="Oval 53"/>
            <p:cNvSpPr>
              <a:spLocks noChangeArrowheads="1"/>
            </p:cNvSpPr>
            <p:nvPr/>
          </p:nvSpPr>
          <p:spPr bwMode="auto">
            <a:xfrm>
              <a:off x="4944" y="3744"/>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6110" name="Text Box 54"/>
            <p:cNvSpPr txBox="1">
              <a:spLocks noChangeArrowheads="1"/>
            </p:cNvSpPr>
            <p:nvPr/>
          </p:nvSpPr>
          <p:spPr bwMode="auto">
            <a:xfrm>
              <a:off x="4368" y="2640"/>
              <a:ext cx="5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800">
                  <a:latin typeface="Calibri" panose="020F0502020204030204" pitchFamily="34" charset="0"/>
                </a:rPr>
                <a:t>XOR</a:t>
              </a:r>
            </a:p>
          </p:txBody>
        </p:sp>
      </p:grpSp>
    </p:spTree>
    <p:extLst>
      <p:ext uri="{BB962C8B-B14F-4D97-AF65-F5344CB8AC3E}">
        <p14:creationId xmlns:p14="http://schemas.microsoft.com/office/powerpoint/2010/main" val="955797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7"/>
          <p:cNvSpPr>
            <a:spLocks noChangeArrowheads="1"/>
          </p:cNvSpPr>
          <p:nvPr/>
        </p:nvSpPr>
        <p:spPr bwMode="auto">
          <a:xfrm>
            <a:off x="2514600" y="1371600"/>
            <a:ext cx="6096000" cy="5257800"/>
          </a:xfrm>
          <a:prstGeom prst="ellipse">
            <a:avLst/>
          </a:prstGeom>
          <a:solidFill>
            <a:srgbClr val="CC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171" name="Rectangle 2"/>
          <p:cNvSpPr>
            <a:spLocks noGrp="1" noChangeArrowheads="1"/>
          </p:cNvSpPr>
          <p:nvPr>
            <p:ph type="title"/>
          </p:nvPr>
        </p:nvSpPr>
        <p:spPr/>
        <p:txBody>
          <a:bodyPr/>
          <a:lstStyle/>
          <a:p>
            <a:pPr eaLnBrk="1" hangingPunct="1"/>
            <a:r>
              <a:rPr lang="en-US" altLang="en-US" smtClean="0"/>
              <a:t>AI and Softcomputing</a:t>
            </a:r>
          </a:p>
        </p:txBody>
      </p:sp>
      <p:sp>
        <p:nvSpPr>
          <p:cNvPr id="7172" name="Oval 3"/>
          <p:cNvSpPr>
            <a:spLocks noChangeArrowheads="1"/>
          </p:cNvSpPr>
          <p:nvPr/>
        </p:nvSpPr>
        <p:spPr bwMode="auto">
          <a:xfrm>
            <a:off x="3200400" y="2133600"/>
            <a:ext cx="2209800" cy="2133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ANN</a:t>
            </a:r>
          </a:p>
          <a:p>
            <a:pPr algn="ctr"/>
            <a:r>
              <a:rPr lang="en-US" altLang="en-US"/>
              <a:t>Learning and </a:t>
            </a:r>
          </a:p>
          <a:p>
            <a:pPr algn="ctr"/>
            <a:r>
              <a:rPr lang="en-US" altLang="en-US"/>
              <a:t>adaptation</a:t>
            </a:r>
          </a:p>
        </p:txBody>
      </p:sp>
      <p:sp>
        <p:nvSpPr>
          <p:cNvPr id="7173" name="Oval 4"/>
          <p:cNvSpPr>
            <a:spLocks noChangeArrowheads="1"/>
          </p:cNvSpPr>
          <p:nvPr/>
        </p:nvSpPr>
        <p:spPr bwMode="auto">
          <a:xfrm>
            <a:off x="5791200" y="2133600"/>
            <a:ext cx="2209800" cy="2133600"/>
          </a:xfrm>
          <a:prstGeom prst="ellipse">
            <a:avLst/>
          </a:prstGeom>
          <a:solidFill>
            <a:srgbClr val="FFFF00"/>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807B1A"/>
                </a:solidFill>
              </a:rPr>
              <a:t>Fuzzy Set Theory</a:t>
            </a:r>
          </a:p>
          <a:p>
            <a:pPr algn="ctr"/>
            <a:r>
              <a:rPr lang="en-US" altLang="en-US">
                <a:solidFill>
                  <a:srgbClr val="807B1A"/>
                </a:solidFill>
              </a:rPr>
              <a:t>Knowledge representation</a:t>
            </a:r>
          </a:p>
          <a:p>
            <a:pPr algn="ctr"/>
            <a:r>
              <a:rPr lang="en-US" altLang="en-US">
                <a:solidFill>
                  <a:srgbClr val="807B1A"/>
                </a:solidFill>
              </a:rPr>
              <a:t>Via</a:t>
            </a:r>
          </a:p>
          <a:p>
            <a:pPr algn="ctr"/>
            <a:r>
              <a:rPr lang="en-US" altLang="en-US">
                <a:solidFill>
                  <a:srgbClr val="807B1A"/>
                </a:solidFill>
              </a:rPr>
              <a:t>Fuzzy if-then RULE</a:t>
            </a:r>
          </a:p>
        </p:txBody>
      </p:sp>
      <p:sp>
        <p:nvSpPr>
          <p:cNvPr id="7174" name="Oval 5"/>
          <p:cNvSpPr>
            <a:spLocks noChangeArrowheads="1"/>
          </p:cNvSpPr>
          <p:nvPr/>
        </p:nvSpPr>
        <p:spPr bwMode="auto">
          <a:xfrm>
            <a:off x="4572000" y="4343400"/>
            <a:ext cx="2209800" cy="2133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Genetic Algorithms</a:t>
            </a:r>
          </a:p>
          <a:p>
            <a:pPr algn="ctr"/>
            <a:r>
              <a:rPr lang="en-US" altLang="en-US"/>
              <a:t>Systematic </a:t>
            </a:r>
          </a:p>
          <a:p>
            <a:pPr algn="ctr"/>
            <a:r>
              <a:rPr lang="en-US" altLang="en-US"/>
              <a:t>Random Search</a:t>
            </a:r>
          </a:p>
        </p:txBody>
      </p:sp>
      <p:sp>
        <p:nvSpPr>
          <p:cNvPr id="7175" name="Oval 6"/>
          <p:cNvSpPr>
            <a:spLocks noChangeArrowheads="1"/>
          </p:cNvSpPr>
          <p:nvPr/>
        </p:nvSpPr>
        <p:spPr bwMode="auto">
          <a:xfrm>
            <a:off x="7315200" y="4343400"/>
            <a:ext cx="2209800" cy="2133600"/>
          </a:xfrm>
          <a:prstGeom prst="ellipse">
            <a:avLst/>
          </a:pr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AI</a:t>
            </a:r>
          </a:p>
          <a:p>
            <a:pPr algn="ctr"/>
            <a:r>
              <a:rPr lang="en-US" altLang="en-US"/>
              <a:t>Symbolic </a:t>
            </a:r>
          </a:p>
          <a:p>
            <a:pPr algn="ctr"/>
            <a:r>
              <a:rPr lang="en-US" altLang="en-US"/>
              <a:t>Manipulation</a:t>
            </a:r>
          </a:p>
        </p:txBody>
      </p:sp>
    </p:spTree>
    <p:extLst>
      <p:ext uri="{BB962C8B-B14F-4D97-AF65-F5344CB8AC3E}">
        <p14:creationId xmlns:p14="http://schemas.microsoft.com/office/powerpoint/2010/main" val="3869239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09800" y="152400"/>
            <a:ext cx="8077200" cy="1143000"/>
          </a:xfrm>
        </p:spPr>
        <p:txBody>
          <a:bodyPr/>
          <a:lstStyle/>
          <a:p>
            <a:pPr eaLnBrk="1" hangingPunct="1"/>
            <a:r>
              <a:rPr lang="en-US" altLang="en-US" smtClean="0"/>
              <a:t>A solution: multiple layers</a:t>
            </a:r>
          </a:p>
        </p:txBody>
      </p:sp>
      <p:sp>
        <p:nvSpPr>
          <p:cNvPr id="47107" name="Oval 3"/>
          <p:cNvSpPr>
            <a:spLocks noChangeArrowheads="1"/>
          </p:cNvSpPr>
          <p:nvPr/>
        </p:nvSpPr>
        <p:spPr bwMode="auto">
          <a:xfrm>
            <a:off x="3816350" y="1219200"/>
            <a:ext cx="838200" cy="838200"/>
          </a:xfrm>
          <a:prstGeom prst="ellipse">
            <a:avLst/>
          </a:prstGeom>
          <a:solidFill>
            <a:schemeClr val="bg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08" name="Oval 4"/>
          <p:cNvSpPr>
            <a:spLocks noChangeArrowheads="1"/>
          </p:cNvSpPr>
          <p:nvPr/>
        </p:nvSpPr>
        <p:spPr bwMode="auto">
          <a:xfrm>
            <a:off x="3282950" y="3124200"/>
            <a:ext cx="838200" cy="838200"/>
          </a:xfrm>
          <a:prstGeom prst="ellipse">
            <a:avLst/>
          </a:prstGeom>
          <a:solidFill>
            <a:schemeClr val="bg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09" name="Oval 5"/>
          <p:cNvSpPr>
            <a:spLocks noChangeArrowheads="1"/>
          </p:cNvSpPr>
          <p:nvPr/>
        </p:nvSpPr>
        <p:spPr bwMode="auto">
          <a:xfrm>
            <a:off x="4502150" y="3124200"/>
            <a:ext cx="838200" cy="838200"/>
          </a:xfrm>
          <a:prstGeom prst="ellipse">
            <a:avLst/>
          </a:prstGeom>
          <a:solidFill>
            <a:schemeClr val="bg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10" name="Line 6"/>
          <p:cNvSpPr>
            <a:spLocks noChangeShapeType="1"/>
          </p:cNvSpPr>
          <p:nvPr/>
        </p:nvSpPr>
        <p:spPr bwMode="auto">
          <a:xfrm flipH="1">
            <a:off x="3810000" y="2057400"/>
            <a:ext cx="304800" cy="10668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Line 7"/>
          <p:cNvSpPr>
            <a:spLocks noChangeShapeType="1"/>
          </p:cNvSpPr>
          <p:nvPr/>
        </p:nvSpPr>
        <p:spPr bwMode="auto">
          <a:xfrm flipH="1" flipV="1">
            <a:off x="4419600" y="2057400"/>
            <a:ext cx="38735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2" name="Text Box 8"/>
          <p:cNvSpPr txBox="1">
            <a:spLocks noChangeArrowheads="1"/>
          </p:cNvSpPr>
          <p:nvPr/>
        </p:nvSpPr>
        <p:spPr bwMode="auto">
          <a:xfrm>
            <a:off x="3048000" y="3168650"/>
            <a:ext cx="971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600" i="1">
                <a:latin typeface="Times New Roman" panose="02020603050405020304" pitchFamily="18" charset="0"/>
              </a:rPr>
              <a:t>    z</a:t>
            </a:r>
            <a:r>
              <a:rPr lang="en-US" altLang="en-US" sz="3600" baseline="-25000">
                <a:latin typeface="Times New Roman" panose="02020603050405020304" pitchFamily="18" charset="0"/>
              </a:rPr>
              <a:t>1</a:t>
            </a:r>
            <a:endParaRPr lang="en-US" altLang="en-US" sz="3600">
              <a:latin typeface="Calibri" panose="020F0502020204030204" pitchFamily="34" charset="0"/>
            </a:endParaRPr>
          </a:p>
        </p:txBody>
      </p:sp>
      <p:sp>
        <p:nvSpPr>
          <p:cNvPr id="47113" name="Text Box 9"/>
          <p:cNvSpPr txBox="1">
            <a:spLocks noChangeArrowheads="1"/>
          </p:cNvSpPr>
          <p:nvPr/>
        </p:nvSpPr>
        <p:spPr bwMode="auto">
          <a:xfrm>
            <a:off x="4267200" y="3184525"/>
            <a:ext cx="971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600" i="1">
                <a:latin typeface="Times New Roman" panose="02020603050405020304" pitchFamily="18" charset="0"/>
              </a:rPr>
              <a:t>    z</a:t>
            </a:r>
            <a:r>
              <a:rPr lang="en-US" altLang="en-US" sz="3600" baseline="-25000">
                <a:latin typeface="Times New Roman" panose="02020603050405020304" pitchFamily="18" charset="0"/>
              </a:rPr>
              <a:t>2</a:t>
            </a:r>
            <a:endParaRPr lang="en-US" altLang="en-US" sz="3600">
              <a:latin typeface="Calibri" panose="020F0502020204030204" pitchFamily="34" charset="0"/>
            </a:endParaRPr>
          </a:p>
        </p:txBody>
      </p:sp>
      <p:grpSp>
        <p:nvGrpSpPr>
          <p:cNvPr id="47114" name="Group 10"/>
          <p:cNvGrpSpPr>
            <a:grpSpLocks/>
          </p:cNvGrpSpPr>
          <p:nvPr/>
        </p:nvGrpSpPr>
        <p:grpSpPr bwMode="auto">
          <a:xfrm>
            <a:off x="6553200" y="2743200"/>
            <a:ext cx="1371600" cy="1524000"/>
            <a:chOff x="2400" y="3120"/>
            <a:chExt cx="864" cy="960"/>
          </a:xfrm>
        </p:grpSpPr>
        <p:sp>
          <p:nvSpPr>
            <p:cNvPr id="47156" name="Line 11"/>
            <p:cNvSpPr>
              <a:spLocks noChangeShapeType="1"/>
            </p:cNvSpPr>
            <p:nvPr/>
          </p:nvSpPr>
          <p:spPr bwMode="auto">
            <a:xfrm>
              <a:off x="2400" y="3120"/>
              <a:ext cx="864"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7" name="Line 12"/>
            <p:cNvSpPr>
              <a:spLocks noChangeShapeType="1"/>
            </p:cNvSpPr>
            <p:nvPr/>
          </p:nvSpPr>
          <p:spPr bwMode="auto">
            <a:xfrm flipV="1">
              <a:off x="3168" y="3888"/>
              <a:ext cx="9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7115" name="Text Box 13"/>
          <p:cNvSpPr txBox="1">
            <a:spLocks noChangeArrowheads="1"/>
          </p:cNvSpPr>
          <p:nvPr/>
        </p:nvSpPr>
        <p:spPr bwMode="auto">
          <a:xfrm>
            <a:off x="3581400" y="1219200"/>
            <a:ext cx="84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600" i="1">
                <a:latin typeface="Times New Roman" panose="02020603050405020304" pitchFamily="18" charset="0"/>
              </a:rPr>
              <a:t>    y</a:t>
            </a:r>
            <a:endParaRPr lang="en-US" altLang="en-US" sz="3600">
              <a:latin typeface="Calibri" panose="020F0502020204030204" pitchFamily="34" charset="0"/>
            </a:endParaRPr>
          </a:p>
        </p:txBody>
      </p:sp>
      <p:sp>
        <p:nvSpPr>
          <p:cNvPr id="47116" name="Oval 14"/>
          <p:cNvSpPr>
            <a:spLocks noChangeArrowheads="1"/>
          </p:cNvSpPr>
          <p:nvPr/>
        </p:nvSpPr>
        <p:spPr bwMode="auto">
          <a:xfrm>
            <a:off x="3282950" y="5105400"/>
            <a:ext cx="838200" cy="838200"/>
          </a:xfrm>
          <a:prstGeom prst="ellipse">
            <a:avLst/>
          </a:prstGeom>
          <a:solidFill>
            <a:schemeClr val="bg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17" name="Oval 15"/>
          <p:cNvSpPr>
            <a:spLocks noChangeArrowheads="1"/>
          </p:cNvSpPr>
          <p:nvPr/>
        </p:nvSpPr>
        <p:spPr bwMode="auto">
          <a:xfrm>
            <a:off x="4502150" y="5105400"/>
            <a:ext cx="838200" cy="838200"/>
          </a:xfrm>
          <a:prstGeom prst="ellipse">
            <a:avLst/>
          </a:prstGeom>
          <a:solidFill>
            <a:schemeClr val="bg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18" name="Line 16"/>
          <p:cNvSpPr>
            <a:spLocks noChangeShapeType="1"/>
          </p:cNvSpPr>
          <p:nvPr/>
        </p:nvSpPr>
        <p:spPr bwMode="auto">
          <a:xfrm>
            <a:off x="3663950" y="3962400"/>
            <a:ext cx="0" cy="1143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7"/>
          <p:cNvSpPr>
            <a:spLocks noChangeShapeType="1"/>
          </p:cNvSpPr>
          <p:nvPr/>
        </p:nvSpPr>
        <p:spPr bwMode="auto">
          <a:xfrm>
            <a:off x="4959350" y="3962400"/>
            <a:ext cx="0" cy="1143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Line 18"/>
          <p:cNvSpPr>
            <a:spLocks noChangeShapeType="1"/>
          </p:cNvSpPr>
          <p:nvPr/>
        </p:nvSpPr>
        <p:spPr bwMode="auto">
          <a:xfrm flipH="1">
            <a:off x="3816350" y="3962400"/>
            <a:ext cx="990600" cy="11430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1" name="Line 19"/>
          <p:cNvSpPr>
            <a:spLocks noChangeShapeType="1"/>
          </p:cNvSpPr>
          <p:nvPr/>
        </p:nvSpPr>
        <p:spPr bwMode="auto">
          <a:xfrm flipH="1" flipV="1">
            <a:off x="3816350" y="3962400"/>
            <a:ext cx="990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2" name="Text Box 20"/>
          <p:cNvSpPr txBox="1">
            <a:spLocks noChangeArrowheads="1"/>
          </p:cNvSpPr>
          <p:nvPr/>
        </p:nvSpPr>
        <p:spPr bwMode="auto">
          <a:xfrm>
            <a:off x="3048000" y="5165725"/>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600" i="1">
                <a:latin typeface="Times New Roman" panose="02020603050405020304" pitchFamily="18" charset="0"/>
              </a:rPr>
              <a:t>    x</a:t>
            </a:r>
            <a:r>
              <a:rPr lang="en-US" altLang="en-US" sz="3600" baseline="-25000">
                <a:latin typeface="Times New Roman" panose="02020603050405020304" pitchFamily="18" charset="0"/>
              </a:rPr>
              <a:t>1</a:t>
            </a:r>
            <a:endParaRPr lang="en-US" altLang="en-US" sz="3600">
              <a:latin typeface="Calibri" panose="020F0502020204030204" pitchFamily="34" charset="0"/>
            </a:endParaRPr>
          </a:p>
        </p:txBody>
      </p:sp>
      <p:sp>
        <p:nvSpPr>
          <p:cNvPr id="47123" name="Text Box 21"/>
          <p:cNvSpPr txBox="1">
            <a:spLocks noChangeArrowheads="1"/>
          </p:cNvSpPr>
          <p:nvPr/>
        </p:nvSpPr>
        <p:spPr bwMode="auto">
          <a:xfrm>
            <a:off x="4267200" y="5165725"/>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3600" i="1">
                <a:latin typeface="Times New Roman" panose="02020603050405020304" pitchFamily="18" charset="0"/>
              </a:rPr>
              <a:t>    x</a:t>
            </a:r>
            <a:r>
              <a:rPr lang="en-US" altLang="en-US" sz="3600" baseline="-25000">
                <a:latin typeface="Times New Roman" panose="02020603050405020304" pitchFamily="18" charset="0"/>
              </a:rPr>
              <a:t>2</a:t>
            </a:r>
            <a:endParaRPr lang="en-US" altLang="en-US" sz="3600">
              <a:latin typeface="Calibri" panose="020F0502020204030204" pitchFamily="34" charset="0"/>
            </a:endParaRPr>
          </a:p>
        </p:txBody>
      </p:sp>
      <p:sp>
        <p:nvSpPr>
          <p:cNvPr id="47124" name="AutoShape 22"/>
          <p:cNvSpPr>
            <a:spLocks noChangeArrowheads="1"/>
          </p:cNvSpPr>
          <p:nvPr/>
        </p:nvSpPr>
        <p:spPr bwMode="auto">
          <a:xfrm rot="-5400000">
            <a:off x="5410200" y="1905000"/>
            <a:ext cx="1066800" cy="914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C4C4C4"/>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7125" name="AutoShape 23"/>
          <p:cNvSpPr>
            <a:spLocks noChangeArrowheads="1"/>
          </p:cNvSpPr>
          <p:nvPr/>
        </p:nvSpPr>
        <p:spPr bwMode="auto">
          <a:xfrm rot="10800000" flipH="1">
            <a:off x="8610600" y="2819400"/>
            <a:ext cx="990600" cy="2971800"/>
          </a:xfrm>
          <a:prstGeom prst="curvedLeftArrow">
            <a:avLst>
              <a:gd name="adj1" fmla="val 60000"/>
              <a:gd name="adj2" fmla="val 120000"/>
              <a:gd name="adj3" fmla="val 33333"/>
            </a:avLst>
          </a:prstGeom>
          <a:solidFill>
            <a:srgbClr val="C4C4C4"/>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grpSp>
        <p:nvGrpSpPr>
          <p:cNvPr id="47126" name="Group 24"/>
          <p:cNvGrpSpPr>
            <a:grpSpLocks/>
          </p:cNvGrpSpPr>
          <p:nvPr/>
        </p:nvGrpSpPr>
        <p:grpSpPr bwMode="auto">
          <a:xfrm>
            <a:off x="6781800" y="4876800"/>
            <a:ext cx="1219200" cy="1219200"/>
            <a:chOff x="3312" y="2976"/>
            <a:chExt cx="768" cy="768"/>
          </a:xfrm>
        </p:grpSpPr>
        <p:sp>
          <p:nvSpPr>
            <p:cNvPr id="47152" name="Oval 25"/>
            <p:cNvSpPr>
              <a:spLocks noChangeArrowheads="1"/>
            </p:cNvSpPr>
            <p:nvPr/>
          </p:nvSpPr>
          <p:spPr bwMode="auto">
            <a:xfrm>
              <a:off x="3984" y="2976"/>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53" name="Oval 26"/>
            <p:cNvSpPr>
              <a:spLocks noChangeArrowheads="1"/>
            </p:cNvSpPr>
            <p:nvPr/>
          </p:nvSpPr>
          <p:spPr bwMode="auto">
            <a:xfrm>
              <a:off x="3312" y="2976"/>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54" name="Oval 27"/>
            <p:cNvSpPr>
              <a:spLocks noChangeArrowheads="1"/>
            </p:cNvSpPr>
            <p:nvPr/>
          </p:nvSpPr>
          <p:spPr bwMode="auto">
            <a:xfrm>
              <a:off x="3312" y="3648"/>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55" name="Oval 28"/>
            <p:cNvSpPr>
              <a:spLocks noChangeArrowheads="1"/>
            </p:cNvSpPr>
            <p:nvPr/>
          </p:nvSpPr>
          <p:spPr bwMode="auto">
            <a:xfrm>
              <a:off x="3984" y="3648"/>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grpSp>
      <p:grpSp>
        <p:nvGrpSpPr>
          <p:cNvPr id="47127" name="Group 29"/>
          <p:cNvGrpSpPr>
            <a:grpSpLocks/>
          </p:cNvGrpSpPr>
          <p:nvPr/>
        </p:nvGrpSpPr>
        <p:grpSpPr bwMode="auto">
          <a:xfrm>
            <a:off x="6705600" y="2895600"/>
            <a:ext cx="1219200" cy="1143000"/>
            <a:chOff x="3264" y="1824"/>
            <a:chExt cx="768" cy="720"/>
          </a:xfrm>
        </p:grpSpPr>
        <p:sp>
          <p:nvSpPr>
            <p:cNvPr id="47148" name="Oval 30"/>
            <p:cNvSpPr>
              <a:spLocks noChangeArrowheads="1"/>
            </p:cNvSpPr>
            <p:nvPr/>
          </p:nvSpPr>
          <p:spPr bwMode="auto">
            <a:xfrm>
              <a:off x="3264" y="2304"/>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49" name="Oval 31"/>
            <p:cNvSpPr>
              <a:spLocks noChangeArrowheads="1"/>
            </p:cNvSpPr>
            <p:nvPr/>
          </p:nvSpPr>
          <p:spPr bwMode="auto">
            <a:xfrm>
              <a:off x="3792" y="1824"/>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50" name="Oval 32"/>
            <p:cNvSpPr>
              <a:spLocks noChangeArrowheads="1"/>
            </p:cNvSpPr>
            <p:nvPr/>
          </p:nvSpPr>
          <p:spPr bwMode="auto">
            <a:xfrm>
              <a:off x="3408" y="2448"/>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51" name="Oval 33"/>
            <p:cNvSpPr>
              <a:spLocks noChangeArrowheads="1"/>
            </p:cNvSpPr>
            <p:nvPr/>
          </p:nvSpPr>
          <p:spPr bwMode="auto">
            <a:xfrm>
              <a:off x="3936" y="1968"/>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grpSp>
      <p:grpSp>
        <p:nvGrpSpPr>
          <p:cNvPr id="47128" name="Group 34"/>
          <p:cNvGrpSpPr>
            <a:grpSpLocks/>
          </p:cNvGrpSpPr>
          <p:nvPr/>
        </p:nvGrpSpPr>
        <p:grpSpPr bwMode="auto">
          <a:xfrm>
            <a:off x="5562601" y="1524000"/>
            <a:ext cx="3878263" cy="4876800"/>
            <a:chOff x="2544" y="960"/>
            <a:chExt cx="2443" cy="3072"/>
          </a:xfrm>
        </p:grpSpPr>
        <p:sp>
          <p:nvSpPr>
            <p:cNvPr id="47137" name="Text Box 35"/>
            <p:cNvSpPr txBox="1">
              <a:spLocks noChangeArrowheads="1"/>
            </p:cNvSpPr>
            <p:nvPr/>
          </p:nvSpPr>
          <p:spPr bwMode="auto">
            <a:xfrm>
              <a:off x="4800" y="998"/>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y</a:t>
              </a:r>
              <a:endParaRPr lang="en-US" altLang="en-US" sz="2000">
                <a:latin typeface="Calibri" panose="020F0502020204030204" pitchFamily="34" charset="0"/>
              </a:endParaRPr>
            </a:p>
          </p:txBody>
        </p:sp>
        <p:sp>
          <p:nvSpPr>
            <p:cNvPr id="47138" name="Line 36"/>
            <p:cNvSpPr>
              <a:spLocks noChangeShapeType="1"/>
            </p:cNvSpPr>
            <p:nvPr/>
          </p:nvSpPr>
          <p:spPr bwMode="auto">
            <a:xfrm>
              <a:off x="3696" y="1632"/>
              <a:ext cx="0" cy="11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9" name="Line 37"/>
            <p:cNvSpPr>
              <a:spLocks noChangeShapeType="1"/>
            </p:cNvSpPr>
            <p:nvPr/>
          </p:nvSpPr>
          <p:spPr bwMode="auto">
            <a:xfrm flipH="1" flipV="1">
              <a:off x="2544" y="1008"/>
              <a:ext cx="24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0" name="Line 38"/>
            <p:cNvSpPr>
              <a:spLocks noChangeShapeType="1"/>
            </p:cNvSpPr>
            <p:nvPr/>
          </p:nvSpPr>
          <p:spPr bwMode="auto">
            <a:xfrm flipH="1">
              <a:off x="3072" y="2160"/>
              <a:ext cx="1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1" name="Text Box 39"/>
            <p:cNvSpPr txBox="1">
              <a:spLocks noChangeArrowheads="1"/>
            </p:cNvSpPr>
            <p:nvPr/>
          </p:nvSpPr>
          <p:spPr bwMode="auto">
            <a:xfrm>
              <a:off x="4081" y="2150"/>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z</a:t>
              </a:r>
              <a:r>
                <a:rPr lang="en-US" altLang="en-US" sz="2000" baseline="-25000">
                  <a:latin typeface="Times New Roman" panose="02020603050405020304" pitchFamily="18" charset="0"/>
                </a:rPr>
                <a:t>1</a:t>
              </a:r>
              <a:endParaRPr lang="en-US" altLang="en-US" sz="2000">
                <a:latin typeface="Calibri" panose="020F0502020204030204" pitchFamily="34" charset="0"/>
              </a:endParaRPr>
            </a:p>
          </p:txBody>
        </p:sp>
        <p:sp>
          <p:nvSpPr>
            <p:cNvPr id="47142" name="Text Box 40"/>
            <p:cNvSpPr txBox="1">
              <a:spLocks noChangeArrowheads="1"/>
            </p:cNvSpPr>
            <p:nvPr/>
          </p:nvSpPr>
          <p:spPr bwMode="auto">
            <a:xfrm>
              <a:off x="3466" y="1536"/>
              <a:ext cx="2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z</a:t>
              </a:r>
              <a:r>
                <a:rPr lang="en-US" altLang="en-US" sz="2000" baseline="-25000">
                  <a:latin typeface="Times New Roman" panose="02020603050405020304" pitchFamily="18" charset="0"/>
                </a:rPr>
                <a:t>2</a:t>
              </a:r>
              <a:endParaRPr lang="en-US" altLang="en-US" sz="2000">
                <a:latin typeface="Calibri" panose="020F0502020204030204" pitchFamily="34" charset="0"/>
              </a:endParaRPr>
            </a:p>
          </p:txBody>
        </p:sp>
        <p:sp>
          <p:nvSpPr>
            <p:cNvPr id="47143" name="Line 41"/>
            <p:cNvSpPr>
              <a:spLocks noChangeShapeType="1"/>
            </p:cNvSpPr>
            <p:nvPr/>
          </p:nvSpPr>
          <p:spPr bwMode="auto">
            <a:xfrm>
              <a:off x="3696" y="960"/>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4" name="Line 42"/>
            <p:cNvSpPr>
              <a:spLocks noChangeShapeType="1"/>
            </p:cNvSpPr>
            <p:nvPr/>
          </p:nvSpPr>
          <p:spPr bwMode="auto">
            <a:xfrm>
              <a:off x="3696" y="2928"/>
              <a:ext cx="0" cy="11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5" name="Line 43"/>
            <p:cNvSpPr>
              <a:spLocks noChangeShapeType="1"/>
            </p:cNvSpPr>
            <p:nvPr/>
          </p:nvSpPr>
          <p:spPr bwMode="auto">
            <a:xfrm flipH="1">
              <a:off x="3072" y="3456"/>
              <a:ext cx="1200" cy="0"/>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6" name="Text Box 44"/>
            <p:cNvSpPr txBox="1">
              <a:spLocks noChangeArrowheads="1"/>
            </p:cNvSpPr>
            <p:nvPr/>
          </p:nvSpPr>
          <p:spPr bwMode="auto">
            <a:xfrm>
              <a:off x="4081" y="3446"/>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1</a:t>
              </a:r>
              <a:endParaRPr lang="en-US" altLang="en-US" sz="2000">
                <a:latin typeface="Calibri" panose="020F0502020204030204" pitchFamily="34" charset="0"/>
              </a:endParaRPr>
            </a:p>
          </p:txBody>
        </p:sp>
        <p:sp>
          <p:nvSpPr>
            <p:cNvPr id="47147" name="Text Box 45"/>
            <p:cNvSpPr txBox="1">
              <a:spLocks noChangeArrowheads="1"/>
            </p:cNvSpPr>
            <p:nvPr/>
          </p:nvSpPr>
          <p:spPr bwMode="auto">
            <a:xfrm>
              <a:off x="3456" y="2880"/>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i="1">
                  <a:latin typeface="Times New Roman" panose="02020603050405020304" pitchFamily="18" charset="0"/>
                </a:rPr>
                <a:t>x</a:t>
              </a:r>
              <a:r>
                <a:rPr lang="en-US" altLang="en-US" sz="2000" baseline="-25000">
                  <a:latin typeface="Times New Roman" panose="02020603050405020304" pitchFamily="18" charset="0"/>
                </a:rPr>
                <a:t>2</a:t>
              </a:r>
              <a:endParaRPr lang="en-US" altLang="en-US" sz="2000">
                <a:latin typeface="Calibri" panose="020F0502020204030204" pitchFamily="34" charset="0"/>
              </a:endParaRPr>
            </a:p>
          </p:txBody>
        </p:sp>
      </p:grpSp>
      <p:sp>
        <p:nvSpPr>
          <p:cNvPr id="47129" name="Text Box 46"/>
          <p:cNvSpPr txBox="1">
            <a:spLocks noChangeArrowheads="1"/>
          </p:cNvSpPr>
          <p:nvPr/>
        </p:nvSpPr>
        <p:spPr bwMode="auto">
          <a:xfrm>
            <a:off x="7319963" y="4038601"/>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endParaRPr lang="en-US" altLang="en-US" sz="2800">
              <a:latin typeface="Calibri" panose="020F0502020204030204" pitchFamily="34" charset="0"/>
            </a:endParaRPr>
          </a:p>
        </p:txBody>
      </p:sp>
      <p:grpSp>
        <p:nvGrpSpPr>
          <p:cNvPr id="47130" name="Group 47"/>
          <p:cNvGrpSpPr>
            <a:grpSpLocks/>
          </p:cNvGrpSpPr>
          <p:nvPr/>
        </p:nvGrpSpPr>
        <p:grpSpPr bwMode="auto">
          <a:xfrm>
            <a:off x="6400800" y="1524000"/>
            <a:ext cx="1905000" cy="152400"/>
            <a:chOff x="3072" y="960"/>
            <a:chExt cx="1200" cy="96"/>
          </a:xfrm>
        </p:grpSpPr>
        <p:sp>
          <p:nvSpPr>
            <p:cNvPr id="47135" name="Oval 48"/>
            <p:cNvSpPr>
              <a:spLocks noChangeArrowheads="1"/>
            </p:cNvSpPr>
            <p:nvPr/>
          </p:nvSpPr>
          <p:spPr bwMode="auto">
            <a:xfrm>
              <a:off x="3072" y="960"/>
              <a:ext cx="96" cy="96"/>
            </a:xfrm>
            <a:prstGeom prst="ellipse">
              <a:avLst/>
            </a:prstGeom>
            <a:solidFill>
              <a:srgbClr val="FF0300"/>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sp>
          <p:nvSpPr>
            <p:cNvPr id="47136" name="Oval 49"/>
            <p:cNvSpPr>
              <a:spLocks noChangeArrowheads="1"/>
            </p:cNvSpPr>
            <p:nvPr/>
          </p:nvSpPr>
          <p:spPr bwMode="auto">
            <a:xfrm>
              <a:off x="4176" y="960"/>
              <a:ext cx="96" cy="96"/>
            </a:xfrm>
            <a:prstGeom prst="ellipse">
              <a:avLst/>
            </a:prstGeom>
            <a:solidFill>
              <a:schemeClr val="accent2"/>
            </a:soli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alibri" panose="020F0502020204030204" pitchFamily="34" charset="0"/>
              </a:endParaRPr>
            </a:p>
          </p:txBody>
        </p:sp>
      </p:grpSp>
      <p:sp>
        <p:nvSpPr>
          <p:cNvPr id="47131" name="Text Box 50"/>
          <p:cNvSpPr txBox="1">
            <a:spLocks noChangeArrowheads="1"/>
          </p:cNvSpPr>
          <p:nvPr/>
        </p:nvSpPr>
        <p:spPr bwMode="auto">
          <a:xfrm>
            <a:off x="1905000" y="3063875"/>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alibri" panose="020F0502020204030204" pitchFamily="34" charset="0"/>
              </a:rPr>
              <a:t>hidden layer</a:t>
            </a:r>
          </a:p>
        </p:txBody>
      </p:sp>
      <p:grpSp>
        <p:nvGrpSpPr>
          <p:cNvPr id="47132" name="Group 51"/>
          <p:cNvGrpSpPr>
            <a:grpSpLocks/>
          </p:cNvGrpSpPr>
          <p:nvPr/>
        </p:nvGrpSpPr>
        <p:grpSpPr bwMode="auto">
          <a:xfrm>
            <a:off x="1905000" y="1143001"/>
            <a:ext cx="1524000" cy="4348163"/>
            <a:chOff x="240" y="720"/>
            <a:chExt cx="960" cy="2739"/>
          </a:xfrm>
        </p:grpSpPr>
        <p:sp>
          <p:nvSpPr>
            <p:cNvPr id="47133" name="Text Box 52"/>
            <p:cNvSpPr txBox="1">
              <a:spLocks noChangeArrowheads="1"/>
            </p:cNvSpPr>
            <p:nvPr/>
          </p:nvSpPr>
          <p:spPr bwMode="auto">
            <a:xfrm>
              <a:off x="240" y="3226"/>
              <a:ext cx="9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alibri" panose="020F0502020204030204" pitchFamily="34" charset="0"/>
                </a:rPr>
                <a:t>input layer</a:t>
              </a:r>
            </a:p>
          </p:txBody>
        </p:sp>
        <p:sp>
          <p:nvSpPr>
            <p:cNvPr id="47134" name="Text Box 53"/>
            <p:cNvSpPr txBox="1">
              <a:spLocks noChangeArrowheads="1"/>
            </p:cNvSpPr>
            <p:nvPr/>
          </p:nvSpPr>
          <p:spPr bwMode="auto">
            <a:xfrm>
              <a:off x="240" y="720"/>
              <a:ext cx="96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alibri" panose="020F0502020204030204" pitchFamily="34" charset="0"/>
                </a:rPr>
                <a:t>output layer</a:t>
              </a:r>
            </a:p>
          </p:txBody>
        </p:sp>
      </p:grpSp>
    </p:spTree>
    <p:extLst>
      <p:ext uri="{BB962C8B-B14F-4D97-AF65-F5344CB8AC3E}">
        <p14:creationId xmlns:p14="http://schemas.microsoft.com/office/powerpoint/2010/main" val="17785821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2438400" y="662496"/>
            <a:ext cx="7772400" cy="75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9144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buClr>
                <a:srgbClr val="696464"/>
              </a:buClr>
              <a:buFont typeface="Franklin Gothic Book" panose="020B0503020102020204" pitchFamily="34" charset="0"/>
              <a:buNone/>
            </a:pPr>
            <a:r>
              <a:rPr lang="en-GB" altLang="en-US" sz="4000">
                <a:solidFill>
                  <a:srgbClr val="696464"/>
                </a:solidFill>
                <a:latin typeface="Franklin Gothic Book" panose="020B0503020102020204" pitchFamily="34" charset="0"/>
                <a:ea typeface="HG Mincho Light J"/>
                <a:cs typeface="HG Mincho Light J"/>
              </a:rPr>
              <a:t>How it works?</a:t>
            </a:r>
          </a:p>
        </p:txBody>
      </p:sp>
      <p:grpSp>
        <p:nvGrpSpPr>
          <p:cNvPr id="48131" name="Group 2"/>
          <p:cNvGrpSpPr>
            <a:grpSpLocks/>
          </p:cNvGrpSpPr>
          <p:nvPr/>
        </p:nvGrpSpPr>
        <p:grpSpPr bwMode="auto">
          <a:xfrm>
            <a:off x="2209801" y="2667000"/>
            <a:ext cx="7694613" cy="2133600"/>
            <a:chOff x="432" y="1680"/>
            <a:chExt cx="4847" cy="1344"/>
          </a:xfrm>
        </p:grpSpPr>
        <p:pic>
          <p:nvPicPr>
            <p:cNvPr id="481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680"/>
              <a:ext cx="4848"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8140" name="Text Box 4"/>
            <p:cNvSpPr txBox="1">
              <a:spLocks noChangeArrowheads="1"/>
            </p:cNvSpPr>
            <p:nvPr/>
          </p:nvSpPr>
          <p:spPr bwMode="auto">
            <a:xfrm>
              <a:off x="432" y="1680"/>
              <a:ext cx="4848" cy="1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48132" name="AutoShape 5"/>
          <p:cNvSpPr>
            <a:spLocks/>
          </p:cNvSpPr>
          <p:nvPr/>
        </p:nvSpPr>
        <p:spPr bwMode="auto">
          <a:xfrm>
            <a:off x="3505200" y="5029200"/>
            <a:ext cx="1600200" cy="990600"/>
          </a:xfrm>
          <a:prstGeom prst="borderCallout1">
            <a:avLst>
              <a:gd name="adj1" fmla="val 3875"/>
              <a:gd name="adj2" fmla="val 48667"/>
              <a:gd name="adj3" fmla="val -55630"/>
              <a:gd name="adj4" fmla="val 52287"/>
            </a:avLst>
          </a:prstGeom>
          <a:solidFill>
            <a:srgbClr val="E1E0E0"/>
          </a:solidFill>
          <a:ln w="12600">
            <a:solidFill>
              <a:srgbClr val="9B320E"/>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8133" name="Rectangle 6"/>
          <p:cNvSpPr>
            <a:spLocks noChangeArrowheads="1"/>
          </p:cNvSpPr>
          <p:nvPr/>
        </p:nvSpPr>
        <p:spPr bwMode="auto">
          <a:xfrm>
            <a:off x="4114800" y="2819400"/>
            <a:ext cx="609600" cy="1676400"/>
          </a:xfrm>
          <a:prstGeom prst="rect">
            <a:avLst/>
          </a:prstGeom>
          <a:noFill/>
          <a:ln w="12600">
            <a:solidFill>
              <a:srgbClr val="69240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8134" name="AutoShape 7"/>
          <p:cNvSpPr>
            <a:spLocks/>
          </p:cNvSpPr>
          <p:nvPr/>
        </p:nvSpPr>
        <p:spPr bwMode="auto">
          <a:xfrm>
            <a:off x="5334000" y="5372100"/>
            <a:ext cx="1371600" cy="1104900"/>
          </a:xfrm>
          <a:prstGeom prst="borderCallout1">
            <a:avLst>
              <a:gd name="adj1" fmla="val 681"/>
              <a:gd name="adj2" fmla="val 49662"/>
              <a:gd name="adj3" fmla="val -37611"/>
              <a:gd name="adj4" fmla="val 49727"/>
            </a:avLst>
          </a:prstGeom>
          <a:solidFill>
            <a:srgbClr val="E1E0E0"/>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D0D0D"/>
              </a:buClr>
              <a:buFont typeface="Times New Roman" panose="02020603050405020304" pitchFamily="18" charset="0"/>
              <a:buNone/>
            </a:pPr>
            <a:r>
              <a:rPr lang="en-GB" altLang="en-US">
                <a:solidFill>
                  <a:srgbClr val="0D0D0D"/>
                </a:solidFill>
                <a:latin typeface="Times New Roman" panose="02020603050405020304" pitchFamily="18" charset="0"/>
                <a:cs typeface="Times New Roman" panose="02020603050405020304" pitchFamily="18" charset="0"/>
              </a:rPr>
              <a:t>Hidden Layer, with three neurons</a:t>
            </a:r>
          </a:p>
        </p:txBody>
      </p:sp>
      <p:sp>
        <p:nvSpPr>
          <p:cNvPr id="48135" name="Rectangle 8"/>
          <p:cNvSpPr>
            <a:spLocks noChangeArrowheads="1"/>
          </p:cNvSpPr>
          <p:nvPr/>
        </p:nvSpPr>
        <p:spPr bwMode="auto">
          <a:xfrm>
            <a:off x="5486400" y="2438400"/>
            <a:ext cx="838200" cy="2514600"/>
          </a:xfrm>
          <a:prstGeom prst="rect">
            <a:avLst/>
          </a:prstGeom>
          <a:noFill/>
          <a:ln w="12600">
            <a:solidFill>
              <a:srgbClr val="69240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8136" name="AutoShape 9"/>
          <p:cNvSpPr>
            <a:spLocks/>
          </p:cNvSpPr>
          <p:nvPr/>
        </p:nvSpPr>
        <p:spPr bwMode="auto">
          <a:xfrm>
            <a:off x="7086600" y="4881564"/>
            <a:ext cx="1371600" cy="1062037"/>
          </a:xfrm>
          <a:prstGeom prst="borderCallout1">
            <a:avLst>
              <a:gd name="adj1" fmla="val 3875"/>
              <a:gd name="adj2" fmla="val 48667"/>
              <a:gd name="adj3" fmla="val -107495"/>
              <a:gd name="adj4" fmla="val 47736"/>
            </a:avLst>
          </a:prstGeom>
          <a:solidFill>
            <a:srgbClr val="E1E0E0"/>
          </a:solidFill>
          <a:ln w="12600">
            <a:solidFill>
              <a:srgbClr val="9B320E"/>
            </a:solidFill>
            <a:miter lim="800000"/>
            <a:headEnd/>
            <a:tailEnd/>
          </a:ln>
        </p:spPr>
        <p:txBody>
          <a:bodyPr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Clr>
                <a:srgbClr val="0D0D0D"/>
              </a:buClr>
              <a:buFont typeface="Times New Roman" panose="02020603050405020304" pitchFamily="18" charset="0"/>
              <a:buNone/>
            </a:pPr>
            <a:r>
              <a:rPr lang="en-GB" altLang="en-US">
                <a:solidFill>
                  <a:srgbClr val="0D0D0D"/>
                </a:solidFill>
                <a:latin typeface="Times New Roman" panose="02020603050405020304" pitchFamily="18" charset="0"/>
                <a:cs typeface="Times New Roman" panose="02020603050405020304" pitchFamily="18" charset="0"/>
              </a:rPr>
              <a:t>Output Layer, with one neuron</a:t>
            </a:r>
          </a:p>
        </p:txBody>
      </p:sp>
      <p:sp>
        <p:nvSpPr>
          <p:cNvPr id="48137" name="Rectangle 10"/>
          <p:cNvSpPr>
            <a:spLocks noChangeArrowheads="1"/>
          </p:cNvSpPr>
          <p:nvPr/>
        </p:nvSpPr>
        <p:spPr bwMode="auto">
          <a:xfrm>
            <a:off x="7467600" y="3124200"/>
            <a:ext cx="609600" cy="1143000"/>
          </a:xfrm>
          <a:prstGeom prst="rect">
            <a:avLst/>
          </a:prstGeom>
          <a:noFill/>
          <a:ln w="12600">
            <a:solidFill>
              <a:srgbClr val="69240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48138" name="Text Box 11"/>
          <p:cNvSpPr txBox="1">
            <a:spLocks noChangeArrowheads="1"/>
          </p:cNvSpPr>
          <p:nvPr/>
        </p:nvSpPr>
        <p:spPr bwMode="auto">
          <a:xfrm>
            <a:off x="3581400" y="5105401"/>
            <a:ext cx="14478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lgn="ctr" eaLnBrk="1" hangingPunct="1">
              <a:buFont typeface="Times New Roman" panose="02020603050405020304" pitchFamily="18" charset="0"/>
              <a:buNone/>
            </a:pPr>
            <a:r>
              <a:rPr lang="en-GB" altLang="en-US">
                <a:solidFill>
                  <a:srgbClr val="000000"/>
                </a:solidFill>
                <a:latin typeface="Times New Roman" panose="02020603050405020304" pitchFamily="18" charset="0"/>
                <a:cs typeface="Times New Roman" panose="02020603050405020304" pitchFamily="18" charset="0"/>
              </a:rPr>
              <a:t>Input Layer, with two neurons</a:t>
            </a:r>
          </a:p>
        </p:txBody>
      </p:sp>
    </p:spTree>
    <p:extLst>
      <p:ext uri="{BB962C8B-B14F-4D97-AF65-F5344CB8AC3E}">
        <p14:creationId xmlns:p14="http://schemas.microsoft.com/office/powerpoint/2010/main" val="42170154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38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1"/>
            </p:custDataLst>
          </p:nvPr>
        </p:nvSpPr>
        <p:spPr/>
        <p:txBody>
          <a:bodyPr/>
          <a:lstStyle/>
          <a:p>
            <a:r>
              <a:rPr lang="en-US" altLang="en-US" smtClean="0"/>
              <a:t>Neural networks</a:t>
            </a:r>
          </a:p>
        </p:txBody>
      </p:sp>
      <p:sp>
        <p:nvSpPr>
          <p:cNvPr id="3075" name="Rectangle 3"/>
          <p:cNvSpPr>
            <a:spLocks noGrp="1" noChangeArrowheads="1"/>
          </p:cNvSpPr>
          <p:nvPr>
            <p:ph type="body" idx="4294967295"/>
            <p:custDataLst>
              <p:tags r:id="rId2"/>
            </p:custDataLst>
          </p:nvPr>
        </p:nvSpPr>
        <p:spPr>
          <a:xfrm>
            <a:off x="1992313" y="1628776"/>
            <a:ext cx="8229600" cy="2460625"/>
          </a:xfrm>
          <a:prstGeom prst="rect">
            <a:avLst/>
          </a:prstGeom>
        </p:spPr>
        <p:txBody>
          <a:bodyPr>
            <a:normAutofit lnSpcReduction="10000"/>
          </a:bodyPr>
          <a:lstStyle/>
          <a:p>
            <a:pPr>
              <a:lnSpc>
                <a:spcPct val="90000"/>
              </a:lnSpc>
            </a:pPr>
            <a:r>
              <a:rPr lang="en-US" altLang="en-US" sz="2400"/>
              <a:t>Neural networks are made up of many artificial neurons. </a:t>
            </a:r>
          </a:p>
          <a:p>
            <a:pPr>
              <a:lnSpc>
                <a:spcPct val="90000"/>
              </a:lnSpc>
            </a:pPr>
            <a:r>
              <a:rPr lang="en-US" altLang="en-US" sz="2400"/>
              <a:t>Each input into the neuron has its own weight associated with it illustrated by the red circle. </a:t>
            </a:r>
          </a:p>
          <a:p>
            <a:pPr>
              <a:lnSpc>
                <a:spcPct val="90000"/>
              </a:lnSpc>
            </a:pPr>
            <a:r>
              <a:rPr lang="en-US" altLang="en-US" sz="2400"/>
              <a:t>A weight is simply a floating point number and it's these we adjust when we eventually come to train the network.</a:t>
            </a:r>
            <a:r>
              <a:rPr lang="en-US" altLang="en-US" smtClean="0"/>
              <a:t> </a:t>
            </a:r>
          </a:p>
        </p:txBody>
      </p:sp>
      <p:sp>
        <p:nvSpPr>
          <p:cNvPr id="3076" name="Rectangle 4"/>
          <p:cNvSpPr>
            <a:spLocks noChangeArrowheads="1"/>
          </p:cNvSpPr>
          <p:nvPr>
            <p:custDataLst>
              <p:tags r:id="rId3"/>
            </p:custDataLst>
          </p:nvPr>
        </p:nvSpPr>
        <p:spPr bwMode="auto">
          <a:xfrm>
            <a:off x="1524001" y="19789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3077" name="Picture 5" descr="artificial_neuron"/>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3792539" y="4149725"/>
            <a:ext cx="3876675" cy="2438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078" name="Slide Number Placeholder 1"/>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8B8E35-FD2C-42D8-A060-335D7D76A22A}" type="slidenum">
              <a:rPr lang="en-GB" altLang="en-US" sz="1400"/>
              <a:pPr/>
              <a:t>53</a:t>
            </a:fld>
            <a:endParaRPr lang="en-GB" altLang="en-US" sz="1400"/>
          </a:p>
        </p:txBody>
      </p:sp>
    </p:spTree>
    <p:extLst>
      <p:ext uri="{BB962C8B-B14F-4D97-AF65-F5344CB8AC3E}">
        <p14:creationId xmlns:p14="http://schemas.microsoft.com/office/powerpoint/2010/main" val="4063559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a:xfrm>
            <a:off x="2208213" y="260350"/>
            <a:ext cx="7772400" cy="806450"/>
          </a:xfrm>
        </p:spPr>
        <p:txBody>
          <a:bodyPr/>
          <a:lstStyle/>
          <a:p>
            <a:r>
              <a:rPr lang="en-US" altLang="en-US" smtClean="0"/>
              <a:t>Neural networks</a:t>
            </a:r>
          </a:p>
        </p:txBody>
      </p:sp>
      <p:sp>
        <p:nvSpPr>
          <p:cNvPr id="4099" name="Rectangle 3"/>
          <p:cNvSpPr>
            <a:spLocks noGrp="1" noChangeArrowheads="1"/>
          </p:cNvSpPr>
          <p:nvPr>
            <p:ph type="body" idx="4294967295"/>
            <p:custDataLst>
              <p:tags r:id="rId2"/>
            </p:custDataLst>
          </p:nvPr>
        </p:nvSpPr>
        <p:spPr>
          <a:xfrm>
            <a:off x="1979613" y="1125539"/>
            <a:ext cx="8229600" cy="2892425"/>
          </a:xfrm>
          <a:prstGeom prst="rect">
            <a:avLst/>
          </a:prstGeom>
        </p:spPr>
        <p:txBody>
          <a:bodyPr>
            <a:normAutofit/>
          </a:bodyPr>
          <a:lstStyle/>
          <a:p>
            <a:pPr>
              <a:lnSpc>
                <a:spcPct val="80000"/>
              </a:lnSpc>
            </a:pPr>
            <a:r>
              <a:rPr lang="en-US" altLang="en-US" dirty="0"/>
              <a:t>A neuron can have any number of inputs from one to n, where n is the total number of inputs. </a:t>
            </a:r>
          </a:p>
          <a:p>
            <a:pPr>
              <a:lnSpc>
                <a:spcPct val="80000"/>
              </a:lnSpc>
            </a:pPr>
            <a:r>
              <a:rPr lang="en-US" altLang="en-US" dirty="0"/>
              <a:t>The inputs may be represented therefore as </a:t>
            </a:r>
            <a:r>
              <a:rPr lang="en-US" altLang="en-US" i="1" dirty="0"/>
              <a:t>x1, x2, x3… </a:t>
            </a:r>
            <a:r>
              <a:rPr lang="en-US" altLang="en-US" i="1" dirty="0" err="1"/>
              <a:t>xn</a:t>
            </a:r>
            <a:r>
              <a:rPr lang="en-US" altLang="en-US" i="1" dirty="0"/>
              <a:t>. </a:t>
            </a:r>
          </a:p>
          <a:p>
            <a:pPr>
              <a:lnSpc>
                <a:spcPct val="80000"/>
              </a:lnSpc>
            </a:pPr>
            <a:r>
              <a:rPr lang="en-US" altLang="en-US" dirty="0"/>
              <a:t>And the corresponding weights for the inputs as </a:t>
            </a:r>
            <a:r>
              <a:rPr lang="en-US" altLang="en-US" i="1" dirty="0"/>
              <a:t>w1, w2, w3… </a:t>
            </a:r>
            <a:r>
              <a:rPr lang="en-US" altLang="en-US" i="1" dirty="0" err="1"/>
              <a:t>wn</a:t>
            </a:r>
            <a:r>
              <a:rPr lang="en-US" altLang="en-US" dirty="0"/>
              <a:t>. </a:t>
            </a:r>
          </a:p>
          <a:p>
            <a:pPr>
              <a:lnSpc>
                <a:spcPct val="80000"/>
              </a:lnSpc>
            </a:pPr>
            <a:r>
              <a:rPr lang="en-US" altLang="en-US" dirty="0"/>
              <a:t> Output </a:t>
            </a:r>
            <a:r>
              <a:rPr lang="en-US" altLang="en-US" i="1" dirty="0"/>
              <a:t>a = x1w1+x2w2+x3w3... +</a:t>
            </a:r>
            <a:r>
              <a:rPr lang="en-US" altLang="en-US" i="1" dirty="0" err="1"/>
              <a:t>xnwn</a:t>
            </a:r>
            <a:endParaRPr lang="en-US" altLang="en-US" i="1" dirty="0"/>
          </a:p>
        </p:txBody>
      </p:sp>
      <p:sp>
        <p:nvSpPr>
          <p:cNvPr id="4100" name="Rectangle 4"/>
          <p:cNvSpPr>
            <a:spLocks noChangeArrowheads="1"/>
          </p:cNvSpPr>
          <p:nvPr>
            <p:custDataLst>
              <p:tags r:id="rId3"/>
            </p:custDataLst>
          </p:nvPr>
        </p:nvSpPr>
        <p:spPr bwMode="auto">
          <a:xfrm>
            <a:off x="1524001" y="18424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101" name="Picture 5" descr="artificial_neuron2"/>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a:stretch>
            <a:fillRect/>
          </a:stretch>
        </p:blipFill>
        <p:spPr bwMode="auto">
          <a:xfrm>
            <a:off x="3786703" y="3429794"/>
            <a:ext cx="3876675" cy="2438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102" name="Rectangle 6"/>
          <p:cNvSpPr>
            <a:spLocks noChangeArrowheads="1"/>
          </p:cNvSpPr>
          <p:nvPr>
            <p:custDataLst>
              <p:tags r:id="rId5"/>
            </p:custDataLst>
          </p:nvPr>
        </p:nvSpPr>
        <p:spPr bwMode="auto">
          <a:xfrm>
            <a:off x="5981701" y="4511675"/>
            <a:ext cx="227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200">
                <a:latin typeface="Arial" panose="020B0604020202020204" pitchFamily="34" charset="0"/>
                <a:cs typeface="Arial" panose="020B0604020202020204" pitchFamily="34" charset="0"/>
              </a:rPr>
              <a:t> </a:t>
            </a:r>
            <a:endParaRPr lang="en-US" altLang="en-US" sz="1800">
              <a:latin typeface="Arial" panose="020B0604020202020204" pitchFamily="34" charset="0"/>
            </a:endParaRPr>
          </a:p>
        </p:txBody>
      </p:sp>
      <p:sp>
        <p:nvSpPr>
          <p:cNvPr id="4103" name="Slide Number Placeholder 1"/>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237409-F890-4363-8938-B362FA158945}" type="slidenum">
              <a:rPr lang="en-GB" altLang="en-US" sz="1400"/>
              <a:pPr/>
              <a:t>54</a:t>
            </a:fld>
            <a:endParaRPr lang="en-GB" altLang="en-US" sz="1400"/>
          </a:p>
        </p:txBody>
      </p:sp>
    </p:spTree>
    <p:extLst>
      <p:ext uri="{BB962C8B-B14F-4D97-AF65-F5344CB8AC3E}">
        <p14:creationId xmlns:p14="http://schemas.microsoft.com/office/powerpoint/2010/main" val="435183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1"/>
            </p:custDataLst>
          </p:nvPr>
        </p:nvSpPr>
        <p:spPr>
          <a:xfrm>
            <a:off x="1992313" y="260351"/>
            <a:ext cx="8229600" cy="936625"/>
          </a:xfrm>
        </p:spPr>
        <p:txBody>
          <a:bodyPr>
            <a:normAutofit fontScale="90000"/>
          </a:bodyPr>
          <a:lstStyle/>
          <a:p>
            <a:r>
              <a:rPr lang="en-US" altLang="en-US" sz="4000"/>
              <a:t>How do we actually </a:t>
            </a:r>
            <a:r>
              <a:rPr lang="en-US" altLang="en-US" sz="4000" i="1"/>
              <a:t>use</a:t>
            </a:r>
            <a:r>
              <a:rPr lang="en-US" altLang="en-US" sz="4000"/>
              <a:t> an artificial neuron?</a:t>
            </a:r>
          </a:p>
        </p:txBody>
      </p:sp>
      <p:sp>
        <p:nvSpPr>
          <p:cNvPr id="5123" name="Rectangle 3"/>
          <p:cNvSpPr>
            <a:spLocks noGrp="1" noChangeArrowheads="1"/>
          </p:cNvSpPr>
          <p:nvPr>
            <p:ph type="body" idx="4294967295"/>
            <p:custDataLst>
              <p:tags r:id="rId2"/>
            </p:custDataLst>
          </p:nvPr>
        </p:nvSpPr>
        <p:spPr>
          <a:xfrm>
            <a:off x="1107582" y="1484313"/>
            <a:ext cx="10431887" cy="1739900"/>
          </a:xfrm>
          <a:prstGeom prst="rect">
            <a:avLst/>
          </a:prstGeom>
        </p:spPr>
        <p:txBody>
          <a:bodyPr>
            <a:noAutofit/>
          </a:bodyPr>
          <a:lstStyle/>
          <a:p>
            <a:pPr>
              <a:lnSpc>
                <a:spcPct val="80000"/>
              </a:lnSpc>
            </a:pPr>
            <a:r>
              <a:rPr lang="en-US" altLang="en-US" dirty="0"/>
              <a:t>feedforward network: The neurons in each layer feed their output forward to the next layer until we get the final output from the neural network.</a:t>
            </a:r>
          </a:p>
          <a:p>
            <a:pPr>
              <a:lnSpc>
                <a:spcPct val="80000"/>
              </a:lnSpc>
            </a:pPr>
            <a:r>
              <a:rPr lang="en-US" altLang="en-US" dirty="0"/>
              <a:t> There can be any number of hidden layers within a feedforward network. </a:t>
            </a:r>
          </a:p>
          <a:p>
            <a:pPr>
              <a:lnSpc>
                <a:spcPct val="80000"/>
              </a:lnSpc>
            </a:pPr>
            <a:r>
              <a:rPr lang="en-US" altLang="en-US" dirty="0"/>
              <a:t>The number of neurons can be completely arbitrary.</a:t>
            </a:r>
          </a:p>
        </p:txBody>
      </p:sp>
      <p:pic>
        <p:nvPicPr>
          <p:cNvPr id="5124" name="Picture 4" descr="simple_feedforward_network"/>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4008438" y="3644900"/>
            <a:ext cx="3810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Slide Number Placeholder 1"/>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5B0D34-DE9A-4D2D-9088-37640010872C}" type="slidenum">
              <a:rPr lang="en-GB" altLang="en-US" sz="1400"/>
              <a:pPr/>
              <a:t>55</a:t>
            </a:fld>
            <a:endParaRPr lang="en-GB" altLang="en-US" sz="1400"/>
          </a:p>
        </p:txBody>
      </p:sp>
    </p:spTree>
    <p:extLst>
      <p:ext uri="{BB962C8B-B14F-4D97-AF65-F5344CB8AC3E}">
        <p14:creationId xmlns:p14="http://schemas.microsoft.com/office/powerpoint/2010/main" val="2731369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2209800" y="609600"/>
            <a:ext cx="7772400" cy="687388"/>
          </a:xfrm>
        </p:spPr>
        <p:txBody>
          <a:bodyPr>
            <a:normAutofit/>
          </a:bodyPr>
          <a:lstStyle/>
          <a:p>
            <a:r>
              <a:rPr lang="en-US" altLang="en-US" sz="2800" dirty="0" smtClean="0"/>
              <a:t>Neural Networks by an Example</a:t>
            </a:r>
          </a:p>
        </p:txBody>
      </p:sp>
      <p:sp>
        <p:nvSpPr>
          <p:cNvPr id="6147" name="Rectangle 3"/>
          <p:cNvSpPr>
            <a:spLocks noGrp="1" noChangeArrowheads="1"/>
          </p:cNvSpPr>
          <p:nvPr>
            <p:ph type="body" idx="4294967295"/>
            <p:custDataLst>
              <p:tags r:id="rId2"/>
            </p:custDataLst>
          </p:nvPr>
        </p:nvSpPr>
        <p:spPr>
          <a:xfrm>
            <a:off x="1919288" y="1268413"/>
            <a:ext cx="8229600" cy="3179762"/>
          </a:xfrm>
          <a:prstGeom prst="rect">
            <a:avLst/>
          </a:prstGeom>
        </p:spPr>
        <p:txBody>
          <a:bodyPr>
            <a:normAutofit/>
          </a:bodyPr>
          <a:lstStyle/>
          <a:p>
            <a:pPr>
              <a:lnSpc>
                <a:spcPct val="80000"/>
              </a:lnSpc>
            </a:pPr>
            <a:endParaRPr lang="en-US" altLang="en-US" sz="1800" dirty="0"/>
          </a:p>
          <a:p>
            <a:pPr>
              <a:lnSpc>
                <a:spcPct val="80000"/>
              </a:lnSpc>
            </a:pPr>
            <a:r>
              <a:rPr lang="en-US" altLang="en-US" sz="1800" dirty="0"/>
              <a:t>let's design a neural network that will detect the number '4'. </a:t>
            </a:r>
          </a:p>
          <a:p>
            <a:pPr>
              <a:lnSpc>
                <a:spcPct val="80000"/>
              </a:lnSpc>
            </a:pPr>
            <a:r>
              <a:rPr lang="en-US" altLang="en-US" sz="1800" dirty="0"/>
              <a:t>Given a panel made up of a grid of lights which can be either on or off, we want our neural net to let us know whenever it thinks it sees the character '4'. </a:t>
            </a:r>
          </a:p>
          <a:p>
            <a:pPr>
              <a:lnSpc>
                <a:spcPct val="80000"/>
              </a:lnSpc>
            </a:pPr>
            <a:r>
              <a:rPr lang="en-US" altLang="en-US" sz="1800" dirty="0"/>
              <a:t>The panel is eight cells square and looks like this: </a:t>
            </a:r>
          </a:p>
          <a:p>
            <a:pPr>
              <a:lnSpc>
                <a:spcPct val="80000"/>
              </a:lnSpc>
            </a:pPr>
            <a:r>
              <a:rPr lang="en-US" altLang="en-US" sz="1800" dirty="0"/>
              <a:t>the neural net will have </a:t>
            </a:r>
            <a:r>
              <a:rPr lang="en-US" altLang="en-US" sz="1800" dirty="0">
                <a:solidFill>
                  <a:schemeClr val="hlink"/>
                </a:solidFill>
              </a:rPr>
              <a:t>64 inputs</a:t>
            </a:r>
            <a:r>
              <a:rPr lang="en-US" altLang="en-US" sz="1800" dirty="0"/>
              <a:t>, each one representing a particular cell in the panel and a hidden layer consisting of a number of neurons (more on this later) all feeding their output into just </a:t>
            </a:r>
            <a:r>
              <a:rPr lang="en-US" altLang="en-US" sz="1800" dirty="0">
                <a:solidFill>
                  <a:schemeClr val="hlink"/>
                </a:solidFill>
              </a:rPr>
              <a:t>one neuron in the output</a:t>
            </a:r>
            <a:r>
              <a:rPr lang="en-US" altLang="en-US" sz="1800" dirty="0"/>
              <a:t> layer </a:t>
            </a:r>
          </a:p>
        </p:txBody>
      </p:sp>
      <p:pic>
        <p:nvPicPr>
          <p:cNvPr id="6148" name="Picture 4" descr="4grid"/>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4640219" y="4349952"/>
            <a:ext cx="22733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1"/>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B7E350-2D94-41D0-B0F4-822B5686F999}" type="slidenum">
              <a:rPr lang="en-GB" altLang="en-US" sz="1400"/>
              <a:pPr/>
              <a:t>56</a:t>
            </a:fld>
            <a:endParaRPr lang="en-GB" altLang="en-US" sz="1400"/>
          </a:p>
        </p:txBody>
      </p:sp>
    </p:spTree>
    <p:extLst>
      <p:ext uri="{BB962C8B-B14F-4D97-AF65-F5344CB8AC3E}">
        <p14:creationId xmlns:p14="http://schemas.microsoft.com/office/powerpoint/2010/main" val="1167110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
          <p:cNvSpPr>
            <a:spLocks noChangeArrowheads="1"/>
          </p:cNvSpPr>
          <p:nvPr>
            <p:custDataLst>
              <p:tags r:id="rId2"/>
            </p:custDataLst>
          </p:nvPr>
        </p:nvSpPr>
        <p:spPr bwMode="auto">
          <a:xfrm>
            <a:off x="4724400" y="5181600"/>
            <a:ext cx="4267200" cy="609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59" name="Rectangle 3"/>
          <p:cNvSpPr>
            <a:spLocks noChangeArrowheads="1"/>
          </p:cNvSpPr>
          <p:nvPr>
            <p:custDataLst>
              <p:tags r:id="rId3"/>
            </p:custDataLst>
          </p:nvPr>
        </p:nvSpPr>
        <p:spPr bwMode="auto">
          <a:xfrm>
            <a:off x="1919288" y="392114"/>
            <a:ext cx="7848600" cy="347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2800">
                <a:solidFill>
                  <a:srgbClr val="F5F5F5"/>
                </a:solidFill>
                <a:latin typeface="Swiss911 XCm BT" pitchFamily="34" charset="0"/>
              </a:rPr>
              <a:t>Properties of architecture</a:t>
            </a:r>
          </a:p>
          <a:p>
            <a:endParaRPr lang="en-GB" altLang="en-US">
              <a:solidFill>
                <a:srgbClr val="F5F5F5"/>
              </a:solidFill>
            </a:endParaRPr>
          </a:p>
          <a:p>
            <a:pPr>
              <a:buFontTx/>
              <a:buChar char="•"/>
            </a:pPr>
            <a:r>
              <a:rPr lang="en-GB" altLang="en-US"/>
              <a:t> No connections within a layer</a:t>
            </a:r>
          </a:p>
          <a:p>
            <a:pPr>
              <a:buFontTx/>
              <a:buChar char="•"/>
            </a:pPr>
            <a:r>
              <a:rPr lang="en-GB" altLang="en-US"/>
              <a:t> No direct connections between input and output layers</a:t>
            </a:r>
          </a:p>
          <a:p>
            <a:pPr>
              <a:buFontTx/>
              <a:buChar char="•"/>
            </a:pPr>
            <a:r>
              <a:rPr lang="en-GB" altLang="en-US"/>
              <a:t> Fully connected between layers</a:t>
            </a:r>
          </a:p>
          <a:p>
            <a:pPr>
              <a:buFontTx/>
              <a:buChar char="•"/>
            </a:pPr>
            <a:r>
              <a:rPr lang="en-GB" altLang="en-US"/>
              <a:t> Often more than 3 layers</a:t>
            </a:r>
          </a:p>
          <a:p>
            <a:pPr>
              <a:buFontTx/>
              <a:buChar char="•"/>
            </a:pPr>
            <a:r>
              <a:rPr lang="en-GB" altLang="en-US"/>
              <a:t> Number of output units need not equal number of input units</a:t>
            </a:r>
          </a:p>
          <a:p>
            <a:pPr>
              <a:buFontTx/>
              <a:buChar char="•"/>
            </a:pPr>
            <a:r>
              <a:rPr lang="en-GB" altLang="en-US"/>
              <a:t> Number of hidden units per layer can be more or less than </a:t>
            </a:r>
          </a:p>
          <a:p>
            <a:r>
              <a:rPr lang="en-GB" altLang="en-US"/>
              <a:t>   input or output units</a:t>
            </a:r>
          </a:p>
        </p:txBody>
      </p:sp>
      <p:grpSp>
        <p:nvGrpSpPr>
          <p:cNvPr id="19460" name="Group 4"/>
          <p:cNvGrpSpPr>
            <a:grpSpLocks/>
          </p:cNvGrpSpPr>
          <p:nvPr>
            <p:custDataLst>
              <p:tags r:id="rId4"/>
            </p:custDataLst>
          </p:nvPr>
        </p:nvGrpSpPr>
        <p:grpSpPr bwMode="auto">
          <a:xfrm>
            <a:off x="2362200" y="4038600"/>
            <a:ext cx="6934200" cy="3048000"/>
            <a:chOff x="436" y="2548"/>
            <a:chExt cx="3831" cy="1196"/>
          </a:xfrm>
        </p:grpSpPr>
        <p:sp>
          <p:nvSpPr>
            <p:cNvPr id="19464" name="Rectangle 5"/>
            <p:cNvSpPr>
              <a:spLocks noChangeArrowheads="1"/>
            </p:cNvSpPr>
            <p:nvPr>
              <p:custDataLst>
                <p:tags r:id="rId7"/>
              </p:custDataLst>
            </p:nvPr>
          </p:nvSpPr>
          <p:spPr bwMode="auto">
            <a:xfrm>
              <a:off x="3542" y="3062"/>
              <a:ext cx="649" cy="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5" name="Rectangle 6"/>
            <p:cNvSpPr>
              <a:spLocks noChangeArrowheads="1"/>
            </p:cNvSpPr>
            <p:nvPr>
              <p:custDataLst>
                <p:tags r:id="rId8"/>
              </p:custDataLst>
            </p:nvPr>
          </p:nvSpPr>
          <p:spPr bwMode="auto">
            <a:xfrm>
              <a:off x="1526" y="3636"/>
              <a:ext cx="569"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6" name="Rectangle 7"/>
            <p:cNvSpPr>
              <a:spLocks noChangeArrowheads="1"/>
            </p:cNvSpPr>
            <p:nvPr>
              <p:custDataLst>
                <p:tags r:id="rId9"/>
              </p:custDataLst>
            </p:nvPr>
          </p:nvSpPr>
          <p:spPr bwMode="auto">
            <a:xfrm>
              <a:off x="436" y="2548"/>
              <a:ext cx="184" cy="6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7" name="Rectangle 8"/>
            <p:cNvSpPr>
              <a:spLocks noChangeArrowheads="1"/>
            </p:cNvSpPr>
            <p:nvPr>
              <p:custDataLst>
                <p:tags r:id="rId10"/>
              </p:custDataLst>
            </p:nvPr>
          </p:nvSpPr>
          <p:spPr bwMode="auto">
            <a:xfrm>
              <a:off x="436" y="2890"/>
              <a:ext cx="184" cy="6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8" name="Rectangle 9"/>
            <p:cNvSpPr>
              <a:spLocks noChangeArrowheads="1"/>
            </p:cNvSpPr>
            <p:nvPr>
              <p:custDataLst>
                <p:tags r:id="rId11"/>
              </p:custDataLst>
            </p:nvPr>
          </p:nvSpPr>
          <p:spPr bwMode="auto">
            <a:xfrm>
              <a:off x="436" y="2710"/>
              <a:ext cx="184" cy="6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9" name="Rectangle 10"/>
            <p:cNvSpPr>
              <a:spLocks noChangeArrowheads="1"/>
            </p:cNvSpPr>
            <p:nvPr>
              <p:custDataLst>
                <p:tags r:id="rId12"/>
              </p:custDataLst>
            </p:nvPr>
          </p:nvSpPr>
          <p:spPr bwMode="auto">
            <a:xfrm>
              <a:off x="484" y="3536"/>
              <a:ext cx="184" cy="6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70" name="Rectangle 11"/>
            <p:cNvSpPr>
              <a:spLocks noChangeArrowheads="1"/>
            </p:cNvSpPr>
            <p:nvPr>
              <p:custDataLst>
                <p:tags r:id="rId13"/>
              </p:custDataLst>
            </p:nvPr>
          </p:nvSpPr>
          <p:spPr bwMode="auto">
            <a:xfrm>
              <a:off x="1300" y="2710"/>
              <a:ext cx="184" cy="64"/>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71" name="Line 12"/>
            <p:cNvSpPr>
              <a:spLocks noChangeShapeType="1"/>
            </p:cNvSpPr>
            <p:nvPr>
              <p:custDataLst>
                <p:tags r:id="rId14"/>
              </p:custDataLst>
            </p:nvPr>
          </p:nvSpPr>
          <p:spPr bwMode="auto">
            <a:xfrm>
              <a:off x="576" y="3137"/>
              <a:ext cx="0" cy="306"/>
            </a:xfrm>
            <a:prstGeom prst="line">
              <a:avLst/>
            </a:prstGeom>
            <a:noFill/>
            <a:ln w="508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3"/>
            <p:cNvSpPr>
              <a:spLocks noChangeShapeType="1"/>
            </p:cNvSpPr>
            <p:nvPr>
              <p:custDataLst>
                <p:tags r:id="rId15"/>
              </p:custDataLst>
            </p:nvPr>
          </p:nvSpPr>
          <p:spPr bwMode="auto">
            <a:xfrm>
              <a:off x="624" y="2562"/>
              <a:ext cx="672" cy="18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Line 14"/>
            <p:cNvSpPr>
              <a:spLocks noChangeShapeType="1"/>
            </p:cNvSpPr>
            <p:nvPr>
              <p:custDataLst>
                <p:tags r:id="rId16"/>
              </p:custDataLst>
            </p:nvPr>
          </p:nvSpPr>
          <p:spPr bwMode="auto">
            <a:xfrm>
              <a:off x="576" y="2742"/>
              <a:ext cx="672" cy="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Line 15"/>
            <p:cNvSpPr>
              <a:spLocks noChangeShapeType="1"/>
            </p:cNvSpPr>
            <p:nvPr>
              <p:custDataLst>
                <p:tags r:id="rId17"/>
              </p:custDataLst>
            </p:nvPr>
          </p:nvSpPr>
          <p:spPr bwMode="auto">
            <a:xfrm flipV="1">
              <a:off x="624" y="2742"/>
              <a:ext cx="672" cy="18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5" name="Line 16"/>
            <p:cNvSpPr>
              <a:spLocks noChangeShapeType="1"/>
            </p:cNvSpPr>
            <p:nvPr>
              <p:custDataLst>
                <p:tags r:id="rId18"/>
              </p:custDataLst>
            </p:nvPr>
          </p:nvSpPr>
          <p:spPr bwMode="auto">
            <a:xfrm flipV="1">
              <a:off x="624" y="2742"/>
              <a:ext cx="672" cy="826"/>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9476" name="Object 17">
              <a:hlinkClick r:id="" action="ppaction://ole?verb=0"/>
            </p:cNvPr>
            <p:cNvGraphicFramePr>
              <a:graphicFrameLocks/>
            </p:cNvGraphicFramePr>
            <p:nvPr>
              <p:custDataLst>
                <p:tags r:id="rId19"/>
              </p:custDataLst>
            </p:nvPr>
          </p:nvGraphicFramePr>
          <p:xfrm>
            <a:off x="1772" y="3011"/>
            <a:ext cx="2495" cy="327"/>
          </p:xfrm>
          <a:graphic>
            <a:graphicData uri="http://schemas.openxmlformats.org/presentationml/2006/ole">
              <mc:AlternateContent xmlns:mc="http://schemas.openxmlformats.org/markup-compatibility/2006">
                <mc:Choice xmlns:v="urn:schemas-microsoft-com:vml" Requires="v">
                  <p:oleObj spid="_x0000_s6158" name="Equation" r:id="rId21" imgW="3969805" imgH="1399171" progId="Equation.2">
                    <p:embed/>
                  </p:oleObj>
                </mc:Choice>
                <mc:Fallback>
                  <p:oleObj name="Equation" r:id="rId21" imgW="3969805" imgH="1399171" progId="Equation.2">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2" y="3011"/>
                          <a:ext cx="24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461" name="Rectangle 18"/>
          <p:cNvSpPr>
            <a:spLocks noChangeArrowheads="1"/>
          </p:cNvSpPr>
          <p:nvPr>
            <p:custDataLst>
              <p:tags r:id="rId5"/>
            </p:custDataLst>
          </p:nvPr>
        </p:nvSpPr>
        <p:spPr bwMode="auto">
          <a:xfrm>
            <a:off x="5243514" y="4100513"/>
            <a:ext cx="323806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solidFill>
                  <a:srgbClr val="F5F5F5"/>
                </a:solidFill>
              </a:rPr>
              <a:t>Each unit is a perceptron</a:t>
            </a:r>
          </a:p>
        </p:txBody>
      </p:sp>
      <p:sp>
        <p:nvSpPr>
          <p:cNvPr id="19462" name="Text Box 19"/>
          <p:cNvSpPr txBox="1">
            <a:spLocks noChangeArrowheads="1"/>
          </p:cNvSpPr>
          <p:nvPr>
            <p:custDataLst>
              <p:tags r:id="rId6"/>
            </p:custDataLst>
          </p:nvPr>
        </p:nvSpPr>
        <p:spPr bwMode="auto">
          <a:xfrm>
            <a:off x="4267200" y="60198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t>Often include bias as an extra weight</a:t>
            </a:r>
          </a:p>
        </p:txBody>
      </p:sp>
      <p:sp>
        <p:nvSpPr>
          <p:cNvPr id="19463" name="Slide Number Placeholder 1"/>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52BC50-6955-461B-9094-BCC33193E77F}" type="slidenum">
              <a:rPr lang="en-GB" altLang="en-US" sz="1400"/>
              <a:pPr/>
              <a:t>57</a:t>
            </a:fld>
            <a:endParaRPr lang="en-GB" altLang="en-US" sz="1400"/>
          </a:p>
        </p:txBody>
      </p:sp>
    </p:spTree>
    <p:extLst>
      <p:ext uri="{BB962C8B-B14F-4D97-AF65-F5344CB8AC3E}">
        <p14:creationId xmlns:p14="http://schemas.microsoft.com/office/powerpoint/2010/main" val="269106991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custDataLst>
              <p:tags r:id="rId1"/>
            </p:custDataLst>
          </p:nvPr>
        </p:nvSpPr>
        <p:spPr bwMode="auto">
          <a:xfrm>
            <a:off x="1981200" y="2286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t>What do each of the layers do?</a:t>
            </a:r>
          </a:p>
        </p:txBody>
      </p:sp>
      <p:sp>
        <p:nvSpPr>
          <p:cNvPr id="20483" name="Rectangle 5"/>
          <p:cNvSpPr>
            <a:spLocks noChangeArrowheads="1"/>
          </p:cNvSpPr>
          <p:nvPr>
            <p:custDataLst>
              <p:tags r:id="rId2"/>
            </p:custDataLst>
          </p:nvPr>
        </p:nvSpPr>
        <p:spPr bwMode="auto">
          <a:xfrm>
            <a:off x="1676400" y="5638801"/>
            <a:ext cx="2609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t>1st layer draws linear boundaries</a:t>
            </a:r>
          </a:p>
        </p:txBody>
      </p:sp>
      <p:sp>
        <p:nvSpPr>
          <p:cNvPr id="20484" name="Rectangle 6"/>
          <p:cNvSpPr>
            <a:spLocks noChangeArrowheads="1"/>
          </p:cNvSpPr>
          <p:nvPr>
            <p:custDataLst>
              <p:tags r:id="rId3"/>
            </p:custDataLst>
          </p:nvPr>
        </p:nvSpPr>
        <p:spPr bwMode="auto">
          <a:xfrm>
            <a:off x="4419600" y="5715001"/>
            <a:ext cx="2819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a:t>2nd layer combines the boundaries</a:t>
            </a:r>
          </a:p>
          <a:p>
            <a:pPr>
              <a:spcBef>
                <a:spcPct val="50000"/>
              </a:spcBef>
            </a:pPr>
            <a:endParaRPr lang="en-GB" altLang="en-US"/>
          </a:p>
        </p:txBody>
      </p:sp>
      <p:sp>
        <p:nvSpPr>
          <p:cNvPr id="20485" name="Rectangle 8"/>
          <p:cNvSpPr>
            <a:spLocks noChangeArrowheads="1"/>
          </p:cNvSpPr>
          <p:nvPr>
            <p:custDataLst>
              <p:tags r:id="rId4"/>
            </p:custDataLst>
          </p:nvPr>
        </p:nvSpPr>
        <p:spPr bwMode="auto">
          <a:xfrm>
            <a:off x="4953001" y="2647951"/>
            <a:ext cx="18473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GB" altLang="en-US"/>
          </a:p>
          <a:p>
            <a:pPr>
              <a:spcBef>
                <a:spcPct val="50000"/>
              </a:spcBef>
            </a:pPr>
            <a:endParaRPr lang="en-GB" altLang="en-US"/>
          </a:p>
        </p:txBody>
      </p:sp>
      <p:sp>
        <p:nvSpPr>
          <p:cNvPr id="20486" name="Rectangle 9"/>
          <p:cNvSpPr>
            <a:spLocks noChangeArrowheads="1"/>
          </p:cNvSpPr>
          <p:nvPr>
            <p:custDataLst>
              <p:tags r:id="rId5"/>
            </p:custDataLst>
          </p:nvPr>
        </p:nvSpPr>
        <p:spPr bwMode="auto">
          <a:xfrm>
            <a:off x="7391400" y="5410201"/>
            <a:ext cx="3276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a:t>3rd layer can generate </a:t>
            </a:r>
            <a:r>
              <a:rPr lang="en-GB" altLang="en-US">
                <a:solidFill>
                  <a:schemeClr val="tx2"/>
                </a:solidFill>
              </a:rPr>
              <a:t>arbitrarily complex boundaries</a:t>
            </a:r>
          </a:p>
        </p:txBody>
      </p:sp>
      <p:sp>
        <p:nvSpPr>
          <p:cNvPr id="20487" name="Oval 11"/>
          <p:cNvSpPr>
            <a:spLocks noChangeArrowheads="1"/>
          </p:cNvSpPr>
          <p:nvPr>
            <p:custDataLst>
              <p:tags r:id="rId6"/>
            </p:custDataLst>
          </p:nvPr>
        </p:nvSpPr>
        <p:spPr bwMode="auto">
          <a:xfrm>
            <a:off x="2514600" y="28194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8" name="Oval 12"/>
          <p:cNvSpPr>
            <a:spLocks noChangeArrowheads="1"/>
          </p:cNvSpPr>
          <p:nvPr>
            <p:custDataLst>
              <p:tags r:id="rId7"/>
            </p:custDataLst>
          </p:nvPr>
        </p:nvSpPr>
        <p:spPr bwMode="auto">
          <a:xfrm>
            <a:off x="3124200" y="36576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9" name="Oval 13"/>
          <p:cNvSpPr>
            <a:spLocks noChangeArrowheads="1"/>
          </p:cNvSpPr>
          <p:nvPr>
            <p:custDataLst>
              <p:tags r:id="rId8"/>
            </p:custDataLst>
          </p:nvPr>
        </p:nvSpPr>
        <p:spPr bwMode="auto">
          <a:xfrm>
            <a:off x="1905000" y="36576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0" name="Line 14"/>
          <p:cNvSpPr>
            <a:spLocks noChangeShapeType="1"/>
          </p:cNvSpPr>
          <p:nvPr>
            <p:custDataLst>
              <p:tags r:id="rId9"/>
            </p:custDataLst>
          </p:nvPr>
        </p:nvSpPr>
        <p:spPr bwMode="auto">
          <a:xfrm flipV="1">
            <a:off x="2133600" y="3200400"/>
            <a:ext cx="457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5"/>
          <p:cNvSpPr>
            <a:spLocks noChangeShapeType="1"/>
          </p:cNvSpPr>
          <p:nvPr>
            <p:custDataLst>
              <p:tags r:id="rId10"/>
            </p:custDataLst>
          </p:nvPr>
        </p:nvSpPr>
        <p:spPr bwMode="auto">
          <a:xfrm flipH="1" flipV="1">
            <a:off x="2819400" y="3200400"/>
            <a:ext cx="3810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6"/>
          <p:cNvSpPr>
            <a:spLocks noChangeShapeType="1"/>
          </p:cNvSpPr>
          <p:nvPr>
            <p:custDataLst>
              <p:tags r:id="rId11"/>
            </p:custDataLst>
          </p:nvPr>
        </p:nvSpPr>
        <p:spPr bwMode="auto">
          <a:xfrm>
            <a:off x="1981200" y="16002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8"/>
          <p:cNvSpPr>
            <a:spLocks noChangeShapeType="1"/>
          </p:cNvSpPr>
          <p:nvPr>
            <p:custDataLst>
              <p:tags r:id="rId12"/>
            </p:custDataLst>
          </p:nvPr>
        </p:nvSpPr>
        <p:spPr bwMode="auto">
          <a:xfrm>
            <a:off x="1828800" y="24384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9"/>
          <p:cNvSpPr>
            <a:spLocks noChangeShapeType="1"/>
          </p:cNvSpPr>
          <p:nvPr>
            <p:custDataLst>
              <p:tags r:id="rId13"/>
            </p:custDataLst>
          </p:nvPr>
        </p:nvSpPr>
        <p:spPr bwMode="auto">
          <a:xfrm flipV="1">
            <a:off x="1981200" y="9144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AutoShape 20"/>
          <p:cNvSpPr>
            <a:spLocks noChangeArrowheads="1"/>
          </p:cNvSpPr>
          <p:nvPr>
            <p:custDataLst>
              <p:tags r:id="rId14"/>
            </p:custDataLst>
          </p:nvPr>
        </p:nvSpPr>
        <p:spPr bwMode="auto">
          <a:xfrm>
            <a:off x="1981200" y="1600200"/>
            <a:ext cx="838200" cy="838200"/>
          </a:xfrm>
          <a:prstGeom prst="rtTriangl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6" name="Line 27"/>
          <p:cNvSpPr>
            <a:spLocks noChangeShapeType="1"/>
          </p:cNvSpPr>
          <p:nvPr>
            <p:custDataLst>
              <p:tags r:id="rId15"/>
            </p:custDataLst>
          </p:nvPr>
        </p:nvSpPr>
        <p:spPr bwMode="auto">
          <a:xfrm>
            <a:off x="8077200" y="24384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Line 28"/>
          <p:cNvSpPr>
            <a:spLocks noChangeShapeType="1"/>
          </p:cNvSpPr>
          <p:nvPr>
            <p:custDataLst>
              <p:tags r:id="rId16"/>
            </p:custDataLst>
          </p:nvPr>
        </p:nvSpPr>
        <p:spPr bwMode="auto">
          <a:xfrm flipV="1">
            <a:off x="8229600" y="9144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Oval 30"/>
          <p:cNvSpPr>
            <a:spLocks noChangeArrowheads="1"/>
          </p:cNvSpPr>
          <p:nvPr>
            <p:custDataLst>
              <p:tags r:id="rId17"/>
            </p:custDataLst>
          </p:nvPr>
        </p:nvSpPr>
        <p:spPr bwMode="auto">
          <a:xfrm>
            <a:off x="5562600" y="28194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9" name="Oval 31"/>
          <p:cNvSpPr>
            <a:spLocks noChangeArrowheads="1"/>
          </p:cNvSpPr>
          <p:nvPr>
            <p:custDataLst>
              <p:tags r:id="rId18"/>
            </p:custDataLst>
          </p:nvPr>
        </p:nvSpPr>
        <p:spPr bwMode="auto">
          <a:xfrm>
            <a:off x="6172200" y="36576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00" name="Oval 32"/>
          <p:cNvSpPr>
            <a:spLocks noChangeArrowheads="1"/>
          </p:cNvSpPr>
          <p:nvPr>
            <p:custDataLst>
              <p:tags r:id="rId19"/>
            </p:custDataLst>
          </p:nvPr>
        </p:nvSpPr>
        <p:spPr bwMode="auto">
          <a:xfrm>
            <a:off x="4953000" y="36576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01" name="Line 33"/>
          <p:cNvSpPr>
            <a:spLocks noChangeShapeType="1"/>
          </p:cNvSpPr>
          <p:nvPr>
            <p:custDataLst>
              <p:tags r:id="rId20"/>
            </p:custDataLst>
          </p:nvPr>
        </p:nvSpPr>
        <p:spPr bwMode="auto">
          <a:xfrm flipV="1">
            <a:off x="5181600" y="3200400"/>
            <a:ext cx="457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2" name="Line 34"/>
          <p:cNvSpPr>
            <a:spLocks noChangeShapeType="1"/>
          </p:cNvSpPr>
          <p:nvPr>
            <p:custDataLst>
              <p:tags r:id="rId21"/>
            </p:custDataLst>
          </p:nvPr>
        </p:nvSpPr>
        <p:spPr bwMode="auto">
          <a:xfrm flipH="1" flipV="1">
            <a:off x="5867400" y="3200400"/>
            <a:ext cx="3810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3" name="Line 36"/>
          <p:cNvSpPr>
            <a:spLocks noChangeShapeType="1"/>
          </p:cNvSpPr>
          <p:nvPr>
            <p:custDataLst>
              <p:tags r:id="rId22"/>
            </p:custDataLst>
          </p:nvPr>
        </p:nvSpPr>
        <p:spPr bwMode="auto">
          <a:xfrm>
            <a:off x="4953000" y="24384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Line 37"/>
          <p:cNvSpPr>
            <a:spLocks noChangeShapeType="1"/>
          </p:cNvSpPr>
          <p:nvPr>
            <p:custDataLst>
              <p:tags r:id="rId23"/>
            </p:custDataLst>
          </p:nvPr>
        </p:nvSpPr>
        <p:spPr bwMode="auto">
          <a:xfrm flipV="1">
            <a:off x="5105400" y="990600"/>
            <a:ext cx="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Line 39"/>
          <p:cNvSpPr>
            <a:spLocks noChangeShapeType="1"/>
          </p:cNvSpPr>
          <p:nvPr>
            <p:custDataLst>
              <p:tags r:id="rId24"/>
            </p:custDataLst>
          </p:nvPr>
        </p:nvSpPr>
        <p:spPr bwMode="auto">
          <a:xfrm>
            <a:off x="1981200" y="1600200"/>
            <a:ext cx="838200" cy="8382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AutoShape 40"/>
          <p:cNvSpPr>
            <a:spLocks noChangeArrowheads="1"/>
          </p:cNvSpPr>
          <p:nvPr>
            <p:custDataLst>
              <p:tags r:id="rId25"/>
            </p:custDataLst>
          </p:nvPr>
        </p:nvSpPr>
        <p:spPr bwMode="auto">
          <a:xfrm>
            <a:off x="5410200" y="1295400"/>
            <a:ext cx="685800" cy="914400"/>
          </a:xfrm>
          <a:prstGeom prst="hexagon">
            <a:avLst>
              <a:gd name="adj" fmla="val 25000"/>
              <a:gd name="vf" fmla="val 115470"/>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07" name="AutoShape 41"/>
          <p:cNvSpPr>
            <a:spLocks noChangeArrowheads="1"/>
          </p:cNvSpPr>
          <p:nvPr>
            <p:custDataLst>
              <p:tags r:id="rId26"/>
            </p:custDataLst>
          </p:nvPr>
        </p:nvSpPr>
        <p:spPr bwMode="auto">
          <a:xfrm>
            <a:off x="8686800" y="914400"/>
            <a:ext cx="914400" cy="1143000"/>
          </a:xfrm>
          <a:prstGeom prst="hexagon">
            <a:avLst>
              <a:gd name="adj" fmla="val 25000"/>
              <a:gd name="vf" fmla="val 115470"/>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08" name="AutoShape 42"/>
          <p:cNvSpPr>
            <a:spLocks noChangeArrowheads="1"/>
          </p:cNvSpPr>
          <p:nvPr>
            <p:custDataLst>
              <p:tags r:id="rId27"/>
            </p:custDataLst>
          </p:nvPr>
        </p:nvSpPr>
        <p:spPr bwMode="auto">
          <a:xfrm>
            <a:off x="8305800" y="990600"/>
            <a:ext cx="457200" cy="1295400"/>
          </a:xfrm>
          <a:prstGeom prst="rtTriangle">
            <a:avLst/>
          </a:prstGeom>
          <a:solidFill>
            <a:schemeClr val="accent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09" name="AutoShape 43"/>
          <p:cNvSpPr>
            <a:spLocks noChangeArrowheads="1"/>
          </p:cNvSpPr>
          <p:nvPr>
            <p:custDataLst>
              <p:tags r:id="rId28"/>
            </p:custDataLst>
          </p:nvPr>
        </p:nvSpPr>
        <p:spPr bwMode="auto">
          <a:xfrm>
            <a:off x="8991600" y="1143000"/>
            <a:ext cx="381000" cy="533400"/>
          </a:xfrm>
          <a:prstGeom prst="rtTriangle">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10" name="Oval 44"/>
          <p:cNvSpPr>
            <a:spLocks noChangeArrowheads="1"/>
          </p:cNvSpPr>
          <p:nvPr>
            <p:custDataLst>
              <p:tags r:id="rId29"/>
            </p:custDataLst>
          </p:nvPr>
        </p:nvSpPr>
        <p:spPr bwMode="auto">
          <a:xfrm>
            <a:off x="6172200" y="42672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11" name="Oval 45"/>
          <p:cNvSpPr>
            <a:spLocks noChangeArrowheads="1"/>
          </p:cNvSpPr>
          <p:nvPr>
            <p:custDataLst>
              <p:tags r:id="rId30"/>
            </p:custDataLst>
          </p:nvPr>
        </p:nvSpPr>
        <p:spPr bwMode="auto">
          <a:xfrm>
            <a:off x="4953000" y="42672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12" name="Line 46"/>
          <p:cNvSpPr>
            <a:spLocks noChangeShapeType="1"/>
          </p:cNvSpPr>
          <p:nvPr>
            <p:custDataLst>
              <p:tags r:id="rId31"/>
            </p:custDataLst>
          </p:nvPr>
        </p:nvSpPr>
        <p:spPr bwMode="auto">
          <a:xfrm flipV="1">
            <a:off x="5181600" y="4038600"/>
            <a:ext cx="10668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3" name="Line 47"/>
          <p:cNvSpPr>
            <a:spLocks noChangeShapeType="1"/>
          </p:cNvSpPr>
          <p:nvPr>
            <p:custDataLst>
              <p:tags r:id="rId32"/>
            </p:custDataLst>
          </p:nvPr>
        </p:nvSpPr>
        <p:spPr bwMode="auto">
          <a:xfrm flipH="1" flipV="1">
            <a:off x="5257800" y="3962400"/>
            <a:ext cx="9906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4" name="Line 48"/>
          <p:cNvSpPr>
            <a:spLocks noChangeShapeType="1"/>
          </p:cNvSpPr>
          <p:nvPr>
            <p:custDataLst>
              <p:tags r:id="rId33"/>
            </p:custDataLst>
          </p:nvPr>
        </p:nvSpPr>
        <p:spPr bwMode="auto">
          <a:xfrm flipV="1">
            <a:off x="5105400" y="40386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5" name="Line 49"/>
          <p:cNvSpPr>
            <a:spLocks noChangeShapeType="1"/>
          </p:cNvSpPr>
          <p:nvPr>
            <p:custDataLst>
              <p:tags r:id="rId34"/>
            </p:custDataLst>
          </p:nvPr>
        </p:nvSpPr>
        <p:spPr bwMode="auto">
          <a:xfrm flipV="1">
            <a:off x="6400800" y="40386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6" name="Oval 50"/>
          <p:cNvSpPr>
            <a:spLocks noChangeArrowheads="1"/>
          </p:cNvSpPr>
          <p:nvPr>
            <p:custDataLst>
              <p:tags r:id="rId35"/>
            </p:custDataLst>
          </p:nvPr>
        </p:nvSpPr>
        <p:spPr bwMode="auto">
          <a:xfrm>
            <a:off x="8839200" y="28194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17" name="Oval 51"/>
          <p:cNvSpPr>
            <a:spLocks noChangeArrowheads="1"/>
          </p:cNvSpPr>
          <p:nvPr>
            <p:custDataLst>
              <p:tags r:id="rId36"/>
            </p:custDataLst>
          </p:nvPr>
        </p:nvSpPr>
        <p:spPr bwMode="auto">
          <a:xfrm>
            <a:off x="9448800" y="36576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18" name="Oval 52"/>
          <p:cNvSpPr>
            <a:spLocks noChangeArrowheads="1"/>
          </p:cNvSpPr>
          <p:nvPr>
            <p:custDataLst>
              <p:tags r:id="rId37"/>
            </p:custDataLst>
          </p:nvPr>
        </p:nvSpPr>
        <p:spPr bwMode="auto">
          <a:xfrm>
            <a:off x="8229600" y="36576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19" name="Line 53"/>
          <p:cNvSpPr>
            <a:spLocks noChangeShapeType="1"/>
          </p:cNvSpPr>
          <p:nvPr>
            <p:custDataLst>
              <p:tags r:id="rId38"/>
            </p:custDataLst>
          </p:nvPr>
        </p:nvSpPr>
        <p:spPr bwMode="auto">
          <a:xfrm flipV="1">
            <a:off x="8458200" y="3200400"/>
            <a:ext cx="4572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0" name="Line 54"/>
          <p:cNvSpPr>
            <a:spLocks noChangeShapeType="1"/>
          </p:cNvSpPr>
          <p:nvPr>
            <p:custDataLst>
              <p:tags r:id="rId39"/>
            </p:custDataLst>
          </p:nvPr>
        </p:nvSpPr>
        <p:spPr bwMode="auto">
          <a:xfrm flipH="1" flipV="1">
            <a:off x="9144000" y="3200400"/>
            <a:ext cx="3810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Oval 55"/>
          <p:cNvSpPr>
            <a:spLocks noChangeArrowheads="1"/>
          </p:cNvSpPr>
          <p:nvPr>
            <p:custDataLst>
              <p:tags r:id="rId40"/>
            </p:custDataLst>
          </p:nvPr>
        </p:nvSpPr>
        <p:spPr bwMode="auto">
          <a:xfrm>
            <a:off x="9448800" y="42672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22" name="Oval 56"/>
          <p:cNvSpPr>
            <a:spLocks noChangeArrowheads="1"/>
          </p:cNvSpPr>
          <p:nvPr>
            <p:custDataLst>
              <p:tags r:id="rId41"/>
            </p:custDataLst>
          </p:nvPr>
        </p:nvSpPr>
        <p:spPr bwMode="auto">
          <a:xfrm>
            <a:off x="8229600" y="42672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23" name="Line 57"/>
          <p:cNvSpPr>
            <a:spLocks noChangeShapeType="1"/>
          </p:cNvSpPr>
          <p:nvPr>
            <p:custDataLst>
              <p:tags r:id="rId42"/>
            </p:custDataLst>
          </p:nvPr>
        </p:nvSpPr>
        <p:spPr bwMode="auto">
          <a:xfrm flipV="1">
            <a:off x="8458200" y="4038600"/>
            <a:ext cx="10668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4" name="Line 58"/>
          <p:cNvSpPr>
            <a:spLocks noChangeShapeType="1"/>
          </p:cNvSpPr>
          <p:nvPr>
            <p:custDataLst>
              <p:tags r:id="rId43"/>
            </p:custDataLst>
          </p:nvPr>
        </p:nvSpPr>
        <p:spPr bwMode="auto">
          <a:xfrm flipH="1" flipV="1">
            <a:off x="8534400" y="3962400"/>
            <a:ext cx="9906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5" name="Line 59"/>
          <p:cNvSpPr>
            <a:spLocks noChangeShapeType="1"/>
          </p:cNvSpPr>
          <p:nvPr>
            <p:custDataLst>
              <p:tags r:id="rId44"/>
            </p:custDataLst>
          </p:nvPr>
        </p:nvSpPr>
        <p:spPr bwMode="auto">
          <a:xfrm flipV="1">
            <a:off x="8382000" y="40386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6" name="Line 60"/>
          <p:cNvSpPr>
            <a:spLocks noChangeShapeType="1"/>
          </p:cNvSpPr>
          <p:nvPr>
            <p:custDataLst>
              <p:tags r:id="rId45"/>
            </p:custDataLst>
          </p:nvPr>
        </p:nvSpPr>
        <p:spPr bwMode="auto">
          <a:xfrm flipV="1">
            <a:off x="9677400" y="40386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7" name="Oval 61"/>
          <p:cNvSpPr>
            <a:spLocks noChangeArrowheads="1"/>
          </p:cNvSpPr>
          <p:nvPr>
            <p:custDataLst>
              <p:tags r:id="rId46"/>
            </p:custDataLst>
          </p:nvPr>
        </p:nvSpPr>
        <p:spPr bwMode="auto">
          <a:xfrm>
            <a:off x="9448800" y="48768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28" name="Oval 62"/>
          <p:cNvSpPr>
            <a:spLocks noChangeArrowheads="1"/>
          </p:cNvSpPr>
          <p:nvPr>
            <p:custDataLst>
              <p:tags r:id="rId47"/>
            </p:custDataLst>
          </p:nvPr>
        </p:nvSpPr>
        <p:spPr bwMode="auto">
          <a:xfrm>
            <a:off x="8229600" y="4876800"/>
            <a:ext cx="381000" cy="3810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29" name="Line 63"/>
          <p:cNvSpPr>
            <a:spLocks noChangeShapeType="1"/>
          </p:cNvSpPr>
          <p:nvPr>
            <p:custDataLst>
              <p:tags r:id="rId48"/>
            </p:custDataLst>
          </p:nvPr>
        </p:nvSpPr>
        <p:spPr bwMode="auto">
          <a:xfrm flipV="1">
            <a:off x="8458200" y="4648200"/>
            <a:ext cx="106680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0" name="Line 64"/>
          <p:cNvSpPr>
            <a:spLocks noChangeShapeType="1"/>
          </p:cNvSpPr>
          <p:nvPr>
            <p:custDataLst>
              <p:tags r:id="rId49"/>
            </p:custDataLst>
          </p:nvPr>
        </p:nvSpPr>
        <p:spPr bwMode="auto">
          <a:xfrm flipH="1" flipV="1">
            <a:off x="8534400" y="4572000"/>
            <a:ext cx="9906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1" name="Line 65"/>
          <p:cNvSpPr>
            <a:spLocks noChangeShapeType="1"/>
          </p:cNvSpPr>
          <p:nvPr>
            <p:custDataLst>
              <p:tags r:id="rId50"/>
            </p:custDataLst>
          </p:nvPr>
        </p:nvSpPr>
        <p:spPr bwMode="auto">
          <a:xfrm flipV="1">
            <a:off x="8382000" y="46482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2" name="Line 66"/>
          <p:cNvSpPr>
            <a:spLocks noChangeShapeType="1"/>
          </p:cNvSpPr>
          <p:nvPr>
            <p:custDataLst>
              <p:tags r:id="rId51"/>
            </p:custDataLst>
          </p:nvPr>
        </p:nvSpPr>
        <p:spPr bwMode="auto">
          <a:xfrm flipV="1">
            <a:off x="9677400" y="4648200"/>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3" name="Slide Number Placeholder 1"/>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C4DA7F-FDBC-4C17-8B88-EC5A33AD3080}" type="slidenum">
              <a:rPr lang="en-GB" altLang="en-US" sz="1400"/>
              <a:pPr/>
              <a:t>58</a:t>
            </a:fld>
            <a:endParaRPr lang="en-GB" altLang="en-US" sz="1400"/>
          </a:p>
        </p:txBody>
      </p:sp>
    </p:spTree>
    <p:extLst>
      <p:ext uri="{BB962C8B-B14F-4D97-AF65-F5344CB8AC3E}">
        <p14:creationId xmlns:p14="http://schemas.microsoft.com/office/powerpoint/2010/main" val="21735015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nvSpPr>
        <p:spPr bwMode="auto">
          <a:xfrm>
            <a:off x="2362200" y="1905001"/>
            <a:ext cx="75438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80000"/>
              </a:lnSpc>
              <a:buFont typeface="Wingdings" panose="05000000000000000000" pitchFamily="2" charset="2"/>
              <a:buNone/>
            </a:pPr>
            <a:r>
              <a:rPr lang="en-US" altLang="ko-KR" sz="2400" b="1">
                <a:ea typeface="Gulim" panose="020B0600000101010101" pitchFamily="34" charset="-127"/>
              </a:rPr>
              <a:t> Limitations of ANNs</a:t>
            </a:r>
          </a:p>
          <a:p>
            <a:pPr algn="just" eaLnBrk="1" hangingPunct="1">
              <a:lnSpc>
                <a:spcPct val="80000"/>
              </a:lnSpc>
              <a:buFont typeface="Wingdings" panose="05000000000000000000" pitchFamily="2" charset="2"/>
              <a:buNone/>
            </a:pPr>
            <a:endParaRPr lang="en-US" altLang="ko-KR" sz="2400">
              <a:ea typeface="Gulim" panose="020B0600000101010101" pitchFamily="34" charset="-127"/>
              <a:sym typeface="Symbol" panose="05050102010706020507" pitchFamily="18" charset="2"/>
            </a:endParaRPr>
          </a:p>
          <a:p>
            <a:pPr algn="just" eaLnBrk="1" hangingPunct="1">
              <a:lnSpc>
                <a:spcPct val="80000"/>
              </a:lnSpc>
            </a:pPr>
            <a:r>
              <a:rPr lang="en-US" altLang="ko-KR" sz="2400">
                <a:ea typeface="Gulim" panose="020B0600000101010101" pitchFamily="34" charset="-127"/>
              </a:rPr>
              <a:t> ANNs do not produce an </a:t>
            </a:r>
            <a:r>
              <a:rPr lang="en-US" altLang="ko-KR" sz="2400" i="1">
                <a:ea typeface="Gulim" panose="020B0600000101010101" pitchFamily="34" charset="-127"/>
              </a:rPr>
              <a:t>explicit model</a:t>
            </a:r>
            <a:r>
              <a:rPr lang="en-US" altLang="ko-KR" sz="2400">
                <a:ea typeface="Gulim" panose="020B0600000101010101" pitchFamily="34" charset="-127"/>
              </a:rPr>
              <a:t> even though new cases can be fed into it and new results obtained.</a:t>
            </a:r>
          </a:p>
          <a:p>
            <a:pPr algn="just" eaLnBrk="1" hangingPunct="1">
              <a:lnSpc>
                <a:spcPct val="80000"/>
              </a:lnSpc>
            </a:pPr>
            <a:endParaRPr lang="en-US" altLang="ko-KR" sz="2400">
              <a:ea typeface="Gulim" panose="020B0600000101010101" pitchFamily="34" charset="-127"/>
              <a:sym typeface="Symbol" panose="05050102010706020507" pitchFamily="18" charset="2"/>
            </a:endParaRPr>
          </a:p>
          <a:p>
            <a:pPr algn="just" eaLnBrk="1" hangingPunct="1">
              <a:lnSpc>
                <a:spcPct val="80000"/>
              </a:lnSpc>
            </a:pPr>
            <a:r>
              <a:rPr lang="en-US" altLang="ko-KR" sz="2400">
                <a:ea typeface="Gulim" panose="020B0600000101010101" pitchFamily="34" charset="-127"/>
              </a:rPr>
              <a:t> </a:t>
            </a:r>
            <a:r>
              <a:rPr lang="en-US" altLang="ko-KR" sz="2400" i="1">
                <a:ea typeface="Gulim" panose="020B0600000101010101" pitchFamily="34" charset="-127"/>
              </a:rPr>
              <a:t>ANNs lack explanation capabilities</a:t>
            </a:r>
            <a:r>
              <a:rPr lang="en-US" altLang="ko-KR" sz="2400">
                <a:ea typeface="Gulim" panose="020B0600000101010101" pitchFamily="34" charset="-127"/>
              </a:rPr>
              <a:t>. Justifications for results is difficults to obtain because the connection weights usually do not have obvious interpretaions.</a:t>
            </a:r>
            <a:endParaRPr lang="en-US" altLang="en-US" sz="2400">
              <a:ea typeface="Gulim" panose="020B0600000101010101" pitchFamily="34" charset="-127"/>
            </a:endParaRPr>
          </a:p>
        </p:txBody>
      </p:sp>
    </p:spTree>
    <p:extLst>
      <p:ext uri="{BB962C8B-B14F-4D97-AF65-F5344CB8AC3E}">
        <p14:creationId xmlns:p14="http://schemas.microsoft.com/office/powerpoint/2010/main" val="3597935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4294967295"/>
          </p:nvPr>
        </p:nvSpPr>
        <p:spPr>
          <a:xfrm>
            <a:off x="1981200" y="1481138"/>
            <a:ext cx="8229600" cy="4525962"/>
          </a:xfrm>
          <a:prstGeom prst="rect">
            <a:avLst/>
          </a:prstGeom>
        </p:spPr>
        <p:txBody>
          <a:bodyPr/>
          <a:lstStyle/>
          <a:p>
            <a:pPr algn="just" eaLnBrk="1" hangingPunct="1"/>
            <a:r>
              <a:rPr lang="en-US" altLang="en-US" smtClean="0">
                <a:latin typeface="Times New Roman" panose="02020603050405020304" pitchFamily="18" charset="0"/>
                <a:cs typeface="Times New Roman" panose="02020603050405020304" pitchFamily="18" charset="0"/>
              </a:rPr>
              <a:t>The idea behind soft computing is to model cognitive behavior of human mind.</a:t>
            </a:r>
          </a:p>
          <a:p>
            <a:pPr algn="just" eaLnBrk="1" hangingPunct="1"/>
            <a:endParaRPr lang="en-US" altLang="en-US" smtClean="0">
              <a:latin typeface="Times New Roman" panose="02020603050405020304" pitchFamily="18" charset="0"/>
              <a:cs typeface="Times New Roman" panose="02020603050405020304" pitchFamily="18" charset="0"/>
            </a:endParaRPr>
          </a:p>
          <a:p>
            <a:pPr algn="just" eaLnBrk="1" hangingPunct="1"/>
            <a:r>
              <a:rPr lang="en-US" altLang="en-US" smtClean="0">
                <a:latin typeface="Times New Roman" panose="02020603050405020304" pitchFamily="18" charset="0"/>
                <a:cs typeface="Times New Roman" panose="02020603050405020304" pitchFamily="18" charset="0"/>
              </a:rPr>
              <a:t>Soft computing is foundation of conceptual intelligence in machines.</a:t>
            </a:r>
          </a:p>
          <a:p>
            <a:pPr algn="just" eaLnBrk="1" hangingPunct="1">
              <a:buFont typeface="Wingdings 3" panose="05040102010807070707" pitchFamily="18" charset="2"/>
              <a:buNone/>
            </a:pPr>
            <a:endParaRPr lang="en-US" altLang="en-US" smtClean="0">
              <a:latin typeface="Times New Roman" panose="02020603050405020304" pitchFamily="18" charset="0"/>
              <a:cs typeface="Times New Roman" panose="02020603050405020304" pitchFamily="18" charset="0"/>
            </a:endParaRPr>
          </a:p>
          <a:p>
            <a:pPr algn="just" eaLnBrk="1" hangingPunct="1"/>
            <a:r>
              <a:rPr lang="en-US" altLang="en-US" smtClean="0">
                <a:latin typeface="Times New Roman" panose="02020603050405020304" pitchFamily="18" charset="0"/>
                <a:cs typeface="Times New Roman" panose="02020603050405020304" pitchFamily="18" charset="0"/>
              </a:rPr>
              <a:t>Unlike hard computing , Soft computing is tolerant of imprecision, uncertainty, partial truth, and approximation. </a:t>
            </a:r>
          </a:p>
          <a:p>
            <a:pPr eaLnBrk="1" hangingPunct="1">
              <a:buFont typeface="Wingdings 3" panose="05040102010807070707" pitchFamily="18" charset="2"/>
              <a:buNone/>
            </a:pPr>
            <a:endParaRPr lang="en-US" altLang="en-US"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defRPr/>
            </a:pPr>
            <a:r>
              <a:rPr lang="en-US" dirty="0" smtClean="0"/>
              <a:t>What is Soft Computing?</a:t>
            </a:r>
            <a:endParaRPr lang="en-US" dirty="0"/>
          </a:p>
        </p:txBody>
      </p:sp>
    </p:spTree>
    <p:extLst>
      <p:ext uri="{BB962C8B-B14F-4D97-AF65-F5344CB8AC3E}">
        <p14:creationId xmlns:p14="http://schemas.microsoft.com/office/powerpoint/2010/main" val="28498262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EED6D8-FF4E-4970-AEFF-F4D44399B92F}" type="slidenum">
              <a:rPr lang="en-US" altLang="en-US"/>
              <a:pPr eaLnBrk="1" hangingPunct="1"/>
              <a:t>60</a:t>
            </a:fld>
            <a:endParaRPr lang="en-US" altLang="en-US"/>
          </a:p>
        </p:txBody>
      </p:sp>
      <p:sp>
        <p:nvSpPr>
          <p:cNvPr id="50179" name="Rectangle 2"/>
          <p:cNvSpPr>
            <a:spLocks noGrp="1" noChangeArrowheads="1"/>
          </p:cNvSpPr>
          <p:nvPr>
            <p:ph type="title"/>
          </p:nvPr>
        </p:nvSpPr>
        <p:spPr>
          <a:xfrm>
            <a:off x="1981200" y="277814"/>
            <a:ext cx="8229600" cy="560387"/>
          </a:xfrm>
        </p:spPr>
        <p:txBody>
          <a:bodyPr>
            <a:normAutofit fontScale="90000"/>
          </a:bodyPr>
          <a:lstStyle/>
          <a:p>
            <a:pPr eaLnBrk="1" hangingPunct="1"/>
            <a:r>
              <a:rPr lang="en-US" altLang="ko-KR" sz="3800" b="1">
                <a:ea typeface="Gulim" panose="020B0600000101010101" pitchFamily="34" charset="-127"/>
              </a:rPr>
              <a:t>7. SOME ANN APPLICATIONS</a:t>
            </a:r>
            <a:endParaRPr lang="en-US" altLang="en-US" sz="3800" b="1"/>
          </a:p>
        </p:txBody>
      </p:sp>
      <p:sp>
        <p:nvSpPr>
          <p:cNvPr id="50180" name="Rectangle 3"/>
          <p:cNvSpPr>
            <a:spLocks noGrp="1" noChangeArrowheads="1"/>
          </p:cNvSpPr>
          <p:nvPr>
            <p:ph type="body" idx="4294967295"/>
          </p:nvPr>
        </p:nvSpPr>
        <p:spPr>
          <a:xfrm>
            <a:off x="2209800" y="1676400"/>
            <a:ext cx="8229600" cy="4343400"/>
          </a:xfrm>
          <a:prstGeom prst="rect">
            <a:avLst/>
          </a:prstGeom>
        </p:spPr>
        <p:txBody>
          <a:bodyPr>
            <a:normAutofit fontScale="92500" lnSpcReduction="20000"/>
          </a:bodyPr>
          <a:lstStyle/>
          <a:p>
            <a:pPr eaLnBrk="1" hangingPunct="1">
              <a:lnSpc>
                <a:spcPct val="90000"/>
              </a:lnSpc>
              <a:buFont typeface="Wingdings" panose="05000000000000000000" pitchFamily="2" charset="2"/>
              <a:buNone/>
            </a:pPr>
            <a:r>
              <a:rPr lang="en-US" altLang="ko-KR" sz="2100">
                <a:ea typeface="Gulim" panose="020B0600000101010101" pitchFamily="34" charset="-127"/>
              </a:rPr>
              <a:t>ANN application areas:</a:t>
            </a:r>
            <a:endParaRPr lang="en-GB" altLang="ko-KR" sz="2100">
              <a:ea typeface="Gulim" panose="020B0600000101010101" pitchFamily="34" charset="-127"/>
            </a:endParaRPr>
          </a:p>
          <a:p>
            <a:pPr eaLnBrk="1" hangingPunct="1">
              <a:lnSpc>
                <a:spcPct val="90000"/>
              </a:lnSpc>
            </a:pPr>
            <a:r>
              <a:rPr lang="en-GB" altLang="ko-KR" sz="2100">
                <a:ea typeface="Gulim" panose="020B0600000101010101" pitchFamily="34" charset="-127"/>
              </a:rPr>
              <a:t> Tax form processing to identify tax fraud </a:t>
            </a:r>
          </a:p>
          <a:p>
            <a:pPr eaLnBrk="1" hangingPunct="1">
              <a:lnSpc>
                <a:spcPct val="90000"/>
              </a:lnSpc>
            </a:pPr>
            <a:r>
              <a:rPr lang="en-GB" altLang="ko-KR" sz="2100">
                <a:ea typeface="Gulim" panose="020B0600000101010101" pitchFamily="34" charset="-127"/>
              </a:rPr>
              <a:t> Enhancing auditing by finding irregularites</a:t>
            </a:r>
          </a:p>
          <a:p>
            <a:pPr eaLnBrk="1" hangingPunct="1">
              <a:lnSpc>
                <a:spcPct val="90000"/>
              </a:lnSpc>
            </a:pPr>
            <a:r>
              <a:rPr lang="en-GB" altLang="ko-KR" sz="2100">
                <a:ea typeface="Gulim" panose="020B0600000101010101" pitchFamily="34" charset="-127"/>
              </a:rPr>
              <a:t> Bankruptcy prediction</a:t>
            </a:r>
          </a:p>
          <a:p>
            <a:pPr eaLnBrk="1" hangingPunct="1">
              <a:lnSpc>
                <a:spcPct val="90000"/>
              </a:lnSpc>
            </a:pPr>
            <a:r>
              <a:rPr lang="en-GB" altLang="ko-KR" sz="2100">
                <a:ea typeface="Gulim" panose="020B0600000101010101" pitchFamily="34" charset="-127"/>
              </a:rPr>
              <a:t> Customer credit scoring</a:t>
            </a:r>
          </a:p>
          <a:p>
            <a:pPr eaLnBrk="1" hangingPunct="1">
              <a:lnSpc>
                <a:spcPct val="90000"/>
              </a:lnSpc>
            </a:pPr>
            <a:r>
              <a:rPr lang="en-GB" altLang="ko-KR" sz="2100">
                <a:ea typeface="Gulim" panose="020B0600000101010101" pitchFamily="34" charset="-127"/>
              </a:rPr>
              <a:t> Loan approvals</a:t>
            </a:r>
          </a:p>
          <a:p>
            <a:pPr eaLnBrk="1" hangingPunct="1">
              <a:lnSpc>
                <a:spcPct val="90000"/>
              </a:lnSpc>
            </a:pPr>
            <a:r>
              <a:rPr lang="en-GB" altLang="ko-KR" sz="2100">
                <a:ea typeface="Gulim" panose="020B0600000101010101" pitchFamily="34" charset="-127"/>
              </a:rPr>
              <a:t> Credit card approval and fraud detection</a:t>
            </a:r>
          </a:p>
          <a:p>
            <a:pPr eaLnBrk="1" hangingPunct="1">
              <a:lnSpc>
                <a:spcPct val="90000"/>
              </a:lnSpc>
            </a:pPr>
            <a:r>
              <a:rPr lang="en-GB" altLang="ko-KR" sz="2100">
                <a:ea typeface="Gulim" panose="020B0600000101010101" pitchFamily="34" charset="-127"/>
              </a:rPr>
              <a:t> Financial prediction</a:t>
            </a:r>
          </a:p>
          <a:p>
            <a:pPr eaLnBrk="1" hangingPunct="1">
              <a:lnSpc>
                <a:spcPct val="90000"/>
              </a:lnSpc>
            </a:pPr>
            <a:r>
              <a:rPr lang="en-GB" altLang="ko-KR" sz="2100">
                <a:ea typeface="Gulim" panose="020B0600000101010101" pitchFamily="34" charset="-127"/>
              </a:rPr>
              <a:t> Energy forecasting</a:t>
            </a:r>
          </a:p>
          <a:p>
            <a:pPr eaLnBrk="1" hangingPunct="1">
              <a:lnSpc>
                <a:spcPct val="90000"/>
              </a:lnSpc>
            </a:pPr>
            <a:r>
              <a:rPr lang="en-GB" altLang="ko-KR" sz="2100">
                <a:ea typeface="Gulim" panose="020B0600000101010101" pitchFamily="34" charset="-127"/>
              </a:rPr>
              <a:t> Computer access security (intrusion detection and classification of attacks)</a:t>
            </a:r>
          </a:p>
          <a:p>
            <a:pPr eaLnBrk="1" hangingPunct="1">
              <a:lnSpc>
                <a:spcPct val="90000"/>
              </a:lnSpc>
            </a:pPr>
            <a:r>
              <a:rPr lang="en-GB" altLang="ko-KR" sz="2100">
                <a:ea typeface="Gulim" panose="020B0600000101010101" pitchFamily="34" charset="-127"/>
              </a:rPr>
              <a:t> Fraud detection in mobile telecommunication networks</a:t>
            </a:r>
          </a:p>
          <a:p>
            <a:pPr eaLnBrk="1" hangingPunct="1">
              <a:lnSpc>
                <a:spcPct val="90000"/>
              </a:lnSpc>
              <a:buFont typeface="Wingdings" panose="05000000000000000000" pitchFamily="2" charset="2"/>
              <a:buNone/>
            </a:pPr>
            <a:r>
              <a:rPr lang="en-GB" altLang="ko-KR" sz="2100">
                <a:ea typeface="Gulim" panose="020B0600000101010101" pitchFamily="34" charset="-127"/>
              </a:rPr>
              <a:t> </a:t>
            </a:r>
            <a:endParaRPr lang="en-US" altLang="en-US" sz="2100"/>
          </a:p>
        </p:txBody>
      </p:sp>
    </p:spTree>
    <p:extLst>
      <p:ext uri="{BB962C8B-B14F-4D97-AF65-F5344CB8AC3E}">
        <p14:creationId xmlns:p14="http://schemas.microsoft.com/office/powerpoint/2010/main" val="25364620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nl-NL" altLang="en-US" smtClean="0"/>
              <a:t>Other Applications</a:t>
            </a:r>
          </a:p>
        </p:txBody>
      </p:sp>
      <p:sp>
        <p:nvSpPr>
          <p:cNvPr id="173059" name="Rectangle 3"/>
          <p:cNvSpPr>
            <a:spLocks noGrp="1" noChangeArrowheads="1"/>
          </p:cNvSpPr>
          <p:nvPr>
            <p:ph type="body" idx="4294967295"/>
          </p:nvPr>
        </p:nvSpPr>
        <p:spPr>
          <a:xfrm>
            <a:off x="2438400" y="1600201"/>
            <a:ext cx="7772400" cy="4530725"/>
          </a:xfrm>
          <a:prstGeom prst="rect">
            <a:avLst/>
          </a:prstGeom>
        </p:spPr>
        <p:txBody>
          <a:bodyPr/>
          <a:lstStyle/>
          <a:p>
            <a:pPr eaLnBrk="1" hangingPunct="1">
              <a:defRPr/>
            </a:pPr>
            <a:r>
              <a:rPr lang="en-US" b="1" dirty="0"/>
              <a:t>Practical</a:t>
            </a:r>
          </a:p>
          <a:p>
            <a:pPr lvl="1" eaLnBrk="1" hangingPunct="1">
              <a:defRPr/>
            </a:pPr>
            <a:r>
              <a:rPr lang="en-US" sz="2000" b="1" dirty="0">
                <a:solidFill>
                  <a:schemeClr val="accent2">
                    <a:lumMod val="60000"/>
                    <a:lumOff val="40000"/>
                  </a:schemeClr>
                </a:solidFill>
              </a:rPr>
              <a:t>OCR</a:t>
            </a:r>
          </a:p>
          <a:p>
            <a:pPr lvl="1" eaLnBrk="1" hangingPunct="1">
              <a:defRPr/>
            </a:pPr>
            <a:r>
              <a:rPr lang="en-US" sz="2000" b="1" dirty="0"/>
              <a:t>financial time series</a:t>
            </a:r>
          </a:p>
          <a:p>
            <a:pPr lvl="1" eaLnBrk="1" hangingPunct="1">
              <a:defRPr/>
            </a:pPr>
            <a:r>
              <a:rPr lang="en-US" sz="2000" b="1" dirty="0"/>
              <a:t>fraud detection</a:t>
            </a:r>
          </a:p>
          <a:p>
            <a:pPr lvl="1" eaLnBrk="1" hangingPunct="1">
              <a:defRPr/>
            </a:pPr>
            <a:r>
              <a:rPr lang="en-US" sz="2000" b="1" dirty="0"/>
              <a:t>process control</a:t>
            </a:r>
          </a:p>
          <a:p>
            <a:pPr lvl="1" eaLnBrk="1" hangingPunct="1">
              <a:defRPr/>
            </a:pPr>
            <a:r>
              <a:rPr lang="en-US" sz="2000" b="1" dirty="0"/>
              <a:t>marketing</a:t>
            </a:r>
          </a:p>
          <a:p>
            <a:pPr lvl="1" eaLnBrk="1" hangingPunct="1">
              <a:defRPr/>
            </a:pPr>
            <a:r>
              <a:rPr lang="en-US" sz="2000" b="1" dirty="0">
                <a:solidFill>
                  <a:schemeClr val="accent2">
                    <a:lumMod val="60000"/>
                    <a:lumOff val="40000"/>
                  </a:schemeClr>
                </a:solidFill>
              </a:rPr>
              <a:t>speech recognition</a:t>
            </a:r>
          </a:p>
          <a:p>
            <a:pPr eaLnBrk="1" hangingPunct="1">
              <a:defRPr/>
            </a:pPr>
            <a:r>
              <a:rPr lang="en-US" b="1" dirty="0"/>
              <a:t>Theoretical</a:t>
            </a:r>
          </a:p>
          <a:p>
            <a:pPr lvl="1" eaLnBrk="1" hangingPunct="1">
              <a:defRPr/>
            </a:pPr>
            <a:r>
              <a:rPr lang="en-US" sz="2000" b="1" dirty="0"/>
              <a:t>cognitive modeling</a:t>
            </a:r>
          </a:p>
          <a:p>
            <a:pPr lvl="1" eaLnBrk="1" hangingPunct="1">
              <a:defRPr/>
            </a:pPr>
            <a:r>
              <a:rPr lang="en-US" sz="2000" b="1" dirty="0"/>
              <a:t>biological modeling</a:t>
            </a:r>
          </a:p>
          <a:p>
            <a:pPr eaLnBrk="1" hangingPunct="1">
              <a:defRPr/>
            </a:pPr>
            <a:endParaRPr lang="en-US" dirty="0" smtClean="0"/>
          </a:p>
        </p:txBody>
      </p:sp>
      <p:grpSp>
        <p:nvGrpSpPr>
          <p:cNvPr id="51204" name="Group 4"/>
          <p:cNvGrpSpPr>
            <a:grpSpLocks/>
          </p:cNvGrpSpPr>
          <p:nvPr/>
        </p:nvGrpSpPr>
        <p:grpSpPr bwMode="auto">
          <a:xfrm>
            <a:off x="1524000" y="1"/>
            <a:ext cx="3810000" cy="688975"/>
            <a:chOff x="864" y="3600"/>
            <a:chExt cx="3984" cy="720"/>
          </a:xfrm>
        </p:grpSpPr>
        <p:pic>
          <p:nvPicPr>
            <p:cNvPr id="51205" name="Picture 5" descr="ikatk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6" descr="small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927056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nl-NL" altLang="en-US" smtClean="0"/>
              <a:t>Two types of learning</a:t>
            </a:r>
          </a:p>
        </p:txBody>
      </p:sp>
      <p:sp>
        <p:nvSpPr>
          <p:cNvPr id="52227" name="Rectangle 3"/>
          <p:cNvSpPr>
            <a:spLocks noGrp="1" noChangeArrowheads="1"/>
          </p:cNvSpPr>
          <p:nvPr>
            <p:ph type="body" idx="4294967295"/>
          </p:nvPr>
        </p:nvSpPr>
        <p:spPr>
          <a:xfrm>
            <a:off x="2438400" y="1600201"/>
            <a:ext cx="7772400" cy="4530725"/>
          </a:xfrm>
          <a:prstGeom prst="rect">
            <a:avLst/>
          </a:prstGeom>
        </p:spPr>
        <p:txBody>
          <a:bodyPr/>
          <a:lstStyle/>
          <a:p>
            <a:pPr eaLnBrk="1" hangingPunct="1"/>
            <a:r>
              <a:rPr lang="nl-NL" altLang="en-US" dirty="0" smtClean="0"/>
              <a:t>Supervised learning</a:t>
            </a:r>
          </a:p>
          <a:p>
            <a:pPr lvl="1" eaLnBrk="1" hangingPunct="1"/>
            <a:r>
              <a:rPr lang="nl-NL" altLang="en-US" dirty="0" smtClean="0"/>
              <a:t>curve fitting, surface fitting, ...</a:t>
            </a:r>
            <a:br>
              <a:rPr lang="nl-NL" altLang="en-US" dirty="0" smtClean="0"/>
            </a:br>
            <a:endParaRPr lang="en-US" altLang="en-US" dirty="0" smtClean="0"/>
          </a:p>
          <a:p>
            <a:pPr eaLnBrk="1" hangingPunct="1"/>
            <a:r>
              <a:rPr lang="nl-NL" altLang="en-US" dirty="0" smtClean="0"/>
              <a:t>Unsupervised </a:t>
            </a:r>
            <a:r>
              <a:rPr lang="nl-NL" altLang="en-US" dirty="0" smtClean="0"/>
              <a:t>learning</a:t>
            </a:r>
          </a:p>
          <a:p>
            <a:pPr lvl="1" eaLnBrk="1" hangingPunct="1"/>
            <a:r>
              <a:rPr lang="nl-NL" altLang="en-US" dirty="0" smtClean="0"/>
              <a:t>clustering, visualisation...</a:t>
            </a:r>
          </a:p>
        </p:txBody>
      </p:sp>
      <p:grpSp>
        <p:nvGrpSpPr>
          <p:cNvPr id="52228" name="Group 4"/>
          <p:cNvGrpSpPr>
            <a:grpSpLocks/>
          </p:cNvGrpSpPr>
          <p:nvPr/>
        </p:nvGrpSpPr>
        <p:grpSpPr bwMode="auto">
          <a:xfrm>
            <a:off x="1524000" y="1"/>
            <a:ext cx="3810000" cy="688975"/>
            <a:chOff x="864" y="3600"/>
            <a:chExt cx="3984" cy="720"/>
          </a:xfrm>
        </p:grpSpPr>
        <p:pic>
          <p:nvPicPr>
            <p:cNvPr id="52229" name="Picture 5" descr="ikatk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descr="small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887484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nl-NL" altLang="en-US" smtClean="0"/>
              <a:t>Learning in the Perceptron</a:t>
            </a:r>
          </a:p>
        </p:txBody>
      </p:sp>
      <p:sp>
        <p:nvSpPr>
          <p:cNvPr id="53251" name="Rectangle 3"/>
          <p:cNvSpPr>
            <a:spLocks noGrp="1" noChangeArrowheads="1"/>
          </p:cNvSpPr>
          <p:nvPr>
            <p:ph type="body" idx="4294967295"/>
          </p:nvPr>
        </p:nvSpPr>
        <p:spPr>
          <a:xfrm>
            <a:off x="2514600" y="1676400"/>
            <a:ext cx="7727950" cy="1828800"/>
          </a:xfrm>
          <a:prstGeom prst="rect">
            <a:avLst/>
          </a:prstGeom>
        </p:spPr>
        <p:txBody>
          <a:bodyPr/>
          <a:lstStyle/>
          <a:p>
            <a:pPr eaLnBrk="1" hangingPunct="1"/>
            <a:r>
              <a:rPr lang="nl-NL" altLang="en-US" smtClean="0"/>
              <a:t>Delta learning rule</a:t>
            </a:r>
          </a:p>
          <a:p>
            <a:pPr lvl="1" eaLnBrk="1" hangingPunct="1"/>
            <a:r>
              <a:rPr lang="nl-NL" altLang="en-US" smtClean="0"/>
              <a:t>the difference between the desired output </a:t>
            </a:r>
            <a:r>
              <a:rPr lang="nl-NL" altLang="en-US" b="1" i="1" smtClean="0"/>
              <a:t>t</a:t>
            </a:r>
            <a:r>
              <a:rPr lang="nl-NL" altLang="en-US" smtClean="0"/>
              <a:t/>
            </a:r>
            <a:br>
              <a:rPr lang="nl-NL" altLang="en-US" smtClean="0"/>
            </a:br>
            <a:r>
              <a:rPr lang="nl-NL" altLang="en-US" smtClean="0"/>
              <a:t>and the actual output </a:t>
            </a:r>
            <a:r>
              <a:rPr lang="nl-NL" altLang="en-US" b="1" i="1" smtClean="0"/>
              <a:t>o</a:t>
            </a:r>
            <a:r>
              <a:rPr lang="nl-NL" altLang="en-US" b="1" smtClean="0"/>
              <a:t>, </a:t>
            </a:r>
            <a:r>
              <a:rPr lang="nl-NL" altLang="en-US" smtClean="0"/>
              <a:t> given input</a:t>
            </a:r>
            <a:r>
              <a:rPr lang="nl-NL" altLang="en-US" b="1" smtClean="0"/>
              <a:t> </a:t>
            </a:r>
            <a:r>
              <a:rPr lang="nl-NL" altLang="en-US" b="1" i="1" smtClean="0"/>
              <a:t>x</a:t>
            </a:r>
            <a:endParaRPr lang="nl-NL" altLang="en-US" smtClean="0"/>
          </a:p>
        </p:txBody>
      </p:sp>
      <p:pic>
        <p:nvPicPr>
          <p:cNvPr id="53252" name="Picture 4" descr="ml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429001"/>
            <a:ext cx="55626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9" name="Rectangle 5"/>
          <p:cNvSpPr>
            <a:spLocks noChangeArrowheads="1"/>
          </p:cNvSpPr>
          <p:nvPr/>
        </p:nvSpPr>
        <p:spPr bwMode="auto">
          <a:xfrm>
            <a:off x="2514600" y="4800600"/>
            <a:ext cx="7727950" cy="1828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SzPct val="75000"/>
              <a:buFontTx/>
              <a:buChar char="•"/>
              <a:defRPr/>
            </a:pPr>
            <a:r>
              <a:rPr kumimoji="1" lang="nl-NL" sz="2800">
                <a:effectLst>
                  <a:outerShdw blurRad="38100" dist="38100" dir="2700000" algn="tl">
                    <a:srgbClr val="C0C0C0"/>
                  </a:outerShdw>
                </a:effectLst>
              </a:rPr>
              <a:t>Global error E </a:t>
            </a:r>
          </a:p>
          <a:p>
            <a:pPr marL="742950" lvl="1" indent="-285750">
              <a:spcBef>
                <a:spcPct val="20000"/>
              </a:spcBef>
              <a:buClr>
                <a:schemeClr val="tx1"/>
              </a:buClr>
              <a:buFont typeface="Verdana" pitchFamily="34" charset="0"/>
              <a:buChar char="–"/>
              <a:defRPr/>
            </a:pPr>
            <a:r>
              <a:rPr kumimoji="1" lang="nl-NL" sz="2400">
                <a:effectLst>
                  <a:outerShdw blurRad="38100" dist="38100" dir="2700000" algn="tl">
                    <a:srgbClr val="C0C0C0"/>
                  </a:outerShdw>
                </a:effectLst>
              </a:rPr>
              <a:t>is a function of the differences between the desired and actual outputs</a:t>
            </a:r>
          </a:p>
        </p:txBody>
      </p:sp>
      <p:grpSp>
        <p:nvGrpSpPr>
          <p:cNvPr id="53254" name="Group 6"/>
          <p:cNvGrpSpPr>
            <a:grpSpLocks/>
          </p:cNvGrpSpPr>
          <p:nvPr/>
        </p:nvGrpSpPr>
        <p:grpSpPr bwMode="auto">
          <a:xfrm>
            <a:off x="1524000" y="1"/>
            <a:ext cx="3810000" cy="688975"/>
            <a:chOff x="864" y="3600"/>
            <a:chExt cx="3984" cy="720"/>
          </a:xfrm>
        </p:grpSpPr>
        <p:pic>
          <p:nvPicPr>
            <p:cNvPr id="53255" name="Picture 7" descr="ikatk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8" descr="small_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320118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nl-NL" altLang="en-US" i="1" smtClean="0"/>
              <a:t>Linear decision boundaries</a:t>
            </a:r>
            <a:endParaRPr lang="nl-NL" altLang="en-US" smtClean="0"/>
          </a:p>
        </p:txBody>
      </p:sp>
      <p:pic>
        <p:nvPicPr>
          <p:cNvPr id="54275" name="Picture 3" descr="ml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8305800" cy="325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276" name="Group 4"/>
          <p:cNvGrpSpPr>
            <a:grpSpLocks/>
          </p:cNvGrpSpPr>
          <p:nvPr/>
        </p:nvGrpSpPr>
        <p:grpSpPr bwMode="auto">
          <a:xfrm>
            <a:off x="1524000" y="1"/>
            <a:ext cx="3810000" cy="688975"/>
            <a:chOff x="864" y="3600"/>
            <a:chExt cx="3984" cy="720"/>
          </a:xfrm>
        </p:grpSpPr>
        <p:pic>
          <p:nvPicPr>
            <p:cNvPr id="54277" name="Picture 5" descr="ikatk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descr="small_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331120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446986" y="618518"/>
            <a:ext cx="8831240" cy="545122"/>
          </a:xfrm>
        </p:spPr>
        <p:txBody>
          <a:bodyPr>
            <a:normAutofit fontScale="90000"/>
          </a:bodyPr>
          <a:lstStyle/>
          <a:p>
            <a:pPr eaLnBrk="1" hangingPunct="1"/>
            <a:r>
              <a:rPr lang="nl-NL" altLang="en-US" dirty="0" smtClean="0"/>
              <a:t>The multilayer perceptron</a:t>
            </a:r>
          </a:p>
        </p:txBody>
      </p:sp>
      <p:pic>
        <p:nvPicPr>
          <p:cNvPr id="55299" name="Picture 3" descr="ml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447801"/>
            <a:ext cx="5562600"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Line 4"/>
          <p:cNvSpPr>
            <a:spLocks noChangeShapeType="1"/>
          </p:cNvSpPr>
          <p:nvPr/>
        </p:nvSpPr>
        <p:spPr bwMode="auto">
          <a:xfrm>
            <a:off x="4733926" y="3841751"/>
            <a:ext cx="911225" cy="3905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1" name="Line 5"/>
          <p:cNvSpPr>
            <a:spLocks noChangeShapeType="1"/>
          </p:cNvSpPr>
          <p:nvPr/>
        </p:nvSpPr>
        <p:spPr bwMode="auto">
          <a:xfrm>
            <a:off x="4603751" y="3971926"/>
            <a:ext cx="1171575" cy="9112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6"/>
          <p:cNvSpPr>
            <a:spLocks noChangeShapeType="1"/>
          </p:cNvSpPr>
          <p:nvPr/>
        </p:nvSpPr>
        <p:spPr bwMode="auto">
          <a:xfrm>
            <a:off x="4603750" y="3841751"/>
            <a:ext cx="1041400" cy="169227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7"/>
          <p:cNvSpPr>
            <a:spLocks noChangeShapeType="1"/>
          </p:cNvSpPr>
          <p:nvPr/>
        </p:nvSpPr>
        <p:spPr bwMode="auto">
          <a:xfrm flipV="1">
            <a:off x="4603750" y="4232275"/>
            <a:ext cx="1301750" cy="26035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8"/>
          <p:cNvSpPr>
            <a:spLocks noChangeShapeType="1"/>
          </p:cNvSpPr>
          <p:nvPr/>
        </p:nvSpPr>
        <p:spPr bwMode="auto">
          <a:xfrm>
            <a:off x="4603751" y="4492626"/>
            <a:ext cx="1171575" cy="3905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9"/>
          <p:cNvSpPr>
            <a:spLocks noChangeShapeType="1"/>
          </p:cNvSpPr>
          <p:nvPr/>
        </p:nvSpPr>
        <p:spPr bwMode="auto">
          <a:xfrm>
            <a:off x="4603751" y="4622800"/>
            <a:ext cx="1171575" cy="10414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6" name="Line 10"/>
          <p:cNvSpPr>
            <a:spLocks noChangeShapeType="1"/>
          </p:cNvSpPr>
          <p:nvPr/>
        </p:nvSpPr>
        <p:spPr bwMode="auto">
          <a:xfrm flipV="1">
            <a:off x="4603750" y="4232275"/>
            <a:ext cx="1301750" cy="10414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7" name="Line 11"/>
          <p:cNvSpPr>
            <a:spLocks noChangeShapeType="1"/>
          </p:cNvSpPr>
          <p:nvPr/>
        </p:nvSpPr>
        <p:spPr bwMode="auto">
          <a:xfrm flipV="1">
            <a:off x="4603750" y="5013326"/>
            <a:ext cx="1301750" cy="3905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8" name="Line 12"/>
          <p:cNvSpPr>
            <a:spLocks noChangeShapeType="1"/>
          </p:cNvSpPr>
          <p:nvPr/>
        </p:nvSpPr>
        <p:spPr bwMode="auto">
          <a:xfrm>
            <a:off x="4733925" y="5403850"/>
            <a:ext cx="1041400" cy="26035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9" name="Line 13"/>
          <p:cNvSpPr>
            <a:spLocks noChangeShapeType="1"/>
          </p:cNvSpPr>
          <p:nvPr/>
        </p:nvSpPr>
        <p:spPr bwMode="auto">
          <a:xfrm flipV="1">
            <a:off x="4603750" y="4102101"/>
            <a:ext cx="1301750" cy="19526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0" name="Line 14"/>
          <p:cNvSpPr>
            <a:spLocks noChangeShapeType="1"/>
          </p:cNvSpPr>
          <p:nvPr/>
        </p:nvSpPr>
        <p:spPr bwMode="auto">
          <a:xfrm flipV="1">
            <a:off x="4603750" y="4883151"/>
            <a:ext cx="1301750" cy="117157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1" name="Line 15"/>
          <p:cNvSpPr>
            <a:spLocks noChangeShapeType="1"/>
          </p:cNvSpPr>
          <p:nvPr/>
        </p:nvSpPr>
        <p:spPr bwMode="auto">
          <a:xfrm flipV="1">
            <a:off x="4733925" y="5664201"/>
            <a:ext cx="1041400" cy="3905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2" name="Line 16"/>
          <p:cNvSpPr>
            <a:spLocks noChangeShapeType="1"/>
          </p:cNvSpPr>
          <p:nvPr/>
        </p:nvSpPr>
        <p:spPr bwMode="auto">
          <a:xfrm>
            <a:off x="5905500" y="4232276"/>
            <a:ext cx="1301750" cy="3905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3" name="Line 17"/>
          <p:cNvSpPr>
            <a:spLocks noChangeShapeType="1"/>
          </p:cNvSpPr>
          <p:nvPr/>
        </p:nvSpPr>
        <p:spPr bwMode="auto">
          <a:xfrm>
            <a:off x="5905500" y="4232275"/>
            <a:ext cx="1301750" cy="10414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4" name="Line 18"/>
          <p:cNvSpPr>
            <a:spLocks noChangeShapeType="1"/>
          </p:cNvSpPr>
          <p:nvPr/>
        </p:nvSpPr>
        <p:spPr bwMode="auto">
          <a:xfrm flipV="1">
            <a:off x="5905501" y="4622801"/>
            <a:ext cx="1171575" cy="3905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5" name="Line 19"/>
          <p:cNvSpPr>
            <a:spLocks noChangeShapeType="1"/>
          </p:cNvSpPr>
          <p:nvPr/>
        </p:nvSpPr>
        <p:spPr bwMode="auto">
          <a:xfrm>
            <a:off x="5905500" y="5013325"/>
            <a:ext cx="1301750" cy="26035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6" name="Line 20"/>
          <p:cNvSpPr>
            <a:spLocks noChangeShapeType="1"/>
          </p:cNvSpPr>
          <p:nvPr/>
        </p:nvSpPr>
        <p:spPr bwMode="auto">
          <a:xfrm flipV="1">
            <a:off x="5905500" y="4622800"/>
            <a:ext cx="1301750" cy="10414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1"/>
          <p:cNvSpPr>
            <a:spLocks noChangeShapeType="1"/>
          </p:cNvSpPr>
          <p:nvPr/>
        </p:nvSpPr>
        <p:spPr bwMode="auto">
          <a:xfrm flipV="1">
            <a:off x="5905500" y="5273676"/>
            <a:ext cx="1301750" cy="390525"/>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8" name="Line 22"/>
          <p:cNvSpPr>
            <a:spLocks noChangeShapeType="1"/>
          </p:cNvSpPr>
          <p:nvPr/>
        </p:nvSpPr>
        <p:spPr bwMode="auto">
          <a:xfrm flipV="1">
            <a:off x="5943600" y="3352800"/>
            <a:ext cx="838200" cy="83820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5319" name="Group 23"/>
          <p:cNvGrpSpPr>
            <a:grpSpLocks/>
          </p:cNvGrpSpPr>
          <p:nvPr/>
        </p:nvGrpSpPr>
        <p:grpSpPr bwMode="auto">
          <a:xfrm>
            <a:off x="4343400" y="3581401"/>
            <a:ext cx="520700" cy="2733675"/>
            <a:chOff x="1056" y="2880"/>
            <a:chExt cx="192" cy="1008"/>
          </a:xfrm>
        </p:grpSpPr>
        <p:sp>
          <p:nvSpPr>
            <p:cNvPr id="55333" name="Oval 24"/>
            <p:cNvSpPr>
              <a:spLocks noChangeArrowheads="1"/>
            </p:cNvSpPr>
            <p:nvPr/>
          </p:nvSpPr>
          <p:spPr bwMode="auto">
            <a:xfrm>
              <a:off x="1056" y="2880"/>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5334" name="Oval 25"/>
            <p:cNvSpPr>
              <a:spLocks noChangeArrowheads="1"/>
            </p:cNvSpPr>
            <p:nvPr/>
          </p:nvSpPr>
          <p:spPr bwMode="auto">
            <a:xfrm>
              <a:off x="1056" y="3152"/>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5335" name="Oval 26"/>
            <p:cNvSpPr>
              <a:spLocks noChangeArrowheads="1"/>
            </p:cNvSpPr>
            <p:nvPr/>
          </p:nvSpPr>
          <p:spPr bwMode="auto">
            <a:xfrm>
              <a:off x="1056" y="3424"/>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5336" name="Oval 27"/>
            <p:cNvSpPr>
              <a:spLocks noChangeArrowheads="1"/>
            </p:cNvSpPr>
            <p:nvPr/>
          </p:nvSpPr>
          <p:spPr bwMode="auto">
            <a:xfrm>
              <a:off x="1056" y="3696"/>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grpSp>
        <p:nvGrpSpPr>
          <p:cNvPr id="55320" name="Group 28"/>
          <p:cNvGrpSpPr>
            <a:grpSpLocks/>
          </p:cNvGrpSpPr>
          <p:nvPr/>
        </p:nvGrpSpPr>
        <p:grpSpPr bwMode="auto">
          <a:xfrm>
            <a:off x="5645150" y="3949701"/>
            <a:ext cx="520700" cy="1997075"/>
            <a:chOff x="1536" y="3040"/>
            <a:chExt cx="192" cy="736"/>
          </a:xfrm>
        </p:grpSpPr>
        <p:sp>
          <p:nvSpPr>
            <p:cNvPr id="55330" name="Oval 29"/>
            <p:cNvSpPr>
              <a:spLocks noChangeArrowheads="1"/>
            </p:cNvSpPr>
            <p:nvPr/>
          </p:nvSpPr>
          <p:spPr bwMode="auto">
            <a:xfrm>
              <a:off x="1536" y="3040"/>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5331" name="Oval 30"/>
            <p:cNvSpPr>
              <a:spLocks noChangeArrowheads="1"/>
            </p:cNvSpPr>
            <p:nvPr/>
          </p:nvSpPr>
          <p:spPr bwMode="auto">
            <a:xfrm>
              <a:off x="1536" y="3312"/>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5332" name="Oval 31"/>
            <p:cNvSpPr>
              <a:spLocks noChangeArrowheads="1"/>
            </p:cNvSpPr>
            <p:nvPr/>
          </p:nvSpPr>
          <p:spPr bwMode="auto">
            <a:xfrm>
              <a:off x="1536" y="3584"/>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grpSp>
        <p:nvGrpSpPr>
          <p:cNvPr id="55321" name="Group 32"/>
          <p:cNvGrpSpPr>
            <a:grpSpLocks/>
          </p:cNvGrpSpPr>
          <p:nvPr/>
        </p:nvGrpSpPr>
        <p:grpSpPr bwMode="auto">
          <a:xfrm>
            <a:off x="6946900" y="4319588"/>
            <a:ext cx="520700" cy="1257300"/>
            <a:chOff x="2016" y="3184"/>
            <a:chExt cx="192" cy="464"/>
          </a:xfrm>
        </p:grpSpPr>
        <p:sp>
          <p:nvSpPr>
            <p:cNvPr id="55328" name="Oval 33"/>
            <p:cNvSpPr>
              <a:spLocks noChangeArrowheads="1"/>
            </p:cNvSpPr>
            <p:nvPr/>
          </p:nvSpPr>
          <p:spPr bwMode="auto">
            <a:xfrm>
              <a:off x="2016" y="3184"/>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55329" name="Oval 34"/>
            <p:cNvSpPr>
              <a:spLocks noChangeArrowheads="1"/>
            </p:cNvSpPr>
            <p:nvPr/>
          </p:nvSpPr>
          <p:spPr bwMode="auto">
            <a:xfrm>
              <a:off x="2016" y="3456"/>
              <a:ext cx="192" cy="192"/>
            </a:xfrm>
            <a:prstGeom prst="ellipse">
              <a:avLst/>
            </a:prstGeom>
            <a:solidFill>
              <a:schemeClr val="folHlink"/>
            </a:solidFill>
            <a:ln w="12699">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sp>
        <p:nvSpPr>
          <p:cNvPr id="55322" name="Text Box 35"/>
          <p:cNvSpPr txBox="1">
            <a:spLocks noChangeArrowheads="1"/>
          </p:cNvSpPr>
          <p:nvPr/>
        </p:nvSpPr>
        <p:spPr bwMode="auto">
          <a:xfrm>
            <a:off x="4114800" y="6338888"/>
            <a:ext cx="99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NL" altLang="en-US" sz="2800" b="1">
                <a:latin typeface="Times New Roman" panose="02020603050405020304" pitchFamily="18" charset="0"/>
              </a:rPr>
              <a:t>input</a:t>
            </a:r>
            <a:endParaRPr lang="nl-NL" altLang="en-US" sz="2400">
              <a:latin typeface="Times New Roman" panose="02020603050405020304" pitchFamily="18" charset="0"/>
            </a:endParaRPr>
          </a:p>
        </p:txBody>
      </p:sp>
      <p:sp>
        <p:nvSpPr>
          <p:cNvPr id="55323" name="Text Box 36"/>
          <p:cNvSpPr txBox="1">
            <a:spLocks noChangeArrowheads="1"/>
          </p:cNvSpPr>
          <p:nvPr/>
        </p:nvSpPr>
        <p:spPr bwMode="auto">
          <a:xfrm>
            <a:off x="5486400" y="6338888"/>
            <a:ext cx="1233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NL" altLang="en-US" sz="2800" b="1">
                <a:latin typeface="Times New Roman" panose="02020603050405020304" pitchFamily="18" charset="0"/>
              </a:rPr>
              <a:t>hidden</a:t>
            </a:r>
            <a:endParaRPr lang="nl-NL" altLang="en-US" sz="2400">
              <a:latin typeface="Times New Roman" panose="02020603050405020304" pitchFamily="18" charset="0"/>
            </a:endParaRPr>
          </a:p>
        </p:txBody>
      </p:sp>
      <p:sp>
        <p:nvSpPr>
          <p:cNvPr id="55324" name="Text Box 37"/>
          <p:cNvSpPr txBox="1">
            <a:spLocks noChangeArrowheads="1"/>
          </p:cNvSpPr>
          <p:nvPr/>
        </p:nvSpPr>
        <p:spPr bwMode="auto">
          <a:xfrm>
            <a:off x="6781800" y="6338888"/>
            <a:ext cx="1195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NL" altLang="en-US" sz="2800" b="1">
                <a:latin typeface="Times New Roman" panose="02020603050405020304" pitchFamily="18" charset="0"/>
              </a:rPr>
              <a:t>output</a:t>
            </a:r>
            <a:endParaRPr lang="nl-NL" altLang="en-US" sz="2400">
              <a:latin typeface="Times New Roman" panose="02020603050405020304" pitchFamily="18" charset="0"/>
            </a:endParaRPr>
          </a:p>
        </p:txBody>
      </p:sp>
    </p:spTree>
    <p:extLst>
      <p:ext uri="{BB962C8B-B14F-4D97-AF65-F5344CB8AC3E}">
        <p14:creationId xmlns:p14="http://schemas.microsoft.com/office/powerpoint/2010/main" val="40160610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33600" y="381000"/>
            <a:ext cx="7772400" cy="990600"/>
          </a:xfrm>
        </p:spPr>
        <p:txBody>
          <a:bodyPr/>
          <a:lstStyle/>
          <a:p>
            <a:pPr eaLnBrk="1" hangingPunct="1"/>
            <a:r>
              <a:rPr lang="en-US" altLang="en-US" sz="4000"/>
              <a:t>Network Architectures</a:t>
            </a:r>
            <a:r>
              <a:rPr lang="en-US" altLang="en-US" smtClean="0"/>
              <a:t> </a:t>
            </a:r>
          </a:p>
        </p:txBody>
      </p:sp>
      <p:sp>
        <p:nvSpPr>
          <p:cNvPr id="56323" name="Rectangle 3"/>
          <p:cNvSpPr>
            <a:spLocks noGrp="1" noChangeArrowheads="1"/>
          </p:cNvSpPr>
          <p:nvPr>
            <p:ph type="body" idx="4294967295"/>
          </p:nvPr>
        </p:nvSpPr>
        <p:spPr>
          <a:xfrm>
            <a:off x="2209800" y="1524000"/>
            <a:ext cx="8153400" cy="3962400"/>
          </a:xfrm>
          <a:prstGeom prst="rect">
            <a:avLst/>
          </a:prstGeom>
        </p:spPr>
        <p:txBody>
          <a:bodyPr/>
          <a:lstStyle/>
          <a:p>
            <a:pPr eaLnBrk="1" hangingPunct="1">
              <a:buClr>
                <a:schemeClr val="tx1"/>
              </a:buClr>
              <a:buSzTx/>
              <a:buFont typeface="Arial" panose="020B0604020202020204" pitchFamily="34" charset="0"/>
              <a:buChar char="●"/>
            </a:pPr>
            <a:r>
              <a:rPr lang="en-US" altLang="en-US" smtClean="0"/>
              <a:t>Three different classes of network architectures</a:t>
            </a:r>
          </a:p>
          <a:p>
            <a:pPr eaLnBrk="1" hangingPunct="1">
              <a:buClr>
                <a:schemeClr val="tx1"/>
              </a:buClr>
              <a:buSzTx/>
              <a:buFont typeface="Arial" panose="020B0604020202020204" pitchFamily="34" charset="0"/>
              <a:buChar char="●"/>
            </a:pPr>
            <a:endParaRPr lang="en-US" altLang="en-US" smtClean="0"/>
          </a:p>
          <a:p>
            <a:pPr lvl="1" eaLnBrk="1" hangingPunct="1">
              <a:buClr>
                <a:schemeClr val="tx1"/>
              </a:buClr>
              <a:buSzTx/>
              <a:buFont typeface="Arial" panose="020B0604020202020204" pitchFamily="34" charset="0"/>
              <a:buChar char="−"/>
            </a:pPr>
            <a:r>
              <a:rPr lang="en-US" altLang="en-US" sz="2400">
                <a:solidFill>
                  <a:srgbClr val="0000FF"/>
                </a:solidFill>
              </a:rPr>
              <a:t>single-layer feed-forward</a:t>
            </a:r>
            <a:r>
              <a:rPr lang="en-US" altLang="en-US" sz="2400"/>
              <a:t>   		  </a:t>
            </a:r>
          </a:p>
          <a:p>
            <a:pPr lvl="1" eaLnBrk="1" hangingPunct="1">
              <a:buClr>
                <a:schemeClr val="tx1"/>
              </a:buClr>
              <a:buSzTx/>
              <a:buFont typeface="Arial" panose="020B0604020202020204" pitchFamily="34" charset="0"/>
              <a:buChar char="−"/>
            </a:pPr>
            <a:r>
              <a:rPr lang="en-US" altLang="en-US" sz="2400">
                <a:solidFill>
                  <a:srgbClr val="0000FF"/>
                </a:solidFill>
              </a:rPr>
              <a:t>multi-layer   feed-forward</a:t>
            </a:r>
            <a:r>
              <a:rPr lang="en-US" altLang="en-US" sz="2400"/>
              <a:t>       	  </a:t>
            </a:r>
          </a:p>
          <a:p>
            <a:pPr lvl="1" eaLnBrk="1" hangingPunct="1">
              <a:buClr>
                <a:schemeClr val="tx1"/>
              </a:buClr>
              <a:buSzTx/>
              <a:buFont typeface="Arial" panose="020B0604020202020204" pitchFamily="34" charset="0"/>
              <a:buChar char="−"/>
            </a:pPr>
            <a:r>
              <a:rPr lang="en-US" altLang="en-US" sz="2400">
                <a:solidFill>
                  <a:srgbClr val="0000FF"/>
                </a:solidFill>
              </a:rPr>
              <a:t>recurrent</a:t>
            </a:r>
          </a:p>
          <a:p>
            <a:pPr lvl="1" eaLnBrk="1" hangingPunct="1">
              <a:buClr>
                <a:schemeClr val="tx1"/>
              </a:buClr>
              <a:buSzTx/>
              <a:buFont typeface="Arial" panose="020B0604020202020204" pitchFamily="34" charset="0"/>
              <a:buChar char="●"/>
            </a:pPr>
            <a:endParaRPr lang="en-US" altLang="en-US" sz="2400">
              <a:solidFill>
                <a:srgbClr val="0000FF"/>
              </a:solidFill>
            </a:endParaRPr>
          </a:p>
          <a:p>
            <a:pPr eaLnBrk="1" hangingPunct="1">
              <a:buClr>
                <a:schemeClr val="tx1"/>
              </a:buClr>
              <a:buSzTx/>
              <a:buFont typeface="Arial" panose="020B0604020202020204" pitchFamily="34" charset="0"/>
              <a:buChar char="●"/>
            </a:pPr>
            <a:r>
              <a:rPr lang="en-US" altLang="en-US" smtClean="0"/>
              <a:t>The</a:t>
            </a:r>
            <a:r>
              <a:rPr lang="en-US" altLang="en-US" smtClean="0">
                <a:solidFill>
                  <a:srgbClr val="0000FF"/>
                </a:solidFill>
              </a:rPr>
              <a:t> architecture</a:t>
            </a:r>
            <a:r>
              <a:rPr lang="en-US" altLang="en-US" smtClean="0"/>
              <a:t> of a neural network is linked with the learning algorithm used to train</a:t>
            </a:r>
          </a:p>
        </p:txBody>
      </p:sp>
    </p:spTree>
    <p:extLst>
      <p:ext uri="{BB962C8B-B14F-4D97-AF65-F5344CB8AC3E}">
        <p14:creationId xmlns:p14="http://schemas.microsoft.com/office/powerpoint/2010/main" val="18209300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p:txBody>
          <a:bodyPr/>
          <a:lstStyle/>
          <a:p>
            <a:pPr eaLnBrk="1" hangingPunct="1"/>
            <a:r>
              <a:rPr lang="nl-NL" altLang="en-US" smtClean="0"/>
              <a:t>Image Recognition with the MLP</a:t>
            </a:r>
          </a:p>
        </p:txBody>
      </p:sp>
      <p:pic>
        <p:nvPicPr>
          <p:cNvPr id="57347" name="Picture 1027" descr="ml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1600200"/>
            <a:ext cx="42703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348" name="Group 1028"/>
          <p:cNvGrpSpPr>
            <a:grpSpLocks/>
          </p:cNvGrpSpPr>
          <p:nvPr/>
        </p:nvGrpSpPr>
        <p:grpSpPr bwMode="auto">
          <a:xfrm>
            <a:off x="1524000" y="1"/>
            <a:ext cx="3810000" cy="688975"/>
            <a:chOff x="864" y="3600"/>
            <a:chExt cx="3984" cy="720"/>
          </a:xfrm>
        </p:grpSpPr>
        <p:pic>
          <p:nvPicPr>
            <p:cNvPr id="57349" name="Picture 1029" descr="ikatk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1030" descr="small_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601160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026" descr="ml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1"/>
            <a:ext cx="8458200"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71" name="Group 1027"/>
          <p:cNvGrpSpPr>
            <a:grpSpLocks/>
          </p:cNvGrpSpPr>
          <p:nvPr/>
        </p:nvGrpSpPr>
        <p:grpSpPr bwMode="auto">
          <a:xfrm>
            <a:off x="1524000" y="1"/>
            <a:ext cx="3810000" cy="688975"/>
            <a:chOff x="864" y="3600"/>
            <a:chExt cx="3984" cy="720"/>
          </a:xfrm>
        </p:grpSpPr>
        <p:pic>
          <p:nvPicPr>
            <p:cNvPr id="58372" name="Picture 1028" descr="ikatk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1029" descr="small_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393746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p:txBody>
          <a:bodyPr/>
          <a:lstStyle/>
          <a:p>
            <a:pPr eaLnBrk="1" hangingPunct="1"/>
            <a:r>
              <a:rPr lang="nl-NL" altLang="en-US" smtClean="0"/>
              <a:t>Hidden Representations</a:t>
            </a:r>
          </a:p>
        </p:txBody>
      </p:sp>
      <p:pic>
        <p:nvPicPr>
          <p:cNvPr id="59395" name="Picture 1027" descr="ml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8305800"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396" name="Group 1028"/>
          <p:cNvGrpSpPr>
            <a:grpSpLocks/>
          </p:cNvGrpSpPr>
          <p:nvPr/>
        </p:nvGrpSpPr>
        <p:grpSpPr bwMode="auto">
          <a:xfrm>
            <a:off x="1524000" y="1"/>
            <a:ext cx="3810000" cy="688975"/>
            <a:chOff x="864" y="3600"/>
            <a:chExt cx="3984" cy="720"/>
          </a:xfrm>
        </p:grpSpPr>
        <p:pic>
          <p:nvPicPr>
            <p:cNvPr id="59397" name="Picture 1029" descr="ikatk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1030" descr="small_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60796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bwMode="auto">
          <a:xfrm>
            <a:off x="2197101" y="158750"/>
            <a:ext cx="7808913" cy="8318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rtlCol="0" anchor="ctr" anchorCtr="0" compatLnSpc="1">
            <a:prstTxWarp prst="textNoShape">
              <a:avLst/>
            </a:prstTxWarp>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altLang="en-US">
                <a:latin typeface="Times New Roman" panose="02020603050405020304" pitchFamily="18" charset="0"/>
              </a:rPr>
              <a:t>Hard Vs Soft Computing Paradigms</a:t>
            </a:r>
          </a:p>
        </p:txBody>
      </p:sp>
      <p:sp>
        <p:nvSpPr>
          <p:cNvPr id="11267" name="Rectangle 3"/>
          <p:cNvSpPr>
            <a:spLocks noGrp="1"/>
          </p:cNvSpPr>
          <p:nvPr>
            <p:ph type="body" idx="4294967295"/>
          </p:nvPr>
        </p:nvSpPr>
        <p:spPr>
          <a:xfrm>
            <a:off x="965915" y="990600"/>
            <a:ext cx="10715223" cy="54102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rmAutofit/>
          </a:bodyPr>
          <a:lstStyle/>
          <a:p>
            <a:pPr marL="431800" indent="-323850" algn="just" defTabSz="457200">
              <a:lnSpc>
                <a:spcPct val="90000"/>
              </a:lnSpc>
              <a:buFont typeface="Lucida Sans Unicode" panose="020B0602030504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dirty="0">
                <a:latin typeface="Times New Roman" panose="02020603050405020304" pitchFamily="18" charset="0"/>
              </a:rPr>
              <a:t>Hard computing</a:t>
            </a:r>
          </a:p>
          <a:p>
            <a:pPr marL="863600" lvl="1" indent="-287338" algn="just" defTabSz="457200">
              <a:lnSpc>
                <a:spcPct val="90000"/>
              </a:lnSpc>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2000" dirty="0">
                <a:latin typeface="Times New Roman" panose="02020603050405020304" pitchFamily="18" charset="0"/>
              </a:rPr>
              <a:t>Based on the concept of precise </a:t>
            </a:r>
            <a:r>
              <a:rPr lang="en-GB" altLang="en-US" sz="2000" dirty="0" err="1">
                <a:latin typeface="Times New Roman" panose="02020603050405020304" pitchFamily="18" charset="0"/>
              </a:rPr>
              <a:t>modeling</a:t>
            </a:r>
            <a:r>
              <a:rPr lang="en-GB" altLang="en-US" sz="2000" dirty="0">
                <a:latin typeface="Times New Roman" panose="02020603050405020304" pitchFamily="18" charset="0"/>
              </a:rPr>
              <a:t> and </a:t>
            </a:r>
            <a:r>
              <a:rPr lang="en-GB" altLang="en-US" sz="2000" dirty="0" err="1">
                <a:latin typeface="Times New Roman" panose="02020603050405020304" pitchFamily="18" charset="0"/>
              </a:rPr>
              <a:t>analyzing</a:t>
            </a:r>
            <a:r>
              <a:rPr lang="en-GB" altLang="en-US" sz="2000" dirty="0">
                <a:latin typeface="Times New Roman" panose="02020603050405020304" pitchFamily="18" charset="0"/>
              </a:rPr>
              <a:t> to yield accurate results.</a:t>
            </a:r>
          </a:p>
          <a:p>
            <a:pPr marL="863600" lvl="1" indent="-287338" algn="just" defTabSz="457200">
              <a:lnSpc>
                <a:spcPct val="90000"/>
              </a:lnSpc>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2000" dirty="0">
                <a:latin typeface="Times New Roman" panose="02020603050405020304" pitchFamily="18" charset="0"/>
              </a:rPr>
              <a:t>Works well for simple problems, but is bound by the NP-Complete set.</a:t>
            </a:r>
          </a:p>
          <a:p>
            <a:pPr marL="431800" indent="-323850" algn="just" defTabSz="457200">
              <a:lnSpc>
                <a:spcPct val="90000"/>
              </a:lnSpc>
              <a:buFont typeface="Lucida Sans Unicode" panose="020B0602030504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dirty="0">
                <a:latin typeface="Times New Roman" panose="02020603050405020304" pitchFamily="18" charset="0"/>
              </a:rPr>
              <a:t>Soft computing </a:t>
            </a:r>
          </a:p>
          <a:p>
            <a:pPr marL="863600" lvl="1" indent="-287338" algn="just" defTabSz="457200">
              <a:lnSpc>
                <a:spcPct val="90000"/>
              </a:lnSpc>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2000" dirty="0">
                <a:latin typeface="Times New Roman" panose="02020603050405020304" pitchFamily="18" charset="0"/>
              </a:rPr>
              <a:t>Aims to surmount NP-complete problems. </a:t>
            </a:r>
          </a:p>
          <a:p>
            <a:pPr marL="863600" lvl="1" indent="-287338" algn="just" defTabSz="457200">
              <a:lnSpc>
                <a:spcPct val="90000"/>
              </a:lnSpc>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2000" dirty="0">
                <a:latin typeface="Times New Roman" panose="02020603050405020304" pitchFamily="18" charset="0"/>
              </a:rPr>
              <a:t>Uses inexact methods to give useful but inexact answers to intractable problems.</a:t>
            </a:r>
          </a:p>
          <a:p>
            <a:pPr marL="863600" lvl="1" indent="-287338" algn="just" defTabSz="457200">
              <a:lnSpc>
                <a:spcPct val="90000"/>
              </a:lnSpc>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n-US" sz="2000" dirty="0">
                <a:latin typeface="Times New Roman" panose="02020603050405020304" pitchFamily="18" charset="0"/>
              </a:rPr>
              <a:t>Represents a significant paradigm shift in the aims of computing - a shift which reflects the human mind. </a:t>
            </a:r>
          </a:p>
          <a:p>
            <a:pPr marL="863600" lvl="1" indent="-287338" algn="just" defTabSz="457200">
              <a:lnSpc>
                <a:spcPct val="90000"/>
              </a:lnSpc>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000" dirty="0">
                <a:latin typeface="Times New Roman" panose="02020603050405020304" pitchFamily="18" charset="0"/>
                <a:cs typeface="Times New Roman" panose="02020603050405020304" pitchFamily="18" charset="0"/>
              </a:rPr>
              <a:t>Tolerant to imprecision, uncertainty, partial truth, and approximation.</a:t>
            </a:r>
          </a:p>
          <a:p>
            <a:pPr marL="863600" lvl="1" indent="-287338" algn="just" defTabSz="457200">
              <a:lnSpc>
                <a:spcPct val="90000"/>
              </a:lnSpc>
              <a:buFont typeface="Times New Roman" panose="02020603050405020304"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en-US" sz="2000" dirty="0">
                <a:latin typeface="Times New Roman" panose="02020603050405020304" pitchFamily="18" charset="0"/>
                <a:cs typeface="Times New Roman" panose="02020603050405020304" pitchFamily="18" charset="0"/>
              </a:rPr>
              <a:t>Well suited for real world problems where ideal models are not available.</a:t>
            </a:r>
            <a:endParaRPr lang="en-GB"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3633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defRPr sz="692">
                <a:solidFill>
                  <a:schemeClr val="tx1"/>
                </a:solidFill>
                <a:latin typeface="Tahoma" panose="020B0604030504040204" pitchFamily="34" charset="0"/>
              </a:defRPr>
            </a:lvl1pPr>
            <a:lvl2pPr marL="514344" indent="-197825">
              <a:defRPr sz="692">
                <a:solidFill>
                  <a:schemeClr val="tx1"/>
                </a:solidFill>
                <a:latin typeface="Tahoma" panose="020B0604030504040204" pitchFamily="34" charset="0"/>
              </a:defRPr>
            </a:lvl2pPr>
            <a:lvl3pPr marL="791299" indent="-158260">
              <a:defRPr sz="692">
                <a:solidFill>
                  <a:schemeClr val="tx1"/>
                </a:solidFill>
                <a:latin typeface="Tahoma" panose="020B0604030504040204" pitchFamily="34" charset="0"/>
              </a:defRPr>
            </a:lvl3pPr>
            <a:lvl4pPr marL="1107818" indent="-158260">
              <a:defRPr sz="692">
                <a:solidFill>
                  <a:schemeClr val="tx1"/>
                </a:solidFill>
                <a:latin typeface="Tahoma" panose="020B0604030504040204" pitchFamily="34" charset="0"/>
              </a:defRPr>
            </a:lvl4pPr>
            <a:lvl5pPr marL="1424338" indent="-158260">
              <a:defRPr sz="692">
                <a:solidFill>
                  <a:schemeClr val="tx1"/>
                </a:solidFill>
                <a:latin typeface="Tahoma" panose="020B0604030504040204" pitchFamily="34" charset="0"/>
              </a:defRPr>
            </a:lvl5pPr>
            <a:lvl6pPr marL="1740858" indent="-158260" eaLnBrk="0" fontAlgn="base" hangingPunct="0">
              <a:spcBef>
                <a:spcPct val="0"/>
              </a:spcBef>
              <a:spcAft>
                <a:spcPct val="0"/>
              </a:spcAft>
              <a:defRPr sz="692">
                <a:solidFill>
                  <a:schemeClr val="tx1"/>
                </a:solidFill>
                <a:latin typeface="Tahoma" panose="020B0604030504040204" pitchFamily="34" charset="0"/>
              </a:defRPr>
            </a:lvl6pPr>
            <a:lvl7pPr marL="2057377" indent="-158260" eaLnBrk="0" fontAlgn="base" hangingPunct="0">
              <a:spcBef>
                <a:spcPct val="0"/>
              </a:spcBef>
              <a:spcAft>
                <a:spcPct val="0"/>
              </a:spcAft>
              <a:defRPr sz="692">
                <a:solidFill>
                  <a:schemeClr val="tx1"/>
                </a:solidFill>
                <a:latin typeface="Tahoma" panose="020B0604030504040204" pitchFamily="34" charset="0"/>
              </a:defRPr>
            </a:lvl7pPr>
            <a:lvl8pPr marL="2373897" indent="-158260" eaLnBrk="0" fontAlgn="base" hangingPunct="0">
              <a:spcBef>
                <a:spcPct val="0"/>
              </a:spcBef>
              <a:spcAft>
                <a:spcPct val="0"/>
              </a:spcAft>
              <a:defRPr sz="692">
                <a:solidFill>
                  <a:schemeClr val="tx1"/>
                </a:solidFill>
                <a:latin typeface="Tahoma" panose="020B0604030504040204" pitchFamily="34" charset="0"/>
              </a:defRPr>
            </a:lvl8pPr>
            <a:lvl9pPr marL="2690416" indent="-158260" eaLnBrk="0" fontAlgn="base" hangingPunct="0">
              <a:spcBef>
                <a:spcPct val="0"/>
              </a:spcBef>
              <a:spcAft>
                <a:spcPct val="0"/>
              </a:spcAft>
              <a:defRPr sz="692">
                <a:solidFill>
                  <a:schemeClr val="tx1"/>
                </a:solidFill>
                <a:latin typeface="Tahoma" panose="020B0604030504040204" pitchFamily="34" charset="0"/>
              </a:defRPr>
            </a:lvl9pPr>
          </a:lstStyle>
          <a:p>
            <a:r>
              <a:rPr lang="en-US" altLang="en-US" sz="969"/>
              <a:t>Slide </a:t>
            </a:r>
            <a:fld id="{304D1B87-21F2-40E6-8411-79835FC4CB10}" type="slidenum">
              <a:rPr lang="en-GB" altLang="en-US" sz="969"/>
              <a:pPr/>
              <a:t>70</a:t>
            </a:fld>
            <a:endParaRPr lang="en-GB" altLang="en-US" sz="969"/>
          </a:p>
        </p:txBody>
      </p:sp>
      <p:sp>
        <p:nvSpPr>
          <p:cNvPr id="24579" name="Rectangle 1026"/>
          <p:cNvSpPr>
            <a:spLocks noGrp="1" noChangeArrowheads="1"/>
          </p:cNvSpPr>
          <p:nvPr>
            <p:ph type="title"/>
          </p:nvPr>
        </p:nvSpPr>
        <p:spPr/>
        <p:txBody>
          <a:bodyPr/>
          <a:lstStyle/>
          <a:p>
            <a:pPr eaLnBrk="1" hangingPunct="1"/>
            <a:r>
              <a:rPr lang="en-US" altLang="en-US" smtClean="0"/>
              <a:t>Design Conciderations</a:t>
            </a:r>
            <a:endParaRPr lang="en-GB" altLang="en-US" smtClean="0"/>
          </a:p>
        </p:txBody>
      </p:sp>
      <p:sp>
        <p:nvSpPr>
          <p:cNvPr id="24580" name="Rectangle 1027"/>
          <p:cNvSpPr>
            <a:spLocks noGrp="1" noChangeArrowheads="1"/>
          </p:cNvSpPr>
          <p:nvPr>
            <p:ph type="body" idx="4294967295"/>
          </p:nvPr>
        </p:nvSpPr>
        <p:spPr>
          <a:xfrm>
            <a:off x="4336440" y="2017834"/>
            <a:ext cx="4035669" cy="3153142"/>
          </a:xfrm>
          <a:prstGeom prst="rect">
            <a:avLst/>
          </a:prstGeom>
        </p:spPr>
        <p:txBody>
          <a:bodyPr/>
          <a:lstStyle/>
          <a:p>
            <a:pPr eaLnBrk="1" hangingPunct="1">
              <a:lnSpc>
                <a:spcPct val="90000"/>
              </a:lnSpc>
            </a:pPr>
            <a:r>
              <a:rPr lang="en-GB" altLang="en-US" sz="1800" dirty="0">
                <a:latin typeface="Arial" panose="020B0604020202020204" pitchFamily="34" charset="0"/>
              </a:rPr>
              <a:t>What transfer function should be used? </a:t>
            </a:r>
          </a:p>
          <a:p>
            <a:pPr eaLnBrk="1" hangingPunct="1">
              <a:lnSpc>
                <a:spcPct val="90000"/>
              </a:lnSpc>
            </a:pPr>
            <a:r>
              <a:rPr lang="en-GB" altLang="en-US" sz="1800" dirty="0">
                <a:latin typeface="Arial" panose="020B0604020202020204" pitchFamily="34" charset="0"/>
              </a:rPr>
              <a:t>How many inputs does the network need? </a:t>
            </a:r>
          </a:p>
          <a:p>
            <a:pPr eaLnBrk="1" hangingPunct="1">
              <a:lnSpc>
                <a:spcPct val="90000"/>
              </a:lnSpc>
            </a:pPr>
            <a:r>
              <a:rPr lang="en-GB" altLang="en-US" sz="1800" dirty="0">
                <a:latin typeface="Arial" panose="020B0604020202020204" pitchFamily="34" charset="0"/>
              </a:rPr>
              <a:t>How many hidden layers does the network need? </a:t>
            </a:r>
          </a:p>
          <a:p>
            <a:pPr eaLnBrk="1" hangingPunct="1">
              <a:lnSpc>
                <a:spcPct val="90000"/>
              </a:lnSpc>
            </a:pPr>
            <a:r>
              <a:rPr lang="en-GB" altLang="en-US" sz="1800" dirty="0">
                <a:latin typeface="Arial" panose="020B0604020202020204" pitchFamily="34" charset="0"/>
              </a:rPr>
              <a:t>How many hidden neurons per hidden layer? </a:t>
            </a:r>
          </a:p>
          <a:p>
            <a:pPr eaLnBrk="1" hangingPunct="1">
              <a:lnSpc>
                <a:spcPct val="90000"/>
              </a:lnSpc>
            </a:pPr>
            <a:r>
              <a:rPr lang="en-GB" altLang="en-US" sz="1800" dirty="0">
                <a:latin typeface="Arial" panose="020B0604020202020204" pitchFamily="34" charset="0"/>
              </a:rPr>
              <a:t>How many outputs should the network have? </a:t>
            </a:r>
          </a:p>
          <a:p>
            <a:pPr eaLnBrk="1" hangingPunct="1">
              <a:lnSpc>
                <a:spcPct val="90000"/>
              </a:lnSpc>
              <a:buFont typeface="Wingdings" panose="05000000000000000000" pitchFamily="2" charset="2"/>
              <a:buNone/>
            </a:pPr>
            <a:endParaRPr lang="en-GB" altLang="en-US" sz="1800" dirty="0"/>
          </a:p>
        </p:txBody>
      </p:sp>
      <p:sp>
        <p:nvSpPr>
          <p:cNvPr id="24581" name="Text Box 1028"/>
          <p:cNvSpPr txBox="1">
            <a:spLocks noChangeArrowheads="1"/>
          </p:cNvSpPr>
          <p:nvPr/>
        </p:nvSpPr>
        <p:spPr bwMode="auto">
          <a:xfrm>
            <a:off x="2902199" y="5271901"/>
            <a:ext cx="6904149" cy="47577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000">
                <a:solidFill>
                  <a:schemeClr val="tx1"/>
                </a:solidFill>
                <a:latin typeface="Tahoma" panose="020B0604030504040204" pitchFamily="34" charset="0"/>
              </a:defRPr>
            </a:lvl1pPr>
            <a:lvl2pPr marL="742950" indent="-285750">
              <a:defRPr sz="1000">
                <a:solidFill>
                  <a:schemeClr val="tx1"/>
                </a:solidFill>
                <a:latin typeface="Tahoma" panose="020B0604030504040204" pitchFamily="34" charset="0"/>
              </a:defRPr>
            </a:lvl2pPr>
            <a:lvl3pPr marL="1143000" indent="-228600">
              <a:defRPr sz="1000">
                <a:solidFill>
                  <a:schemeClr val="tx1"/>
                </a:solidFill>
                <a:latin typeface="Tahoma" panose="020B0604030504040204" pitchFamily="34" charset="0"/>
              </a:defRPr>
            </a:lvl3pPr>
            <a:lvl4pPr marL="1600200" indent="-228600">
              <a:defRPr sz="1000">
                <a:solidFill>
                  <a:schemeClr val="tx1"/>
                </a:solidFill>
                <a:latin typeface="Tahoma" panose="020B0604030504040204" pitchFamily="34" charset="0"/>
              </a:defRPr>
            </a:lvl4pPr>
            <a:lvl5pPr marL="2057400" indent="-228600">
              <a:defRPr sz="1000">
                <a:solidFill>
                  <a:schemeClr val="tx1"/>
                </a:solidFill>
                <a:latin typeface="Tahoma" panose="020B0604030504040204" pitchFamily="34" charset="0"/>
              </a:defRPr>
            </a:lvl5pPr>
            <a:lvl6pPr marL="2514600" indent="-228600" eaLnBrk="0" fontAlgn="base" hangingPunct="0">
              <a:spcBef>
                <a:spcPct val="0"/>
              </a:spcBef>
              <a:spcAft>
                <a:spcPct val="0"/>
              </a:spcAft>
              <a:defRPr sz="1000">
                <a:solidFill>
                  <a:schemeClr val="tx1"/>
                </a:solidFill>
                <a:latin typeface="Tahoma" panose="020B0604030504040204" pitchFamily="34" charset="0"/>
              </a:defRPr>
            </a:lvl6pPr>
            <a:lvl7pPr marL="2971800" indent="-228600" eaLnBrk="0" fontAlgn="base" hangingPunct="0">
              <a:spcBef>
                <a:spcPct val="0"/>
              </a:spcBef>
              <a:spcAft>
                <a:spcPct val="0"/>
              </a:spcAft>
              <a:defRPr sz="1000">
                <a:solidFill>
                  <a:schemeClr val="tx1"/>
                </a:solidFill>
                <a:latin typeface="Tahoma" panose="020B0604030504040204" pitchFamily="34" charset="0"/>
              </a:defRPr>
            </a:lvl7pPr>
            <a:lvl8pPr marL="3429000" indent="-228600" eaLnBrk="0" fontAlgn="base" hangingPunct="0">
              <a:spcBef>
                <a:spcPct val="0"/>
              </a:spcBef>
              <a:spcAft>
                <a:spcPct val="0"/>
              </a:spcAft>
              <a:defRPr sz="1000">
                <a:solidFill>
                  <a:schemeClr val="tx1"/>
                </a:solidFill>
                <a:latin typeface="Tahoma" panose="020B0604030504040204" pitchFamily="34" charset="0"/>
              </a:defRPr>
            </a:lvl8pPr>
            <a:lvl9pPr marL="3886200" indent="-228600" eaLnBrk="0" fontAlgn="base" hangingPunct="0">
              <a:spcBef>
                <a:spcPct val="0"/>
              </a:spcBef>
              <a:spcAft>
                <a:spcPct val="0"/>
              </a:spcAft>
              <a:defRPr sz="1000">
                <a:solidFill>
                  <a:schemeClr val="tx1"/>
                </a:solidFill>
                <a:latin typeface="Tahoma" panose="020B0604030504040204" pitchFamily="34" charset="0"/>
              </a:defRPr>
            </a:lvl9pPr>
          </a:lstStyle>
          <a:p>
            <a:pPr eaLnBrk="1" hangingPunct="1">
              <a:spcBef>
                <a:spcPct val="50000"/>
              </a:spcBef>
            </a:pPr>
            <a:r>
              <a:rPr lang="en-US" altLang="en-US" sz="1246" dirty="0"/>
              <a:t>There is no standard methodology to determinate these values. Even there is some heuristic points, final values are determinate by a </a:t>
            </a:r>
            <a:r>
              <a:rPr lang="en-US" altLang="en-US" sz="1246" dirty="0">
                <a:solidFill>
                  <a:schemeClr val="hlink"/>
                </a:solidFill>
              </a:rPr>
              <a:t>trial and error</a:t>
            </a:r>
            <a:r>
              <a:rPr lang="en-US" altLang="en-US" sz="1246" dirty="0"/>
              <a:t> procedure. </a:t>
            </a:r>
            <a:endParaRPr lang="en-GB" altLang="en-US" sz="1246" dirty="0"/>
          </a:p>
        </p:txBody>
      </p:sp>
    </p:spTree>
    <p:extLst>
      <p:ext uri="{BB962C8B-B14F-4D97-AF65-F5344CB8AC3E}">
        <p14:creationId xmlns:p14="http://schemas.microsoft.com/office/powerpoint/2010/main" val="22305976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F02F76-A44A-4DCD-B18E-4239DBD730FD}" type="slidenum">
              <a:rPr lang="en-US" altLang="en-US"/>
              <a:pPr eaLnBrk="1" hangingPunct="1"/>
              <a:t>71</a:t>
            </a:fld>
            <a:endParaRPr lang="en-US" altLang="en-US"/>
          </a:p>
        </p:txBody>
      </p:sp>
      <p:sp>
        <p:nvSpPr>
          <p:cNvPr id="60419" name="Rectangle 2"/>
          <p:cNvSpPr>
            <a:spLocks noGrp="1" noChangeArrowheads="1"/>
          </p:cNvSpPr>
          <p:nvPr>
            <p:ph type="title"/>
          </p:nvPr>
        </p:nvSpPr>
        <p:spPr>
          <a:xfrm>
            <a:off x="2215166" y="618518"/>
            <a:ext cx="9063060" cy="785280"/>
          </a:xfrm>
        </p:spPr>
        <p:txBody>
          <a:bodyPr>
            <a:normAutofit fontScale="90000"/>
          </a:bodyPr>
          <a:lstStyle/>
          <a:p>
            <a:pPr eaLnBrk="1" hangingPunct="1"/>
            <a:r>
              <a:rPr lang="en-US" altLang="en-US" sz="3800" b="1" dirty="0"/>
              <a:t>NEURAL NETWORK APPLICATION DEVELOPMENT</a:t>
            </a:r>
            <a:r>
              <a:rPr lang="en-US" altLang="en-US" sz="3800" dirty="0"/>
              <a:t> </a:t>
            </a:r>
          </a:p>
        </p:txBody>
      </p:sp>
      <p:sp>
        <p:nvSpPr>
          <p:cNvPr id="60420" name="Rectangle 3"/>
          <p:cNvSpPr>
            <a:spLocks noGrp="1" noChangeArrowheads="1"/>
          </p:cNvSpPr>
          <p:nvPr>
            <p:ph type="body" idx="4294967295"/>
          </p:nvPr>
        </p:nvSpPr>
        <p:spPr>
          <a:xfrm>
            <a:off x="1378039" y="1600201"/>
            <a:ext cx="8832761" cy="4530725"/>
          </a:xfrm>
          <a:prstGeom prst="rect">
            <a:avLst/>
          </a:prstGeom>
        </p:spPr>
        <p:txBody>
          <a:bodyPr>
            <a:normAutofit/>
          </a:bodyPr>
          <a:lstStyle/>
          <a:p>
            <a:pPr eaLnBrk="1" hangingPunct="1">
              <a:lnSpc>
                <a:spcPct val="90000"/>
              </a:lnSpc>
              <a:buFont typeface="Wingdings" panose="05000000000000000000" pitchFamily="2" charset="2"/>
              <a:buNone/>
            </a:pPr>
            <a:r>
              <a:rPr lang="en-US" altLang="en-US" sz="2100" dirty="0"/>
              <a:t>The development process for an ANN application has eight steps. </a:t>
            </a:r>
            <a:endParaRPr lang="en-US" altLang="en-US" sz="2100" i="1" dirty="0"/>
          </a:p>
          <a:p>
            <a:pPr eaLnBrk="1" hangingPunct="1">
              <a:lnSpc>
                <a:spcPct val="90000"/>
              </a:lnSpc>
            </a:pPr>
            <a:r>
              <a:rPr lang="en-US" altLang="en-US" sz="2100" i="1" dirty="0"/>
              <a:t>Step 1: (Data collection)</a:t>
            </a:r>
            <a:r>
              <a:rPr lang="en-US" altLang="en-US" sz="2100" dirty="0"/>
              <a:t> The data to be used for the training and testing of the network are collected. Important considerations</a:t>
            </a:r>
            <a:endParaRPr lang="en-US" altLang="ko-KR" sz="2100" dirty="0">
              <a:ea typeface="Gulim" panose="020B0600000101010101" pitchFamily="34" charset="-127"/>
            </a:endParaRPr>
          </a:p>
          <a:p>
            <a:pPr eaLnBrk="1" hangingPunct="1">
              <a:lnSpc>
                <a:spcPct val="90000"/>
              </a:lnSpc>
              <a:buFont typeface="Wingdings" panose="05000000000000000000" pitchFamily="2" charset="2"/>
              <a:buNone/>
            </a:pPr>
            <a:r>
              <a:rPr lang="en-US" altLang="ko-KR" sz="2100" dirty="0">
                <a:ea typeface="Gulim" panose="020B0600000101010101" pitchFamily="34" charset="-127"/>
              </a:rPr>
              <a:t>    are that the particular problem is amenable to neural network solution and that adequate data exist and can be obtained.</a:t>
            </a:r>
            <a:endParaRPr lang="en-US" altLang="ko-KR" sz="2100" i="1" dirty="0">
              <a:ea typeface="Gulim" panose="020B0600000101010101" pitchFamily="34" charset="-127"/>
            </a:endParaRPr>
          </a:p>
          <a:p>
            <a:pPr eaLnBrk="1" hangingPunct="1">
              <a:lnSpc>
                <a:spcPct val="90000"/>
              </a:lnSpc>
            </a:pPr>
            <a:r>
              <a:rPr lang="en-US" altLang="ko-KR" sz="2100" i="1" dirty="0">
                <a:ea typeface="Gulim" panose="020B0600000101010101" pitchFamily="34" charset="-127"/>
              </a:rPr>
              <a:t>Step 2: (Training and testing data separation)</a:t>
            </a:r>
            <a:r>
              <a:rPr lang="en-US" altLang="ko-KR" sz="2100" dirty="0">
                <a:ea typeface="Gulim" panose="020B0600000101010101" pitchFamily="34" charset="-127"/>
              </a:rPr>
              <a:t> The available data are divided into </a:t>
            </a:r>
            <a:r>
              <a:rPr lang="en-US" altLang="ko-KR" sz="2100" b="1" dirty="0">
                <a:ea typeface="Gulim" panose="020B0600000101010101" pitchFamily="34" charset="-127"/>
              </a:rPr>
              <a:t>training </a:t>
            </a:r>
            <a:r>
              <a:rPr lang="en-US" altLang="ko-KR" sz="2100" dirty="0">
                <a:ea typeface="Gulim" panose="020B0600000101010101" pitchFamily="34" charset="-127"/>
              </a:rPr>
              <a:t>and </a:t>
            </a:r>
            <a:r>
              <a:rPr lang="en-US" altLang="ko-KR" sz="2100" b="1" dirty="0">
                <a:ea typeface="Gulim" panose="020B0600000101010101" pitchFamily="34" charset="-127"/>
              </a:rPr>
              <a:t>testing</a:t>
            </a:r>
            <a:r>
              <a:rPr lang="en-US" altLang="ko-KR" sz="2100" dirty="0">
                <a:ea typeface="Gulim" panose="020B0600000101010101" pitchFamily="34" charset="-127"/>
              </a:rPr>
              <a:t> data sets. </a:t>
            </a:r>
            <a:endParaRPr lang="en-US" altLang="ko-KR" sz="2100" i="1" dirty="0">
              <a:ea typeface="Gulim" panose="020B0600000101010101" pitchFamily="34" charset="-127"/>
            </a:endParaRPr>
          </a:p>
          <a:p>
            <a:pPr eaLnBrk="1" hangingPunct="1">
              <a:lnSpc>
                <a:spcPct val="90000"/>
              </a:lnSpc>
            </a:pPr>
            <a:r>
              <a:rPr lang="en-US" altLang="ko-KR" sz="2100" i="1" dirty="0">
                <a:ea typeface="Gulim" panose="020B0600000101010101" pitchFamily="34" charset="-127"/>
              </a:rPr>
              <a:t>Step 3: (Network architecture)</a:t>
            </a:r>
            <a:r>
              <a:rPr lang="en-US" altLang="ko-KR" sz="2100" dirty="0">
                <a:ea typeface="Gulim" panose="020B0600000101010101" pitchFamily="34" charset="-127"/>
              </a:rPr>
              <a:t> A network architecture and a learning method are selected. Important considerations are the exact number of </a:t>
            </a:r>
            <a:r>
              <a:rPr lang="en-US" altLang="ko-KR" sz="2100" dirty="0" err="1">
                <a:ea typeface="Gulim" panose="020B0600000101010101" pitchFamily="34" charset="-127"/>
              </a:rPr>
              <a:t>perceptrons</a:t>
            </a:r>
            <a:r>
              <a:rPr lang="en-US" altLang="ko-KR" sz="2100" dirty="0">
                <a:ea typeface="Gulim" panose="020B0600000101010101" pitchFamily="34" charset="-127"/>
              </a:rPr>
              <a:t> and the number of layers.  </a:t>
            </a:r>
            <a:endParaRPr lang="en-US" altLang="ko-KR" sz="2100" i="1" dirty="0">
              <a:ea typeface="Gulim" panose="020B0600000101010101" pitchFamily="34" charset="-127"/>
            </a:endParaRPr>
          </a:p>
        </p:txBody>
      </p:sp>
    </p:spTree>
    <p:extLst>
      <p:ext uri="{BB962C8B-B14F-4D97-AF65-F5344CB8AC3E}">
        <p14:creationId xmlns:p14="http://schemas.microsoft.com/office/powerpoint/2010/main" val="28583497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3D1DF0-ED0E-40B1-9111-BD7AAD78C60C}" type="slidenum">
              <a:rPr lang="en-US" altLang="en-US"/>
              <a:pPr eaLnBrk="1" hangingPunct="1"/>
              <a:t>72</a:t>
            </a:fld>
            <a:endParaRPr lang="en-US" altLang="en-US"/>
          </a:p>
        </p:txBody>
      </p:sp>
      <p:sp>
        <p:nvSpPr>
          <p:cNvPr id="61443" name="Rectangle 3"/>
          <p:cNvSpPr>
            <a:spLocks noGrp="1" noChangeArrowheads="1"/>
          </p:cNvSpPr>
          <p:nvPr>
            <p:ph type="body" idx="4294967295"/>
          </p:nvPr>
        </p:nvSpPr>
        <p:spPr>
          <a:xfrm>
            <a:off x="1066800" y="1243886"/>
            <a:ext cx="10382518" cy="4371303"/>
          </a:xfrm>
          <a:prstGeom prst="rect">
            <a:avLst/>
          </a:prstGeom>
          <a:noFill/>
        </p:spPr>
        <p:txBody>
          <a:bodyPr>
            <a:normAutofit/>
          </a:bodyPr>
          <a:lstStyle/>
          <a:p>
            <a:pPr eaLnBrk="1" hangingPunct="1">
              <a:lnSpc>
                <a:spcPct val="90000"/>
              </a:lnSpc>
            </a:pPr>
            <a:r>
              <a:rPr lang="en-US" altLang="ko-KR" sz="1800" i="1" dirty="0">
                <a:ea typeface="Gulim" panose="020B0600000101010101" pitchFamily="34" charset="-127"/>
              </a:rPr>
              <a:t>Step 4: (Parameter tuning and weight initialization)</a:t>
            </a:r>
            <a:r>
              <a:rPr lang="en-US" altLang="ko-KR" sz="1800" dirty="0">
                <a:ea typeface="Gulim" panose="020B0600000101010101" pitchFamily="34" charset="-127"/>
              </a:rPr>
              <a:t> Part of this step is </a:t>
            </a:r>
            <a:r>
              <a:rPr lang="en-US" altLang="ko-KR" sz="1800" u="sng" dirty="0">
                <a:solidFill>
                  <a:schemeClr val="accent2"/>
                </a:solidFill>
                <a:ea typeface="Gulim" panose="020B0600000101010101" pitchFamily="34" charset="-127"/>
              </a:rPr>
              <a:t>initialization</a:t>
            </a:r>
            <a:r>
              <a:rPr lang="en-US" altLang="ko-KR" sz="1800" dirty="0">
                <a:ea typeface="Gulim" panose="020B0600000101010101" pitchFamily="34" charset="-127"/>
              </a:rPr>
              <a:t> of the network weights and parameters, followed by </a:t>
            </a:r>
            <a:r>
              <a:rPr lang="en-US" altLang="ko-KR" sz="1800" u="sng" dirty="0">
                <a:ea typeface="Gulim" panose="020B0600000101010101" pitchFamily="34" charset="-127"/>
              </a:rPr>
              <a:t>modification</a:t>
            </a:r>
            <a:r>
              <a:rPr lang="en-US" altLang="ko-KR" sz="1800" dirty="0">
                <a:ea typeface="Gulim" panose="020B0600000101010101" pitchFamily="34" charset="-127"/>
              </a:rPr>
              <a:t> of the parameters as training performance feedback is received. </a:t>
            </a:r>
          </a:p>
          <a:p>
            <a:pPr lvl="1" eaLnBrk="1" hangingPunct="1">
              <a:lnSpc>
                <a:spcPct val="90000"/>
              </a:lnSpc>
            </a:pPr>
            <a:r>
              <a:rPr lang="en-US" altLang="ko-KR" dirty="0">
                <a:ea typeface="Gulim" panose="020B0600000101010101" pitchFamily="34" charset="-127"/>
              </a:rPr>
              <a:t>Often, the initial values are important in determining the effectiveness and length of training. </a:t>
            </a:r>
          </a:p>
          <a:p>
            <a:pPr eaLnBrk="1" hangingPunct="1">
              <a:lnSpc>
                <a:spcPct val="90000"/>
              </a:lnSpc>
            </a:pPr>
            <a:r>
              <a:rPr lang="en-US" altLang="ko-KR" sz="1800" i="1" dirty="0">
                <a:ea typeface="Gulim" panose="020B0600000101010101" pitchFamily="34" charset="-127"/>
              </a:rPr>
              <a:t>Step 5: (Data transformation)</a:t>
            </a:r>
            <a:r>
              <a:rPr lang="en-US" altLang="ko-KR" sz="1800" dirty="0">
                <a:ea typeface="Gulim" panose="020B0600000101010101" pitchFamily="34" charset="-127"/>
              </a:rPr>
              <a:t> Transforms the application data into the type and format required by the ANN. </a:t>
            </a:r>
          </a:p>
          <a:p>
            <a:pPr eaLnBrk="1" hangingPunct="1">
              <a:lnSpc>
                <a:spcPct val="90000"/>
              </a:lnSpc>
            </a:pPr>
            <a:endParaRPr lang="en-US" altLang="ko-KR" sz="1800" i="1" dirty="0">
              <a:ea typeface="Gulim" panose="020B0600000101010101" pitchFamily="34" charset="-127"/>
            </a:endParaRPr>
          </a:p>
          <a:p>
            <a:pPr eaLnBrk="1" hangingPunct="1">
              <a:lnSpc>
                <a:spcPct val="90000"/>
              </a:lnSpc>
            </a:pPr>
            <a:r>
              <a:rPr lang="en-US" altLang="ko-KR" sz="1800" i="1" dirty="0">
                <a:ea typeface="Gulim" panose="020B0600000101010101" pitchFamily="34" charset="-127"/>
              </a:rPr>
              <a:t>Step 6: (Training)</a:t>
            </a:r>
            <a:r>
              <a:rPr lang="en-US" altLang="ko-KR" sz="1800" dirty="0">
                <a:ea typeface="Gulim" panose="020B0600000101010101" pitchFamily="34" charset="-127"/>
              </a:rPr>
              <a:t> Training is conducted iteratively by presenting input and desired or known output data to the ANN. The ANN computes the outputs and adjusts the weights until the computed outputs are within an acceptable.</a:t>
            </a:r>
            <a:endParaRPr lang="en-US" altLang="en-US" sz="1800" dirty="0"/>
          </a:p>
        </p:txBody>
      </p:sp>
    </p:spTree>
    <p:extLst>
      <p:ext uri="{BB962C8B-B14F-4D97-AF65-F5344CB8AC3E}">
        <p14:creationId xmlns:p14="http://schemas.microsoft.com/office/powerpoint/2010/main" val="257976229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CCE527-FBB2-4AD4-B950-69FA24B0D604}" type="slidenum">
              <a:rPr lang="en-US" altLang="en-US"/>
              <a:pPr eaLnBrk="1" hangingPunct="1"/>
              <a:t>73</a:t>
            </a:fld>
            <a:endParaRPr lang="en-US" altLang="en-US"/>
          </a:p>
        </p:txBody>
      </p:sp>
      <p:sp>
        <p:nvSpPr>
          <p:cNvPr id="62467" name="Rectangle 3"/>
          <p:cNvSpPr>
            <a:spLocks noGrp="1" noChangeArrowheads="1"/>
          </p:cNvSpPr>
          <p:nvPr>
            <p:ph type="body" idx="4294967295"/>
          </p:nvPr>
        </p:nvSpPr>
        <p:spPr>
          <a:xfrm>
            <a:off x="1981200" y="533401"/>
            <a:ext cx="8229600" cy="5597525"/>
          </a:xfrm>
          <a:prstGeom prst="rect">
            <a:avLst/>
          </a:prstGeom>
        </p:spPr>
        <p:txBody>
          <a:bodyPr>
            <a:normAutofit fontScale="92500" lnSpcReduction="10000"/>
          </a:bodyPr>
          <a:lstStyle/>
          <a:p>
            <a:pPr eaLnBrk="1" hangingPunct="1"/>
            <a:r>
              <a:rPr lang="en-US" altLang="ko-KR" sz="2500" i="1">
                <a:ea typeface="Gulim" panose="020B0600000101010101" pitchFamily="34" charset="-127"/>
              </a:rPr>
              <a:t>Step 7: (Testing)</a:t>
            </a:r>
            <a:r>
              <a:rPr lang="en-US" altLang="ko-KR" sz="2500">
                <a:ea typeface="Gulim" panose="020B0600000101010101" pitchFamily="34" charset="-127"/>
              </a:rPr>
              <a:t> Once the training has been completed, it is necessary to test the network. </a:t>
            </a:r>
          </a:p>
          <a:p>
            <a:pPr lvl="1" eaLnBrk="1" hangingPunct="1"/>
            <a:r>
              <a:rPr lang="en-US" altLang="ko-KR" sz="2100">
                <a:ea typeface="Gulim" panose="020B0600000101010101" pitchFamily="34" charset="-127"/>
              </a:rPr>
              <a:t>The </a:t>
            </a:r>
            <a:r>
              <a:rPr lang="en-US" altLang="ko-KR" sz="2100" b="1">
                <a:ea typeface="Gulim" panose="020B0600000101010101" pitchFamily="34" charset="-127"/>
              </a:rPr>
              <a:t>testing</a:t>
            </a:r>
            <a:r>
              <a:rPr lang="en-US" altLang="ko-KR" sz="2100">
                <a:ea typeface="Gulim" panose="020B0600000101010101" pitchFamily="34" charset="-127"/>
              </a:rPr>
              <a:t> examines the performance of the network using the derived weights by measuring the ability of the network to classify the testing data correctly. </a:t>
            </a:r>
          </a:p>
          <a:p>
            <a:pPr lvl="1" eaLnBrk="1" hangingPunct="1"/>
            <a:r>
              <a:rPr lang="en-US" altLang="ko-KR" sz="2100" b="1">
                <a:ea typeface="Gulim" panose="020B0600000101010101" pitchFamily="34" charset="-127"/>
              </a:rPr>
              <a:t>Black-box testing</a:t>
            </a:r>
            <a:r>
              <a:rPr lang="en-US" altLang="ko-KR" sz="2100">
                <a:ea typeface="Gulim" panose="020B0600000101010101" pitchFamily="34" charset="-127"/>
              </a:rPr>
              <a:t> (comparing test results to historical results) is the primary approach for verifying that inputs produce the appropriate outputs.</a:t>
            </a:r>
            <a:endParaRPr lang="en-US" altLang="ko-KR" sz="2100" i="1">
              <a:ea typeface="Gulim" panose="020B0600000101010101" pitchFamily="34" charset="-127"/>
            </a:endParaRPr>
          </a:p>
          <a:p>
            <a:pPr eaLnBrk="1" hangingPunct="1"/>
            <a:r>
              <a:rPr lang="en-US" altLang="ko-KR" sz="2500" i="1">
                <a:ea typeface="Gulim" panose="020B0600000101010101" pitchFamily="34" charset="-127"/>
              </a:rPr>
              <a:t>Step 8: (Implementation)</a:t>
            </a:r>
            <a:r>
              <a:rPr lang="en-US" altLang="ko-KR" sz="2500">
                <a:ea typeface="Gulim" panose="020B0600000101010101" pitchFamily="34" charset="-127"/>
              </a:rPr>
              <a:t> Now a stable set of weights are obtained. </a:t>
            </a:r>
          </a:p>
          <a:p>
            <a:pPr lvl="1" eaLnBrk="1" hangingPunct="1"/>
            <a:r>
              <a:rPr lang="en-US" altLang="ko-KR" sz="2100">
                <a:ea typeface="Gulim" panose="020B0600000101010101" pitchFamily="34" charset="-127"/>
              </a:rPr>
              <a:t>Now the network can reproduce the desired output given inputs like those in the training set. </a:t>
            </a:r>
          </a:p>
          <a:p>
            <a:pPr lvl="1" eaLnBrk="1" hangingPunct="1"/>
            <a:r>
              <a:rPr lang="en-US" altLang="ko-KR" sz="2100">
                <a:ea typeface="Gulim" panose="020B0600000101010101" pitchFamily="34" charset="-127"/>
              </a:rPr>
              <a:t>The network is ready to use as a stand-alone system or as part of another software system where new input data will be presented to it and its output will be a recommended decision.</a:t>
            </a:r>
            <a:endParaRPr lang="en-US" altLang="en-US" sz="2100"/>
          </a:p>
        </p:txBody>
      </p:sp>
    </p:spTree>
    <p:extLst>
      <p:ext uri="{BB962C8B-B14F-4D97-AF65-F5344CB8AC3E}">
        <p14:creationId xmlns:p14="http://schemas.microsoft.com/office/powerpoint/2010/main" val="32289105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085975" y="2514600"/>
            <a:ext cx="8153400" cy="1143000"/>
          </a:xfrm>
        </p:spPr>
        <p:txBody>
          <a:bodyPr/>
          <a:lstStyle/>
          <a:p>
            <a:pPr eaLnBrk="1" hangingPunct="1"/>
            <a:r>
              <a:rPr lang="en-US" altLang="en-US" smtClean="0"/>
              <a:t>Some mathematics…</a:t>
            </a:r>
            <a:endParaRPr lang="nl-NL" altLang="en-US" smtClean="0"/>
          </a:p>
        </p:txBody>
      </p:sp>
      <p:grpSp>
        <p:nvGrpSpPr>
          <p:cNvPr id="63491" name="Group 3"/>
          <p:cNvGrpSpPr>
            <a:grpSpLocks/>
          </p:cNvGrpSpPr>
          <p:nvPr/>
        </p:nvGrpSpPr>
        <p:grpSpPr bwMode="auto">
          <a:xfrm>
            <a:off x="1524000" y="1"/>
            <a:ext cx="3810000" cy="688975"/>
            <a:chOff x="864" y="3600"/>
            <a:chExt cx="3984" cy="720"/>
          </a:xfrm>
        </p:grpSpPr>
        <p:pic>
          <p:nvPicPr>
            <p:cNvPr id="63492" name="Picture 4" descr="ikatk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5" descr="small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919575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362200" y="419100"/>
            <a:ext cx="8153400" cy="800100"/>
          </a:xfrm>
        </p:spPr>
        <p:txBody>
          <a:bodyPr/>
          <a:lstStyle/>
          <a:p>
            <a:pPr eaLnBrk="1" hangingPunct="1"/>
            <a:r>
              <a:rPr lang="nl-NL" altLang="en-US" smtClean="0"/>
              <a:t>Perceptron</a:t>
            </a:r>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447801"/>
            <a:ext cx="22606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057400"/>
            <a:ext cx="39624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grpSp>
        <p:nvGrpSpPr>
          <p:cNvPr id="64517" name="Group 5"/>
          <p:cNvGrpSpPr>
            <a:grpSpLocks/>
          </p:cNvGrpSpPr>
          <p:nvPr/>
        </p:nvGrpSpPr>
        <p:grpSpPr bwMode="auto">
          <a:xfrm>
            <a:off x="1524000" y="1"/>
            <a:ext cx="3810000" cy="688975"/>
            <a:chOff x="864" y="3600"/>
            <a:chExt cx="3984" cy="720"/>
          </a:xfrm>
        </p:grpSpPr>
        <p:pic>
          <p:nvPicPr>
            <p:cNvPr id="64518" name="Picture 6" descr="ikatk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7" descr="small_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756010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28956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sp>
        <p:nvSpPr>
          <p:cNvPr id="65539" name="Rectangle 3"/>
          <p:cNvSpPr>
            <a:spLocks noGrp="1" noChangeArrowheads="1"/>
          </p:cNvSpPr>
          <p:nvPr>
            <p:ph type="title"/>
          </p:nvPr>
        </p:nvSpPr>
        <p:spPr>
          <a:xfrm>
            <a:off x="2297113" y="0"/>
            <a:ext cx="8153400" cy="1143000"/>
          </a:xfrm>
        </p:spPr>
        <p:txBody>
          <a:bodyPr/>
          <a:lstStyle/>
          <a:p>
            <a:pPr eaLnBrk="1" hangingPunct="1"/>
            <a:r>
              <a:rPr lang="en-US" altLang="en-US" smtClean="0"/>
              <a:t>Derivation of the delta learning rule</a:t>
            </a:r>
            <a:endParaRPr lang="nl-NL" altLang="en-US" smtClean="0"/>
          </a:p>
        </p:txBody>
      </p:sp>
      <p:sp>
        <p:nvSpPr>
          <p:cNvPr id="65540" name="Line 4"/>
          <p:cNvSpPr>
            <a:spLocks noChangeShapeType="1"/>
          </p:cNvSpPr>
          <p:nvPr/>
        </p:nvSpPr>
        <p:spPr bwMode="auto">
          <a:xfrm flipV="1">
            <a:off x="3657600" y="1600200"/>
            <a:ext cx="2209800" cy="381000"/>
          </a:xfrm>
          <a:prstGeom prst="line">
            <a:avLst/>
          </a:prstGeom>
          <a:noFill/>
          <a:ln w="38100">
            <a:solidFill>
              <a:schemeClr val="accent2"/>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41" name="Text Box 5"/>
          <p:cNvSpPr txBox="1">
            <a:spLocks noChangeArrowheads="1"/>
          </p:cNvSpPr>
          <p:nvPr/>
        </p:nvSpPr>
        <p:spPr bwMode="auto">
          <a:xfrm>
            <a:off x="5791201" y="1371600"/>
            <a:ext cx="183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NL" altLang="en-US" sz="2400">
                <a:latin typeface="Times New Roman" panose="02020603050405020304" pitchFamily="18" charset="0"/>
              </a:rPr>
              <a:t>Target output</a:t>
            </a:r>
          </a:p>
        </p:txBody>
      </p:sp>
      <p:sp>
        <p:nvSpPr>
          <p:cNvPr id="65542" name="Line 6"/>
          <p:cNvSpPr>
            <a:spLocks noChangeShapeType="1"/>
          </p:cNvSpPr>
          <p:nvPr/>
        </p:nvSpPr>
        <p:spPr bwMode="auto">
          <a:xfrm>
            <a:off x="4495800" y="2362200"/>
            <a:ext cx="1371600" cy="152400"/>
          </a:xfrm>
          <a:prstGeom prst="line">
            <a:avLst/>
          </a:prstGeom>
          <a:noFill/>
          <a:ln w="38100">
            <a:solidFill>
              <a:schemeClr val="accent2"/>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43" name="Text Box 7"/>
          <p:cNvSpPr txBox="1">
            <a:spLocks noChangeArrowheads="1"/>
          </p:cNvSpPr>
          <p:nvPr/>
        </p:nvSpPr>
        <p:spPr bwMode="auto">
          <a:xfrm>
            <a:off x="5867400" y="2286000"/>
            <a:ext cx="1849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NL" altLang="en-US" sz="2400">
                <a:latin typeface="Times New Roman" panose="02020603050405020304" pitchFamily="18" charset="0"/>
              </a:rPr>
              <a:t>Actual output</a:t>
            </a:r>
          </a:p>
        </p:txBody>
      </p:sp>
      <p:pic>
        <p:nvPicPr>
          <p:cNvPr id="6554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743200"/>
            <a:ext cx="6934200"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sp>
        <p:nvSpPr>
          <p:cNvPr id="65545" name="Line 9"/>
          <p:cNvSpPr>
            <a:spLocks noChangeShapeType="1"/>
          </p:cNvSpPr>
          <p:nvPr/>
        </p:nvSpPr>
        <p:spPr bwMode="auto">
          <a:xfrm flipV="1">
            <a:off x="8458200" y="3276600"/>
            <a:ext cx="1295400" cy="914400"/>
          </a:xfrm>
          <a:prstGeom prst="line">
            <a:avLst/>
          </a:prstGeom>
          <a:noFill/>
          <a:ln w="38100">
            <a:solidFill>
              <a:schemeClr val="accent2"/>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5546" name="Text Box 10"/>
          <p:cNvSpPr txBox="1">
            <a:spLocks noChangeArrowheads="1"/>
          </p:cNvSpPr>
          <p:nvPr/>
        </p:nvSpPr>
        <p:spPr bwMode="auto">
          <a:xfrm>
            <a:off x="9372601" y="2819400"/>
            <a:ext cx="77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nl-NL" altLang="en-US" sz="2400" i="1">
                <a:latin typeface="Times New Roman" panose="02020603050405020304" pitchFamily="18" charset="0"/>
              </a:rPr>
              <a:t>h = i</a:t>
            </a:r>
            <a:endParaRPr lang="nl-NL" altLang="en-US" sz="2400">
              <a:latin typeface="Times New Roman" panose="02020603050405020304" pitchFamily="18" charset="0"/>
            </a:endParaRPr>
          </a:p>
        </p:txBody>
      </p:sp>
      <p:grpSp>
        <p:nvGrpSpPr>
          <p:cNvPr id="65547" name="Group 11"/>
          <p:cNvGrpSpPr>
            <a:grpSpLocks/>
          </p:cNvGrpSpPr>
          <p:nvPr/>
        </p:nvGrpSpPr>
        <p:grpSpPr bwMode="auto">
          <a:xfrm>
            <a:off x="1524000" y="1"/>
            <a:ext cx="3810000" cy="688975"/>
            <a:chOff x="864" y="3600"/>
            <a:chExt cx="3984" cy="720"/>
          </a:xfrm>
        </p:grpSpPr>
        <p:pic>
          <p:nvPicPr>
            <p:cNvPr id="65548" name="Picture 12" descr="ikatk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9" name="Picture 13" descr="small_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49046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43894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sp>
        <p:nvSpPr>
          <p:cNvPr id="66563" name="Rectangle 3"/>
          <p:cNvSpPr>
            <a:spLocks noGrp="1" noChangeArrowheads="1"/>
          </p:cNvSpPr>
          <p:nvPr>
            <p:ph type="title"/>
          </p:nvPr>
        </p:nvSpPr>
        <p:spPr/>
        <p:txBody>
          <a:bodyPr/>
          <a:lstStyle/>
          <a:p>
            <a:pPr eaLnBrk="1" hangingPunct="1"/>
            <a:r>
              <a:rPr lang="en-US" altLang="en-US" smtClean="0"/>
              <a:t>MLP</a:t>
            </a:r>
            <a:endParaRPr lang="nl-NL" altLang="en-US" smtClean="0"/>
          </a:p>
        </p:txBody>
      </p:sp>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124200"/>
            <a:ext cx="28194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pic>
        <p:nvPicPr>
          <p:cNvPr id="665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52600"/>
            <a:ext cx="27432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grpSp>
        <p:nvGrpSpPr>
          <p:cNvPr id="66566" name="Group 6"/>
          <p:cNvGrpSpPr>
            <a:grpSpLocks/>
          </p:cNvGrpSpPr>
          <p:nvPr/>
        </p:nvGrpSpPr>
        <p:grpSpPr bwMode="auto">
          <a:xfrm>
            <a:off x="1524000" y="1"/>
            <a:ext cx="3810000" cy="688975"/>
            <a:chOff x="864" y="3600"/>
            <a:chExt cx="3984" cy="720"/>
          </a:xfrm>
        </p:grpSpPr>
        <p:pic>
          <p:nvPicPr>
            <p:cNvPr id="66567" name="Picture 7" descr="ikatk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8" name="Picture 8" descr="small_logo">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016067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mtClean="0"/>
              <a:t>Sigmoid function</a:t>
            </a:r>
            <a:endParaRPr lang="nl-NL" altLang="en-US" smtClean="0"/>
          </a:p>
        </p:txBody>
      </p:sp>
      <p:sp>
        <p:nvSpPr>
          <p:cNvPr id="67587" name="Rectangle 3"/>
          <p:cNvSpPr>
            <a:spLocks noGrp="1" noChangeArrowheads="1"/>
          </p:cNvSpPr>
          <p:nvPr>
            <p:ph type="body" idx="4294967295"/>
          </p:nvPr>
        </p:nvSpPr>
        <p:spPr>
          <a:xfrm>
            <a:off x="2209800" y="1828800"/>
            <a:ext cx="8305800" cy="1443038"/>
          </a:xfrm>
          <a:prstGeom prst="rect">
            <a:avLst/>
          </a:prstGeom>
        </p:spPr>
        <p:txBody>
          <a:bodyPr/>
          <a:lstStyle/>
          <a:p>
            <a:pPr eaLnBrk="1" hangingPunct="1">
              <a:lnSpc>
                <a:spcPct val="90000"/>
              </a:lnSpc>
            </a:pPr>
            <a:r>
              <a:rPr lang="en-US" altLang="en-US" smtClean="0"/>
              <a:t>May also be the</a:t>
            </a:r>
            <a:r>
              <a:rPr lang="nl-NL" altLang="en-US" smtClean="0"/>
              <a:t> </a:t>
            </a:r>
            <a:r>
              <a:rPr lang="nl-NL" altLang="en-US" b="1" smtClean="0"/>
              <a:t>tanh</a:t>
            </a:r>
            <a:r>
              <a:rPr lang="nl-NL" altLang="en-US" smtClean="0"/>
              <a:t> </a:t>
            </a:r>
            <a:r>
              <a:rPr lang="en-US" altLang="en-US" smtClean="0"/>
              <a:t>function</a:t>
            </a:r>
            <a:r>
              <a:rPr lang="nl-NL" altLang="en-US" smtClean="0"/>
              <a:t> </a:t>
            </a:r>
            <a:endParaRPr lang="en-US" altLang="en-US" smtClean="0"/>
          </a:p>
          <a:p>
            <a:pPr lvl="1" eaLnBrk="1" hangingPunct="1">
              <a:lnSpc>
                <a:spcPct val="90000"/>
              </a:lnSpc>
            </a:pPr>
            <a:r>
              <a:rPr lang="nl-NL" altLang="en-US" smtClean="0"/>
              <a:t>(&lt;-1,+1&gt; </a:t>
            </a:r>
            <a:r>
              <a:rPr lang="en-US" altLang="en-US" smtClean="0"/>
              <a:t>instead of </a:t>
            </a:r>
            <a:r>
              <a:rPr lang="nl-NL" altLang="en-US" smtClean="0"/>
              <a:t>&lt;0,1&gt;)</a:t>
            </a:r>
          </a:p>
          <a:p>
            <a:pPr eaLnBrk="1" hangingPunct="1">
              <a:lnSpc>
                <a:spcPct val="90000"/>
              </a:lnSpc>
            </a:pPr>
            <a:r>
              <a:rPr lang="en-US" altLang="en-US" smtClean="0"/>
              <a:t>Derivative</a:t>
            </a:r>
            <a:r>
              <a:rPr lang="nl-NL" altLang="en-US" smtClean="0"/>
              <a:t> f’(x) = f(x) [1 – f(x)]</a:t>
            </a:r>
          </a:p>
        </p:txBody>
      </p:sp>
      <p:sp>
        <p:nvSpPr>
          <p:cNvPr id="67588" name="Freeform 4"/>
          <p:cNvSpPr>
            <a:spLocks/>
          </p:cNvSpPr>
          <p:nvPr/>
        </p:nvSpPr>
        <p:spPr bwMode="auto">
          <a:xfrm>
            <a:off x="2514600" y="3886200"/>
            <a:ext cx="3276600" cy="1625600"/>
          </a:xfrm>
          <a:custGeom>
            <a:avLst/>
            <a:gdLst>
              <a:gd name="T0" fmla="*/ 0 w 1440"/>
              <a:gd name="T1" fmla="*/ 1562100 h 1024"/>
              <a:gd name="T2" fmla="*/ 655320 w 1440"/>
              <a:gd name="T3" fmla="*/ 1485900 h 1024"/>
              <a:gd name="T4" fmla="*/ 1747520 w 1440"/>
              <a:gd name="T5" fmla="*/ 723900 h 1024"/>
              <a:gd name="T6" fmla="*/ 2730500 w 1440"/>
              <a:gd name="T7" fmla="*/ 114300 h 1024"/>
              <a:gd name="T8" fmla="*/ 3276600 w 1440"/>
              <a:gd name="T9" fmla="*/ 38100 h 1024"/>
              <a:gd name="T10" fmla="*/ 0 60000 65536"/>
              <a:gd name="T11" fmla="*/ 0 60000 65536"/>
              <a:gd name="T12" fmla="*/ 0 60000 65536"/>
              <a:gd name="T13" fmla="*/ 0 60000 65536"/>
              <a:gd name="T14" fmla="*/ 0 60000 65536"/>
              <a:gd name="T15" fmla="*/ 0 w 1440"/>
              <a:gd name="T16" fmla="*/ 0 h 1024"/>
              <a:gd name="T17" fmla="*/ 1440 w 1440"/>
              <a:gd name="T18" fmla="*/ 1024 h 1024"/>
            </a:gdLst>
            <a:ahLst/>
            <a:cxnLst>
              <a:cxn ang="T10">
                <a:pos x="T0" y="T1"/>
              </a:cxn>
              <a:cxn ang="T11">
                <a:pos x="T2" y="T3"/>
              </a:cxn>
              <a:cxn ang="T12">
                <a:pos x="T4" y="T5"/>
              </a:cxn>
              <a:cxn ang="T13">
                <a:pos x="T6" y="T7"/>
              </a:cxn>
              <a:cxn ang="T14">
                <a:pos x="T8" y="T9"/>
              </a:cxn>
            </a:cxnLst>
            <a:rect l="T15" t="T16" r="T17" b="T18"/>
            <a:pathLst>
              <a:path w="1440" h="1024">
                <a:moveTo>
                  <a:pt x="0" y="984"/>
                </a:moveTo>
                <a:cubicBezTo>
                  <a:pt x="80" y="1004"/>
                  <a:pt x="160" y="1024"/>
                  <a:pt x="288" y="936"/>
                </a:cubicBezTo>
                <a:cubicBezTo>
                  <a:pt x="416" y="848"/>
                  <a:pt x="616" y="600"/>
                  <a:pt x="768" y="456"/>
                </a:cubicBezTo>
                <a:cubicBezTo>
                  <a:pt x="920" y="312"/>
                  <a:pt x="1088" y="144"/>
                  <a:pt x="1200" y="72"/>
                </a:cubicBezTo>
                <a:cubicBezTo>
                  <a:pt x="1312" y="0"/>
                  <a:pt x="1376" y="12"/>
                  <a:pt x="1440" y="24"/>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nvGrpSpPr>
          <p:cNvPr id="67589" name="Group 5"/>
          <p:cNvGrpSpPr>
            <a:grpSpLocks/>
          </p:cNvGrpSpPr>
          <p:nvPr/>
        </p:nvGrpSpPr>
        <p:grpSpPr bwMode="auto">
          <a:xfrm>
            <a:off x="6172200" y="3886200"/>
            <a:ext cx="3276600" cy="1625600"/>
            <a:chOff x="2928" y="2448"/>
            <a:chExt cx="2064" cy="1024"/>
          </a:xfrm>
        </p:grpSpPr>
        <p:sp>
          <p:nvSpPr>
            <p:cNvPr id="67593" name="Freeform 6"/>
            <p:cNvSpPr>
              <a:spLocks/>
            </p:cNvSpPr>
            <p:nvPr/>
          </p:nvSpPr>
          <p:spPr bwMode="auto">
            <a:xfrm>
              <a:off x="2928" y="2448"/>
              <a:ext cx="1056" cy="1024"/>
            </a:xfrm>
            <a:custGeom>
              <a:avLst/>
              <a:gdLst>
                <a:gd name="T0" fmla="*/ 0 w 1440"/>
                <a:gd name="T1" fmla="*/ 984 h 1024"/>
                <a:gd name="T2" fmla="*/ 211 w 1440"/>
                <a:gd name="T3" fmla="*/ 936 h 1024"/>
                <a:gd name="T4" fmla="*/ 563 w 1440"/>
                <a:gd name="T5" fmla="*/ 456 h 1024"/>
                <a:gd name="T6" fmla="*/ 880 w 1440"/>
                <a:gd name="T7" fmla="*/ 72 h 1024"/>
                <a:gd name="T8" fmla="*/ 1056 w 1440"/>
                <a:gd name="T9" fmla="*/ 24 h 1024"/>
                <a:gd name="T10" fmla="*/ 0 60000 65536"/>
                <a:gd name="T11" fmla="*/ 0 60000 65536"/>
                <a:gd name="T12" fmla="*/ 0 60000 65536"/>
                <a:gd name="T13" fmla="*/ 0 60000 65536"/>
                <a:gd name="T14" fmla="*/ 0 60000 65536"/>
                <a:gd name="T15" fmla="*/ 0 w 1440"/>
                <a:gd name="T16" fmla="*/ 0 h 1024"/>
                <a:gd name="T17" fmla="*/ 1440 w 1440"/>
                <a:gd name="T18" fmla="*/ 1024 h 1024"/>
              </a:gdLst>
              <a:ahLst/>
              <a:cxnLst>
                <a:cxn ang="T10">
                  <a:pos x="T0" y="T1"/>
                </a:cxn>
                <a:cxn ang="T11">
                  <a:pos x="T2" y="T3"/>
                </a:cxn>
                <a:cxn ang="T12">
                  <a:pos x="T4" y="T5"/>
                </a:cxn>
                <a:cxn ang="T13">
                  <a:pos x="T6" y="T7"/>
                </a:cxn>
                <a:cxn ang="T14">
                  <a:pos x="T8" y="T9"/>
                </a:cxn>
              </a:cxnLst>
              <a:rect l="T15" t="T16" r="T17" b="T18"/>
              <a:pathLst>
                <a:path w="1440" h="1024">
                  <a:moveTo>
                    <a:pt x="0" y="984"/>
                  </a:moveTo>
                  <a:cubicBezTo>
                    <a:pt x="80" y="1004"/>
                    <a:pt x="160" y="1024"/>
                    <a:pt x="288" y="936"/>
                  </a:cubicBezTo>
                  <a:cubicBezTo>
                    <a:pt x="416" y="848"/>
                    <a:pt x="616" y="600"/>
                    <a:pt x="768" y="456"/>
                  </a:cubicBezTo>
                  <a:cubicBezTo>
                    <a:pt x="920" y="312"/>
                    <a:pt x="1088" y="144"/>
                    <a:pt x="1200" y="72"/>
                  </a:cubicBezTo>
                  <a:cubicBezTo>
                    <a:pt x="1312" y="0"/>
                    <a:pt x="1376" y="12"/>
                    <a:pt x="1440" y="24"/>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sp>
          <p:nvSpPr>
            <p:cNvPr id="67594" name="Freeform 7"/>
            <p:cNvSpPr>
              <a:spLocks/>
            </p:cNvSpPr>
            <p:nvPr/>
          </p:nvSpPr>
          <p:spPr bwMode="auto">
            <a:xfrm flipH="1">
              <a:off x="3936" y="2448"/>
              <a:ext cx="1056" cy="1024"/>
            </a:xfrm>
            <a:custGeom>
              <a:avLst/>
              <a:gdLst>
                <a:gd name="T0" fmla="*/ 0 w 1440"/>
                <a:gd name="T1" fmla="*/ 984 h 1024"/>
                <a:gd name="T2" fmla="*/ 211 w 1440"/>
                <a:gd name="T3" fmla="*/ 936 h 1024"/>
                <a:gd name="T4" fmla="*/ 563 w 1440"/>
                <a:gd name="T5" fmla="*/ 456 h 1024"/>
                <a:gd name="T6" fmla="*/ 880 w 1440"/>
                <a:gd name="T7" fmla="*/ 72 h 1024"/>
                <a:gd name="T8" fmla="*/ 1056 w 1440"/>
                <a:gd name="T9" fmla="*/ 24 h 1024"/>
                <a:gd name="T10" fmla="*/ 0 60000 65536"/>
                <a:gd name="T11" fmla="*/ 0 60000 65536"/>
                <a:gd name="T12" fmla="*/ 0 60000 65536"/>
                <a:gd name="T13" fmla="*/ 0 60000 65536"/>
                <a:gd name="T14" fmla="*/ 0 60000 65536"/>
                <a:gd name="T15" fmla="*/ 0 w 1440"/>
                <a:gd name="T16" fmla="*/ 0 h 1024"/>
                <a:gd name="T17" fmla="*/ 1440 w 1440"/>
                <a:gd name="T18" fmla="*/ 1024 h 1024"/>
              </a:gdLst>
              <a:ahLst/>
              <a:cxnLst>
                <a:cxn ang="T10">
                  <a:pos x="T0" y="T1"/>
                </a:cxn>
                <a:cxn ang="T11">
                  <a:pos x="T2" y="T3"/>
                </a:cxn>
                <a:cxn ang="T12">
                  <a:pos x="T4" y="T5"/>
                </a:cxn>
                <a:cxn ang="T13">
                  <a:pos x="T6" y="T7"/>
                </a:cxn>
                <a:cxn ang="T14">
                  <a:pos x="T8" y="T9"/>
                </a:cxn>
              </a:cxnLst>
              <a:rect l="T15" t="T16" r="T17" b="T18"/>
              <a:pathLst>
                <a:path w="1440" h="1024">
                  <a:moveTo>
                    <a:pt x="0" y="984"/>
                  </a:moveTo>
                  <a:cubicBezTo>
                    <a:pt x="80" y="1004"/>
                    <a:pt x="160" y="1024"/>
                    <a:pt x="288" y="936"/>
                  </a:cubicBezTo>
                  <a:cubicBezTo>
                    <a:pt x="416" y="848"/>
                    <a:pt x="616" y="600"/>
                    <a:pt x="768" y="456"/>
                  </a:cubicBezTo>
                  <a:cubicBezTo>
                    <a:pt x="920" y="312"/>
                    <a:pt x="1088" y="144"/>
                    <a:pt x="1200" y="72"/>
                  </a:cubicBezTo>
                  <a:cubicBezTo>
                    <a:pt x="1312" y="0"/>
                    <a:pt x="1376" y="12"/>
                    <a:pt x="1440" y="24"/>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grpSp>
        <p:nvGrpSpPr>
          <p:cNvPr id="67590" name="Group 8"/>
          <p:cNvGrpSpPr>
            <a:grpSpLocks/>
          </p:cNvGrpSpPr>
          <p:nvPr/>
        </p:nvGrpSpPr>
        <p:grpSpPr bwMode="auto">
          <a:xfrm>
            <a:off x="1524000" y="1"/>
            <a:ext cx="3810000" cy="688975"/>
            <a:chOff x="864" y="3600"/>
            <a:chExt cx="3984" cy="720"/>
          </a:xfrm>
        </p:grpSpPr>
        <p:pic>
          <p:nvPicPr>
            <p:cNvPr id="67591" name="Picture 9" descr="ikatk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10" descr="small_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788537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600200" y="266700"/>
            <a:ext cx="8915400" cy="1104900"/>
          </a:xfrm>
        </p:spPr>
        <p:txBody>
          <a:bodyPr/>
          <a:lstStyle/>
          <a:p>
            <a:pPr eaLnBrk="1" hangingPunct="1"/>
            <a:r>
              <a:rPr lang="en-US" altLang="en-US" smtClean="0"/>
              <a:t>Derivation generalized delta rule</a:t>
            </a:r>
            <a:endParaRPr lang="nl-NL" altLang="en-US" smtClean="0"/>
          </a:p>
        </p:txBody>
      </p:sp>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46482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46426"/>
            <a:ext cx="54864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pic>
        <p:nvPicPr>
          <p:cNvPr id="686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648201"/>
            <a:ext cx="381000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grpSp>
        <p:nvGrpSpPr>
          <p:cNvPr id="68614" name="Group 6"/>
          <p:cNvGrpSpPr>
            <a:grpSpLocks/>
          </p:cNvGrpSpPr>
          <p:nvPr/>
        </p:nvGrpSpPr>
        <p:grpSpPr bwMode="auto">
          <a:xfrm>
            <a:off x="1524000" y="1"/>
            <a:ext cx="3810000" cy="688975"/>
            <a:chOff x="864" y="3600"/>
            <a:chExt cx="3984" cy="720"/>
          </a:xfrm>
        </p:grpSpPr>
        <p:pic>
          <p:nvPicPr>
            <p:cNvPr id="68615" name="Picture 7" descr="ikatk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8" descr="small_logo">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94415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1676400" y="1143001"/>
          <a:ext cx="8686800" cy="5487989"/>
        </p:xfrm>
        <a:graphic>
          <a:graphicData uri="http://schemas.openxmlformats.org/drawingml/2006/table">
            <a:tbl>
              <a:tblPr/>
              <a:tblGrid>
                <a:gridCol w="4343400"/>
                <a:gridCol w="4343400"/>
              </a:tblGrid>
              <a:tr h="623888">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Hard Computing</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Times New Roman" panose="02020603050405020304" pitchFamily="18" charset="0"/>
                          <a:cs typeface="Times New Roman" panose="02020603050405020304" pitchFamily="18" charset="0"/>
                        </a:rPr>
                        <a:t> Soft Computing</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96950">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Conventional computing requires a precisely stated analytical model.</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Soft computing is tolerant of imprecision.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996950">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Often requires a lot of computation time.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Can solve some real world problems in reasonably less time.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998538">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Not suited for real world problems for which ideal model is not present.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Suitable for real world problems.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625475">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It requires full truth</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Can work with partial truth</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622300">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It is precise and accurate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Imprecise.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623888">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High cost for solution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defRPr sz="1600">
                          <a:solidFill>
                            <a:schemeClr val="tx1"/>
                          </a:solidFill>
                          <a:latin typeface="Lucida Sans Unicode" panose="020B0602030504020204" pitchFamily="34" charset="0"/>
                        </a:defRPr>
                      </a:lvl5pPr>
                      <a:lvl6pPr marL="25146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6pPr>
                      <a:lvl7pPr marL="29718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7pPr>
                      <a:lvl8pPr marL="34290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8pPr>
                      <a:lvl9pPr marL="3886200" indent="-228600" fontAlgn="base">
                        <a:spcBef>
                          <a:spcPts val="350"/>
                        </a:spcBef>
                        <a:spcAft>
                          <a:spcPct val="0"/>
                        </a:spcAft>
                        <a:buClr>
                          <a:schemeClr val="accent2"/>
                        </a:buClr>
                        <a:buFont typeface="Wingdings 2" panose="05020102010507070707" pitchFamily="18" charset="2"/>
                        <a:defRPr sz="1600">
                          <a:solidFill>
                            <a:schemeClr val="tx1"/>
                          </a:solidFill>
                          <a:latin typeface="Lucida Sans Unicode" panose="020B0602030504020204" pitchFamily="34" charset="0"/>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Low cost for solution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bl>
          </a:graphicData>
        </a:graphic>
      </p:graphicFrame>
      <p:sp>
        <p:nvSpPr>
          <p:cNvPr id="2" name="Title 1"/>
          <p:cNvSpPr>
            <a:spLocks noGrp="1"/>
          </p:cNvSpPr>
          <p:nvPr>
            <p:ph type="title"/>
          </p:nvPr>
        </p:nvSpPr>
        <p:spPr>
          <a:xfrm>
            <a:off x="1981200" y="229549"/>
            <a:ext cx="8229600" cy="804834"/>
          </a:xfrm>
        </p:spPr>
        <p:txBody>
          <a:bodyPr>
            <a:normAutofit fontScale="90000"/>
          </a:bodyPr>
          <a:lstStyle/>
          <a:p>
            <a:pPr>
              <a:defRPr/>
            </a:pPr>
            <a:r>
              <a:rPr lang="en-US" dirty="0" smtClean="0"/>
              <a:t>Difference b /w Soft and Hard </a:t>
            </a:r>
            <a:r>
              <a:rPr lang="en-US" dirty="0"/>
              <a:t>C</a:t>
            </a:r>
            <a:r>
              <a:rPr lang="en-US" dirty="0" smtClean="0"/>
              <a:t>omputing</a:t>
            </a:r>
            <a:endParaRPr lang="en-US" dirty="0"/>
          </a:p>
        </p:txBody>
      </p:sp>
    </p:spTree>
    <p:extLst>
      <p:ext uri="{BB962C8B-B14F-4D97-AF65-F5344CB8AC3E}">
        <p14:creationId xmlns:p14="http://schemas.microsoft.com/office/powerpoint/2010/main" val="11446519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nl-NL" altLang="en-US" smtClean="0"/>
              <a:t>Error fun</a:t>
            </a:r>
            <a:r>
              <a:rPr lang="en-US" altLang="en-US" smtClean="0"/>
              <a:t>ction</a:t>
            </a:r>
            <a:r>
              <a:rPr lang="nl-NL" altLang="en-US" smtClean="0"/>
              <a:t> (LMS)</a:t>
            </a:r>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81400"/>
            <a:ext cx="815340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00200"/>
            <a:ext cx="60198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grpSp>
        <p:nvGrpSpPr>
          <p:cNvPr id="69637" name="Group 5"/>
          <p:cNvGrpSpPr>
            <a:grpSpLocks/>
          </p:cNvGrpSpPr>
          <p:nvPr/>
        </p:nvGrpSpPr>
        <p:grpSpPr bwMode="auto">
          <a:xfrm>
            <a:off x="1524000" y="1"/>
            <a:ext cx="3810000" cy="688975"/>
            <a:chOff x="864" y="3600"/>
            <a:chExt cx="3984" cy="720"/>
          </a:xfrm>
        </p:grpSpPr>
        <p:pic>
          <p:nvPicPr>
            <p:cNvPr id="69638" name="Picture 6" descr="ikatk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7" descr="small_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991689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600200" y="266700"/>
            <a:ext cx="8610600" cy="1104900"/>
          </a:xfrm>
        </p:spPr>
        <p:txBody>
          <a:bodyPr/>
          <a:lstStyle/>
          <a:p>
            <a:pPr eaLnBrk="1" hangingPunct="1"/>
            <a:r>
              <a:rPr lang="en-US" altLang="en-US" smtClean="0"/>
              <a:t>Adaptation</a:t>
            </a:r>
            <a:r>
              <a:rPr lang="nl-NL" altLang="en-US" smtClean="0"/>
              <a:t> hidden-output </a:t>
            </a:r>
            <a:r>
              <a:rPr lang="en-US" altLang="en-US" smtClean="0"/>
              <a:t>weights</a:t>
            </a:r>
            <a:endParaRPr lang="nl-NL" altLang="en-US" smtClean="0"/>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181601"/>
            <a:ext cx="563880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6934200"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grpSp>
        <p:nvGrpSpPr>
          <p:cNvPr id="70661" name="Group 5"/>
          <p:cNvGrpSpPr>
            <a:grpSpLocks/>
          </p:cNvGrpSpPr>
          <p:nvPr/>
        </p:nvGrpSpPr>
        <p:grpSpPr bwMode="auto">
          <a:xfrm>
            <a:off x="1524000" y="1"/>
            <a:ext cx="3810000" cy="688975"/>
            <a:chOff x="864" y="3600"/>
            <a:chExt cx="3984" cy="720"/>
          </a:xfrm>
        </p:grpSpPr>
        <p:pic>
          <p:nvPicPr>
            <p:cNvPr id="70662" name="Picture 6" descr="ikatk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7" descr="small_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469736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05000" y="266700"/>
            <a:ext cx="8305800" cy="1104900"/>
          </a:xfrm>
        </p:spPr>
        <p:txBody>
          <a:bodyPr/>
          <a:lstStyle/>
          <a:p>
            <a:pPr eaLnBrk="1" hangingPunct="1"/>
            <a:r>
              <a:rPr lang="nl-NL" altLang="en-US" smtClean="0"/>
              <a:t>A</a:t>
            </a:r>
            <a:r>
              <a:rPr lang="en-US" altLang="en-US" smtClean="0"/>
              <a:t>daptation</a:t>
            </a:r>
            <a:r>
              <a:rPr lang="nl-NL" altLang="en-US" smtClean="0"/>
              <a:t> input-hidden </a:t>
            </a:r>
            <a:r>
              <a:rPr lang="en-US" altLang="en-US" smtClean="0"/>
              <a:t>weights</a:t>
            </a:r>
            <a:endParaRPr lang="nl-NL" altLang="en-US" smtClean="0"/>
          </a:p>
        </p:txBody>
      </p:sp>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87488"/>
            <a:ext cx="8077200"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5799138"/>
            <a:ext cx="4114800"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pic>
      <p:sp>
        <p:nvSpPr>
          <p:cNvPr id="71685" name="Rectangle 5"/>
          <p:cNvSpPr>
            <a:spLocks noChangeArrowheads="1"/>
          </p:cNvSpPr>
          <p:nvPr/>
        </p:nvSpPr>
        <p:spPr bwMode="auto">
          <a:xfrm>
            <a:off x="5638801" y="5867401"/>
            <a:ext cx="3694113" cy="911225"/>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p>
        </p:txBody>
      </p:sp>
      <p:grpSp>
        <p:nvGrpSpPr>
          <p:cNvPr id="71686" name="Group 6"/>
          <p:cNvGrpSpPr>
            <a:grpSpLocks/>
          </p:cNvGrpSpPr>
          <p:nvPr/>
        </p:nvGrpSpPr>
        <p:grpSpPr bwMode="auto">
          <a:xfrm>
            <a:off x="1524000" y="1"/>
            <a:ext cx="3810000" cy="688975"/>
            <a:chOff x="864" y="3600"/>
            <a:chExt cx="3984" cy="720"/>
          </a:xfrm>
        </p:grpSpPr>
        <p:pic>
          <p:nvPicPr>
            <p:cNvPr id="71687" name="Picture 7" descr="ikatk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3686"/>
              <a:ext cx="321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8" descr="small_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3600"/>
              <a:ext cx="52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439982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smtClean="0"/>
              <a:t>The Perceptron Learning Algorithm</a:t>
            </a:r>
          </a:p>
        </p:txBody>
      </p:sp>
      <p:sp>
        <p:nvSpPr>
          <p:cNvPr id="72707" name="Rectangle 3"/>
          <p:cNvSpPr>
            <a:spLocks noGrp="1" noChangeArrowheads="1"/>
          </p:cNvSpPr>
          <p:nvPr>
            <p:ph type="body" idx="4294967295"/>
          </p:nvPr>
        </p:nvSpPr>
        <p:spPr>
          <a:xfrm>
            <a:off x="2438400" y="1600201"/>
            <a:ext cx="7772400" cy="4530725"/>
          </a:xfrm>
          <a:prstGeom prst="rect">
            <a:avLst/>
          </a:prstGeom>
        </p:spPr>
        <p:txBody>
          <a:bodyPr/>
          <a:lstStyle/>
          <a:p>
            <a:pPr eaLnBrk="1" hangingPunct="1"/>
            <a:r>
              <a:rPr lang="en-US" altLang="en-US" smtClean="0"/>
              <a:t>Example of current-best-hypothesis (CBH) search (so incremental, etc.):</a:t>
            </a:r>
          </a:p>
          <a:p>
            <a:pPr eaLnBrk="1" hangingPunct="1"/>
            <a:r>
              <a:rPr lang="en-US" altLang="en-US" smtClean="0"/>
              <a:t>Begin with a hypothesis (a perceptron)</a:t>
            </a:r>
          </a:p>
          <a:p>
            <a:pPr eaLnBrk="1" hangingPunct="1"/>
            <a:r>
              <a:rPr lang="en-US" altLang="en-US" smtClean="0"/>
              <a:t>Repeat over all examples several times</a:t>
            </a:r>
          </a:p>
          <a:p>
            <a:pPr lvl="1" eaLnBrk="1" hangingPunct="1"/>
            <a:r>
              <a:rPr lang="en-US" altLang="en-US" smtClean="0"/>
              <a:t>Adjust weights as examples are seen</a:t>
            </a:r>
          </a:p>
          <a:p>
            <a:pPr eaLnBrk="1" hangingPunct="1"/>
            <a:r>
              <a:rPr lang="en-US" altLang="en-US" smtClean="0"/>
              <a:t>Until all examples correctly classified or a stopping criterion reached</a:t>
            </a:r>
          </a:p>
          <a:p>
            <a:pPr lvl="1" eaLnBrk="1" hangingPunct="1">
              <a:buFontTx/>
              <a:buNone/>
            </a:pPr>
            <a:endParaRPr lang="en-US" altLang="en-US" smtClean="0"/>
          </a:p>
        </p:txBody>
      </p:sp>
    </p:spTree>
    <p:extLst>
      <p:ext uri="{BB962C8B-B14F-4D97-AF65-F5344CB8AC3E}">
        <p14:creationId xmlns:p14="http://schemas.microsoft.com/office/powerpoint/2010/main" val="37068988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smtClean="0"/>
              <a:t>Method for Adjusting Weights</a:t>
            </a:r>
          </a:p>
        </p:txBody>
      </p:sp>
      <p:sp>
        <p:nvSpPr>
          <p:cNvPr id="4101" name="Rectangle 3"/>
          <p:cNvSpPr>
            <a:spLocks noGrp="1" noChangeArrowheads="1"/>
          </p:cNvSpPr>
          <p:nvPr>
            <p:ph type="body" idx="4294967295"/>
          </p:nvPr>
        </p:nvSpPr>
        <p:spPr>
          <a:xfrm>
            <a:off x="2438400" y="1600201"/>
            <a:ext cx="7772400" cy="4530725"/>
          </a:xfrm>
          <a:prstGeom prst="rect">
            <a:avLst/>
          </a:prstGeom>
        </p:spPr>
        <p:txBody>
          <a:bodyPr/>
          <a:lstStyle/>
          <a:p>
            <a:pPr eaLnBrk="1" hangingPunct="1"/>
            <a:r>
              <a:rPr lang="en-US" altLang="en-US" smtClean="0"/>
              <a:t>One weight update possibility:</a:t>
            </a:r>
          </a:p>
          <a:p>
            <a:pPr eaLnBrk="1" hangingPunct="1"/>
            <a:r>
              <a:rPr lang="en-US" altLang="en-US" smtClean="0"/>
              <a:t>If classification correct, don’t change</a:t>
            </a:r>
          </a:p>
          <a:p>
            <a:pPr eaLnBrk="1" hangingPunct="1"/>
            <a:r>
              <a:rPr lang="en-US" altLang="en-US" smtClean="0"/>
              <a:t>Otherwise:</a:t>
            </a:r>
          </a:p>
          <a:p>
            <a:pPr lvl="1" eaLnBrk="1" hangingPunct="1"/>
            <a:r>
              <a:rPr lang="en-US" altLang="en-US" sz="2400"/>
              <a:t>If false negative, add input: </a:t>
            </a:r>
          </a:p>
          <a:p>
            <a:pPr lvl="1" eaLnBrk="1" hangingPunct="1"/>
            <a:r>
              <a:rPr lang="en-US" altLang="en-US" sz="2400"/>
              <a:t>If false positive, subtract input:</a:t>
            </a:r>
          </a:p>
          <a:p>
            <a:pPr eaLnBrk="1" hangingPunct="1"/>
            <a:r>
              <a:rPr lang="en-US" altLang="en-US" smtClean="0"/>
              <a:t>Intuition: For instance, if example is positive, strengthen/increase the weights corresponding to the positive attributes of the example</a:t>
            </a:r>
          </a:p>
        </p:txBody>
      </p:sp>
      <p:graphicFrame>
        <p:nvGraphicFramePr>
          <p:cNvPr id="4098" name="Object 4"/>
          <p:cNvGraphicFramePr>
            <a:graphicFrameLocks noChangeAspect="1"/>
          </p:cNvGraphicFramePr>
          <p:nvPr/>
        </p:nvGraphicFramePr>
        <p:xfrm>
          <a:off x="7239000" y="2971800"/>
          <a:ext cx="1993900" cy="611188"/>
        </p:xfrm>
        <a:graphic>
          <a:graphicData uri="http://schemas.openxmlformats.org/presentationml/2006/ole">
            <mc:AlternateContent xmlns:mc="http://schemas.openxmlformats.org/markup-compatibility/2006">
              <mc:Choice xmlns:v="urn:schemas-microsoft-com:vml" Requires="v">
                <p:oleObj spid="_x0000_s4126" name="Microsoft Equation 3.0" r:id="rId3" imgW="787320" imgH="241200" progId="Equation.3">
                  <p:embed/>
                </p:oleObj>
              </mc:Choice>
              <mc:Fallback>
                <p:oleObj name="Microsoft Equation 3.0" r:id="rId3" imgW="78732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971800"/>
                        <a:ext cx="19939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5"/>
          <p:cNvGraphicFramePr>
            <a:graphicFrameLocks noChangeAspect="1"/>
          </p:cNvGraphicFramePr>
          <p:nvPr/>
        </p:nvGraphicFramePr>
        <p:xfrm>
          <a:off x="7467600" y="3505200"/>
          <a:ext cx="1993900" cy="611188"/>
        </p:xfrm>
        <a:graphic>
          <a:graphicData uri="http://schemas.openxmlformats.org/presentationml/2006/ole">
            <mc:AlternateContent xmlns:mc="http://schemas.openxmlformats.org/markup-compatibility/2006">
              <mc:Choice xmlns:v="urn:schemas-microsoft-com:vml" Requires="v">
                <p:oleObj spid="_x0000_s4127" name="Equation" r:id="rId5" imgW="787320" imgH="241200" progId="Equation.3">
                  <p:embed/>
                </p:oleObj>
              </mc:Choice>
              <mc:Fallback>
                <p:oleObj name="Equation" r:id="rId5" imgW="78732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505200"/>
                        <a:ext cx="199390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911423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en-US" smtClean="0"/>
              <a:t>Properties of the Algorithm</a:t>
            </a:r>
          </a:p>
        </p:txBody>
      </p:sp>
      <p:sp>
        <p:nvSpPr>
          <p:cNvPr id="5125" name="Rectangle 3"/>
          <p:cNvSpPr>
            <a:spLocks noGrp="1" noChangeArrowheads="1"/>
          </p:cNvSpPr>
          <p:nvPr>
            <p:ph type="body" idx="4294967295"/>
          </p:nvPr>
        </p:nvSpPr>
        <p:spPr>
          <a:xfrm>
            <a:off x="2438400" y="1600201"/>
            <a:ext cx="7772400" cy="4530725"/>
          </a:xfrm>
          <a:prstGeom prst="rect">
            <a:avLst/>
          </a:prstGeom>
        </p:spPr>
        <p:txBody>
          <a:bodyPr/>
          <a:lstStyle/>
          <a:p>
            <a:pPr eaLnBrk="1" hangingPunct="1">
              <a:lnSpc>
                <a:spcPct val="90000"/>
              </a:lnSpc>
            </a:pPr>
            <a:r>
              <a:rPr lang="en-US" altLang="en-US" smtClean="0"/>
              <a:t>In general, also apply  a learning rate</a:t>
            </a:r>
          </a:p>
          <a:p>
            <a:pPr eaLnBrk="1" hangingPunct="1">
              <a:lnSpc>
                <a:spcPct val="90000"/>
              </a:lnSpc>
            </a:pPr>
            <a:endParaRPr lang="en-US" altLang="en-US" smtClean="0"/>
          </a:p>
          <a:p>
            <a:pPr eaLnBrk="1" hangingPunct="1">
              <a:lnSpc>
                <a:spcPct val="90000"/>
              </a:lnSpc>
            </a:pPr>
            <a:r>
              <a:rPr lang="en-US" altLang="en-US" smtClean="0"/>
              <a:t>The adjustment is in the direction of minimizing error on the example</a:t>
            </a:r>
          </a:p>
          <a:p>
            <a:pPr eaLnBrk="1" hangingPunct="1">
              <a:lnSpc>
                <a:spcPct val="90000"/>
              </a:lnSpc>
            </a:pPr>
            <a:r>
              <a:rPr lang="en-US" altLang="en-US" smtClean="0"/>
              <a:t>If learning rate is appropriate and the examples are linear separable, after a finite number of iterations, the algorithm converges to a linear separator</a:t>
            </a:r>
          </a:p>
        </p:txBody>
      </p:sp>
      <p:graphicFrame>
        <p:nvGraphicFramePr>
          <p:cNvPr id="5122" name="Object 4"/>
          <p:cNvGraphicFramePr>
            <a:graphicFrameLocks noChangeAspect="1"/>
          </p:cNvGraphicFramePr>
          <p:nvPr/>
        </p:nvGraphicFramePr>
        <p:xfrm>
          <a:off x="8534401" y="1676401"/>
          <a:ext cx="385763" cy="354013"/>
        </p:xfrm>
        <a:graphic>
          <a:graphicData uri="http://schemas.openxmlformats.org/presentationml/2006/ole">
            <mc:AlternateContent xmlns:mc="http://schemas.openxmlformats.org/markup-compatibility/2006">
              <mc:Choice xmlns:v="urn:schemas-microsoft-com:vml" Requires="v">
                <p:oleObj spid="_x0000_s5150" name="Equation" r:id="rId3" imgW="152280" imgH="139680" progId="Equation.3">
                  <p:embed/>
                </p:oleObj>
              </mc:Choice>
              <mc:Fallback>
                <p:oleObj name="Equation"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1" y="1676401"/>
                        <a:ext cx="38576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4724401" y="1981200"/>
          <a:ext cx="2314575" cy="611188"/>
        </p:xfrm>
        <a:graphic>
          <a:graphicData uri="http://schemas.openxmlformats.org/presentationml/2006/ole">
            <mc:AlternateContent xmlns:mc="http://schemas.openxmlformats.org/markup-compatibility/2006">
              <mc:Choice xmlns:v="urn:schemas-microsoft-com:vml" Requires="v">
                <p:oleObj spid="_x0000_s5151" name="Equation" r:id="rId5" imgW="914400" imgH="241200" progId="Equation.3">
                  <p:embed/>
                </p:oleObj>
              </mc:Choice>
              <mc:Fallback>
                <p:oleObj name="Equation" r:id="rId5" imgW="9144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1" y="1981200"/>
                        <a:ext cx="2314575"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490126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custDataLst>
              <p:tags r:id="rId1"/>
            </p:custDataLst>
          </p:nvPr>
        </p:nvSpPr>
        <p:spPr/>
        <p:txBody>
          <a:bodyPr/>
          <a:lstStyle/>
          <a:p>
            <a:pPr eaLnBrk="1" hangingPunct="1"/>
            <a:r>
              <a:rPr lang="en-US" altLang="en-US" smtClean="0">
                <a:latin typeface="Arial" panose="020B0604020202020204" pitchFamily="34" charset="0"/>
              </a:rPr>
              <a:t>Training and testing data</a:t>
            </a:r>
          </a:p>
        </p:txBody>
      </p:sp>
      <p:sp>
        <p:nvSpPr>
          <p:cNvPr id="73731" name="Rectangle 3"/>
          <p:cNvSpPr>
            <a:spLocks noGrp="1" noChangeArrowheads="1"/>
          </p:cNvSpPr>
          <p:nvPr>
            <p:ph type="body" idx="4294967295"/>
            <p:custDataLst>
              <p:tags r:id="rId2"/>
            </p:custDataLst>
          </p:nvPr>
        </p:nvSpPr>
        <p:spPr>
          <a:xfrm>
            <a:off x="2438400" y="1600201"/>
            <a:ext cx="7772400" cy="4530725"/>
          </a:xfrm>
          <a:prstGeom prst="rect">
            <a:avLst/>
          </a:prstGeom>
        </p:spPr>
        <p:txBody>
          <a:bodyPr/>
          <a:lstStyle/>
          <a:p>
            <a:pPr eaLnBrk="1" hangingPunct="1"/>
            <a:r>
              <a:rPr lang="en-US" altLang="en-US" smtClean="0"/>
              <a:t>How many examples ?</a:t>
            </a:r>
          </a:p>
          <a:p>
            <a:pPr lvl="1" eaLnBrk="1" hangingPunct="1"/>
            <a:r>
              <a:rPr lang="en-US" altLang="en-US" smtClean="0"/>
              <a:t>The more the merrier !</a:t>
            </a:r>
          </a:p>
          <a:p>
            <a:pPr eaLnBrk="1" hangingPunct="1"/>
            <a:r>
              <a:rPr lang="en-US" altLang="en-US" smtClean="0"/>
              <a:t>Disjoint training and testing data sets</a:t>
            </a:r>
          </a:p>
          <a:p>
            <a:pPr lvl="1" eaLnBrk="1" hangingPunct="1"/>
            <a:r>
              <a:rPr lang="en-US" altLang="en-US" smtClean="0"/>
              <a:t>learn from training data but evaluate performance (generalization ability) on unseen test data</a:t>
            </a:r>
          </a:p>
          <a:p>
            <a:pPr eaLnBrk="1" hangingPunct="1"/>
            <a:r>
              <a:rPr lang="en-US" altLang="en-US" b="1" smtClean="0"/>
              <a:t>Aim</a:t>
            </a:r>
            <a:r>
              <a:rPr lang="en-US" altLang="en-US" smtClean="0"/>
              <a:t>: minimize error on </a:t>
            </a:r>
            <a:r>
              <a:rPr lang="en-US" altLang="en-US" i="1" smtClean="0">
                <a:latin typeface="Arial-ItalicMT" charset="0"/>
              </a:rPr>
              <a:t>test </a:t>
            </a:r>
            <a:r>
              <a:rPr lang="en-US" altLang="en-US" smtClean="0"/>
              <a:t>data</a:t>
            </a:r>
          </a:p>
        </p:txBody>
      </p:sp>
      <p:sp>
        <p:nvSpPr>
          <p:cNvPr id="7373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F6C11C-9540-47B8-874A-22F53FD8D871}" type="slidenum">
              <a:rPr lang="en-GB" altLang="en-US"/>
              <a:pPr eaLnBrk="1" hangingPunct="1"/>
              <a:t>86</a:t>
            </a:fld>
            <a:endParaRPr lang="en-GB" altLang="en-US"/>
          </a:p>
        </p:txBody>
      </p:sp>
    </p:spTree>
    <p:extLst>
      <p:ext uri="{BB962C8B-B14F-4D97-AF65-F5344CB8AC3E}">
        <p14:creationId xmlns:p14="http://schemas.microsoft.com/office/powerpoint/2010/main" val="41421802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body" idx="4294967295"/>
          </p:nvPr>
        </p:nvSpPr>
        <p:spPr>
          <a:xfrm>
            <a:off x="2209800" y="1752600"/>
            <a:ext cx="8077200" cy="4495800"/>
          </a:xfrm>
          <a:prstGeom prst="rect">
            <a:avLst/>
          </a:prstGeom>
        </p:spPr>
        <p:txBody>
          <a:bodyPr/>
          <a:lstStyle/>
          <a:p>
            <a:pPr eaLnBrk="1" hangingPunct="1">
              <a:buClr>
                <a:schemeClr val="tx1"/>
              </a:buClr>
              <a:buSzTx/>
              <a:buFont typeface="Arial" panose="020B0604020202020204" pitchFamily="34" charset="0"/>
              <a:buChar char="●"/>
            </a:pPr>
            <a:r>
              <a:rPr lang="en-US" altLang="en-US" smtClean="0"/>
              <a:t>How are the weights initialized?</a:t>
            </a:r>
          </a:p>
          <a:p>
            <a:pPr eaLnBrk="1" hangingPunct="1">
              <a:buClr>
                <a:schemeClr val="tx1"/>
              </a:buClr>
              <a:buSzTx/>
              <a:buFont typeface="Arial" panose="020B0604020202020204" pitchFamily="34" charset="0"/>
              <a:buChar char="●"/>
            </a:pPr>
            <a:r>
              <a:rPr lang="en-US" altLang="en-US" smtClean="0"/>
              <a:t>How is the learning rate chosen?</a:t>
            </a:r>
            <a:endParaRPr lang="en-US" altLang="en-US" smtClean="0">
              <a:sym typeface="Symbol" panose="05050102010706020507" pitchFamily="18" charset="2"/>
            </a:endParaRPr>
          </a:p>
          <a:p>
            <a:pPr eaLnBrk="1" hangingPunct="1">
              <a:buClr>
                <a:schemeClr val="tx1"/>
              </a:buClr>
              <a:buSzTx/>
              <a:buFont typeface="Arial" panose="020B0604020202020204" pitchFamily="34" charset="0"/>
              <a:buChar char="●"/>
            </a:pPr>
            <a:r>
              <a:rPr lang="en-US" altLang="en-US" smtClean="0">
                <a:sym typeface="Symbol" panose="05050102010706020507" pitchFamily="18" charset="2"/>
              </a:rPr>
              <a:t>How many hidden layers and how many neurons?</a:t>
            </a:r>
          </a:p>
          <a:p>
            <a:pPr eaLnBrk="1" hangingPunct="1">
              <a:buClr>
                <a:schemeClr val="tx1"/>
              </a:buClr>
              <a:buSzTx/>
              <a:buFont typeface="Arial" panose="020B0604020202020204" pitchFamily="34" charset="0"/>
              <a:buChar char="●"/>
            </a:pPr>
            <a:r>
              <a:rPr lang="en-US" altLang="en-US" smtClean="0">
                <a:sym typeface="Symbol" panose="05050102010706020507" pitchFamily="18" charset="2"/>
              </a:rPr>
              <a:t>How many examples in the training set? </a:t>
            </a:r>
          </a:p>
          <a:p>
            <a:pPr eaLnBrk="1" hangingPunct="1">
              <a:buClr>
                <a:schemeClr val="tx1"/>
              </a:buClr>
            </a:pPr>
            <a:endParaRPr lang="en-US" altLang="en-US" smtClean="0">
              <a:sym typeface="Symbol" panose="05050102010706020507" pitchFamily="18" charset="2"/>
            </a:endParaRPr>
          </a:p>
        </p:txBody>
      </p:sp>
      <p:sp>
        <p:nvSpPr>
          <p:cNvPr id="74755" name="Rectangle 1027"/>
          <p:cNvSpPr>
            <a:spLocks noChangeArrowheads="1"/>
          </p:cNvSpPr>
          <p:nvPr/>
        </p:nvSpPr>
        <p:spPr bwMode="auto">
          <a:xfrm>
            <a:off x="21336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200">
                <a:solidFill>
                  <a:schemeClr val="tx2"/>
                </a:solidFill>
                <a:latin typeface="Times New Roman" panose="02020603050405020304" pitchFamily="18" charset="0"/>
              </a:rPr>
              <a:t>Network parameters </a:t>
            </a:r>
          </a:p>
        </p:txBody>
      </p:sp>
    </p:spTree>
    <p:extLst>
      <p:ext uri="{BB962C8B-B14F-4D97-AF65-F5344CB8AC3E}">
        <p14:creationId xmlns:p14="http://schemas.microsoft.com/office/powerpoint/2010/main" val="27582727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body" idx="4294967295"/>
          </p:nvPr>
        </p:nvSpPr>
        <p:spPr>
          <a:xfrm>
            <a:off x="1981200" y="3351213"/>
            <a:ext cx="8229600" cy="1370012"/>
          </a:xfrm>
          <a:prstGeom prst="rect">
            <a:avLst/>
          </a:prstGeom>
          <a:noFill/>
        </p:spPr>
        <p:txBody>
          <a:bodyPr>
            <a:normAutofit lnSpcReduction="10000"/>
          </a:bodyPr>
          <a:lstStyle/>
          <a:p>
            <a:pPr algn="ctr" eaLnBrk="1" hangingPunct="1">
              <a:buFontTx/>
              <a:buNone/>
            </a:pPr>
            <a:r>
              <a:rPr lang="en-US" altLang="en-US" sz="3600"/>
              <a:t>Botanical Application Example:</a:t>
            </a:r>
            <a:br>
              <a:rPr lang="en-US" altLang="en-US" sz="3600"/>
            </a:br>
            <a:r>
              <a:rPr lang="en-US" altLang="en-US" sz="3600"/>
              <a:t>Iris Flower Classification</a:t>
            </a:r>
          </a:p>
        </p:txBody>
      </p:sp>
      <p:sp>
        <p:nvSpPr>
          <p:cNvPr id="75779" name="Rectangle 5"/>
          <p:cNvSpPr>
            <a:spLocks noGrp="1" noChangeArrowheads="1"/>
          </p:cNvSpPr>
          <p:nvPr>
            <p:ph type="title"/>
          </p:nvPr>
        </p:nvSpPr>
        <p:spPr>
          <a:noFill/>
        </p:spPr>
        <p:txBody>
          <a:bodyPr/>
          <a:lstStyle/>
          <a:p>
            <a:pPr eaLnBrk="1" hangingPunct="1"/>
            <a:r>
              <a:rPr lang="en-US" altLang="en-US" smtClean="0"/>
              <a:t>Part III: Classification Lab</a:t>
            </a:r>
          </a:p>
        </p:txBody>
      </p:sp>
    </p:spTree>
    <p:extLst>
      <p:ext uri="{BB962C8B-B14F-4D97-AF65-F5344CB8AC3E}">
        <p14:creationId xmlns:p14="http://schemas.microsoft.com/office/powerpoint/2010/main" val="40508951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10744" y="141998"/>
            <a:ext cx="10364451" cy="1107253"/>
          </a:xfrm>
        </p:spPr>
        <p:txBody>
          <a:bodyPr>
            <a:normAutofit/>
          </a:bodyPr>
          <a:lstStyle/>
          <a:p>
            <a:pPr eaLnBrk="1" hangingPunct="1"/>
            <a:r>
              <a:rPr lang="en-US" altLang="en-US" sz="3200" dirty="0"/>
              <a:t>Botanical Application Example:</a:t>
            </a:r>
            <a:br>
              <a:rPr lang="en-US" altLang="en-US" sz="3200" dirty="0"/>
            </a:br>
            <a:r>
              <a:rPr lang="en-US" altLang="en-US" sz="3200" dirty="0"/>
              <a:t>Iris Flower Classification</a:t>
            </a:r>
          </a:p>
        </p:txBody>
      </p:sp>
      <p:sp>
        <p:nvSpPr>
          <p:cNvPr id="76803" name="Rectangle 3"/>
          <p:cNvSpPr>
            <a:spLocks noGrp="1" noChangeArrowheads="1"/>
          </p:cNvSpPr>
          <p:nvPr>
            <p:ph type="body" idx="4294967295"/>
          </p:nvPr>
        </p:nvSpPr>
        <p:spPr>
          <a:xfrm>
            <a:off x="1981200" y="1600200"/>
            <a:ext cx="8229600" cy="4262438"/>
          </a:xfrm>
          <a:prstGeom prst="rect">
            <a:avLst/>
          </a:prstGeom>
        </p:spPr>
        <p:txBody>
          <a:bodyPr/>
          <a:lstStyle/>
          <a:p>
            <a:pPr eaLnBrk="1" hangingPunct="1"/>
            <a:r>
              <a:rPr lang="en-US" altLang="en-US" sz="1800" dirty="0"/>
              <a:t>3 species of Iris – SETOSA, VERSICOLOR, VIRGINICA</a:t>
            </a:r>
          </a:p>
          <a:p>
            <a:pPr eaLnBrk="1" hangingPunct="1"/>
            <a:r>
              <a:rPr lang="en-US" altLang="en-US" sz="1800" dirty="0"/>
              <a:t>Each flower has parts called PETALS &amp; SEPALS</a:t>
            </a:r>
          </a:p>
          <a:p>
            <a:pPr eaLnBrk="1" hangingPunct="1"/>
            <a:r>
              <a:rPr lang="en-US" altLang="en-US" sz="1800" dirty="0"/>
              <a:t>Length and Width of sepal &amp; petal can be used to determine iris type</a:t>
            </a:r>
          </a:p>
          <a:p>
            <a:pPr eaLnBrk="1" hangingPunct="1"/>
            <a:r>
              <a:rPr lang="en-US" altLang="en-US" sz="1800" dirty="0"/>
              <a:t>Data collected on large number of iris flowers </a:t>
            </a:r>
          </a:p>
          <a:p>
            <a:pPr eaLnBrk="1" hangingPunct="1"/>
            <a:r>
              <a:rPr lang="en-US" altLang="en-US" sz="1800" dirty="0"/>
              <a:t>For example, in one flower petal length=6.7mm and width=4.3mm also sepal length=22.4mm &amp; sepal width =62.4mm. Iris type was SETOSA</a:t>
            </a:r>
          </a:p>
          <a:p>
            <a:pPr eaLnBrk="1" hangingPunct="1"/>
            <a:r>
              <a:rPr lang="en-US" altLang="en-US" sz="1800" dirty="0"/>
              <a:t>Neural net will be trained to determine specie of iris for given set of petal and sepal width and length</a:t>
            </a:r>
          </a:p>
          <a:p>
            <a:pPr eaLnBrk="1" hangingPunct="1"/>
            <a:endParaRPr lang="en-US" altLang="en-US" sz="1800" dirty="0"/>
          </a:p>
          <a:p>
            <a:pPr eaLnBrk="1" hangingPunct="1"/>
            <a:endParaRPr lang="en-US" altLang="en-US" sz="1800" dirty="0"/>
          </a:p>
        </p:txBody>
      </p:sp>
    </p:spTree>
    <p:extLst>
      <p:ext uri="{BB962C8B-B14F-4D97-AF65-F5344CB8AC3E}">
        <p14:creationId xmlns:p14="http://schemas.microsoft.com/office/powerpoint/2010/main" val="963590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bwMode="auto">
          <a:xfrm>
            <a:off x="1905448" y="386366"/>
            <a:ext cx="9672659" cy="43788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a:bodyPr>
          <a:lstStyle/>
          <a:p>
            <a:pPr eaLnBrk="1" hangingPunct="1">
              <a:defRPr/>
            </a:pPr>
            <a:r>
              <a:rPr lang="en-US" altLang="en-US" dirty="0" smtClean="0">
                <a:effectLst/>
                <a:latin typeface="Times New Roman" panose="02020603050405020304" pitchFamily="18" charset="0"/>
              </a:rPr>
              <a:t>Unique Features of Soft Computing</a:t>
            </a:r>
          </a:p>
        </p:txBody>
      </p:sp>
      <p:sp>
        <p:nvSpPr>
          <p:cNvPr id="14339" name="Rectangle 3"/>
          <p:cNvSpPr>
            <a:spLocks noGrp="1"/>
          </p:cNvSpPr>
          <p:nvPr>
            <p:ph type="body" idx="4294967295"/>
          </p:nvPr>
        </p:nvSpPr>
        <p:spPr>
          <a:xfrm>
            <a:off x="2438399" y="1481138"/>
            <a:ext cx="9139707" cy="4525962"/>
          </a:xfrm>
          <a:prstGeom prst="rect">
            <a:avLst/>
          </a:prstGeom>
        </p:spPr>
        <p:txBody>
          <a:bodyPr>
            <a:normAutofit/>
          </a:bodyPr>
          <a:lstStyle/>
          <a:p>
            <a:pPr eaLnBrk="1" hangingPunct="1">
              <a:buClr>
                <a:schemeClr val="tx1"/>
              </a:buClr>
              <a:buSzTx/>
              <a:buFontTx/>
              <a:buChar char="•"/>
            </a:pPr>
            <a:r>
              <a:rPr lang="en-US" altLang="en-US" sz="2400" dirty="0">
                <a:latin typeface="Times New Roman" panose="02020603050405020304" pitchFamily="18" charset="0"/>
                <a:cs typeface="Times New Roman" panose="02020603050405020304" pitchFamily="18" charset="0"/>
              </a:rPr>
              <a:t>Soft Computing is an approach for constructing systems which are</a:t>
            </a:r>
          </a:p>
          <a:p>
            <a:pPr lvl="1" algn="just" eaLnBrk="1" hangingPunct="1">
              <a:buClr>
                <a:schemeClr val="tx1"/>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computationally intelligent,</a:t>
            </a:r>
          </a:p>
          <a:p>
            <a:pPr lvl="1" algn="just" eaLnBrk="1" hangingPunct="1">
              <a:buClr>
                <a:schemeClr val="tx1"/>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possess human like expertise in particular domain, </a:t>
            </a:r>
          </a:p>
          <a:p>
            <a:pPr lvl="1" algn="just" eaLnBrk="1" hangingPunct="1">
              <a:buClr>
                <a:schemeClr val="tx1"/>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can adapt to the changing environment and can learn to do better </a:t>
            </a:r>
          </a:p>
          <a:p>
            <a:pPr lvl="1" algn="just" eaLnBrk="1" hangingPunct="1">
              <a:buClr>
                <a:schemeClr val="tx1"/>
              </a:buClr>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can explain their decisions</a:t>
            </a:r>
          </a:p>
          <a:p>
            <a:pPr eaLnBrk="1" hangingPunct="1"/>
            <a:endParaRPr lang="en-US" altLang="en-US" sz="2400" dirty="0" smtClean="0"/>
          </a:p>
        </p:txBody>
      </p:sp>
    </p:spTree>
    <p:extLst>
      <p:ext uri="{BB962C8B-B14F-4D97-AF65-F5344CB8AC3E}">
        <p14:creationId xmlns:p14="http://schemas.microsoft.com/office/powerpoint/2010/main" val="33065419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509" name="Group 237"/>
          <p:cNvGraphicFramePr>
            <a:graphicFrameLocks noGrp="1"/>
          </p:cNvGraphicFramePr>
          <p:nvPr>
            <p:ph idx="1"/>
          </p:nvPr>
        </p:nvGraphicFramePr>
        <p:xfrm>
          <a:off x="1981200" y="304800"/>
          <a:ext cx="8229600" cy="5963014"/>
        </p:xfrm>
        <a:graphic>
          <a:graphicData uri="http://schemas.openxmlformats.org/drawingml/2006/table">
            <a:tbl>
              <a:tblPr/>
              <a:tblGrid>
                <a:gridCol w="1809750"/>
                <a:gridCol w="1681163"/>
                <a:gridCol w="1746250"/>
                <a:gridCol w="1616075"/>
                <a:gridCol w="1376362"/>
              </a:tblGrid>
              <a:tr h="568264">
                <a:tc gridSpan="3">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chemeClr val="tx1"/>
                          </a:solidFill>
                          <a:effectLst/>
                          <a:latin typeface="Arial" pitchFamily="34" charset="0"/>
                          <a:cs typeface="Arial" pitchFamily="34" charset="0"/>
                        </a:rPr>
                        <a:t>Iris training and testing data: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cap="flat">
                      <a:noFill/>
                    </a:lnT>
                    <a:lnB>
                      <a:noFill/>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cap="flat">
                      <a:noFill/>
                    </a:lnT>
                    <a:lnB>
                      <a:noFill/>
                    </a:lnB>
                    <a:lnTlToBr>
                      <a:noFill/>
                    </a:lnTlToBr>
                    <a:lnBlToTr>
                      <a:noFill/>
                    </a:lnBlToTr>
                    <a:noFill/>
                  </a:tcPr>
                </a:tc>
              </a:tr>
              <a:tr h="5181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chemeClr val="tx1"/>
                          </a:solidFill>
                          <a:effectLst/>
                          <a:latin typeface="Arial" pitchFamily="34" charset="0"/>
                          <a:cs typeface="Arial" pitchFamily="34" charset="0"/>
                        </a:rPr>
                        <a:t>Sepal Length</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solidFill>
                      <a:srgbClr val="00FFF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chemeClr val="tx1"/>
                          </a:solidFill>
                          <a:effectLst/>
                          <a:latin typeface="Arial" pitchFamily="34" charset="0"/>
                          <a:cs typeface="Arial" pitchFamily="34" charset="0"/>
                        </a:rPr>
                        <a:t>Sepal Width</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chemeClr val="tx1"/>
                          </a:solidFill>
                          <a:effectLst/>
                          <a:latin typeface="Arial" pitchFamily="34" charset="0"/>
                          <a:cs typeface="Arial" pitchFamily="34" charset="0"/>
                        </a:rPr>
                        <a:t>Petal Length</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chemeClr val="tx1"/>
                          </a:solidFill>
                          <a:effectLst/>
                          <a:latin typeface="Arial" pitchFamily="34" charset="0"/>
                          <a:cs typeface="Arial" pitchFamily="34" charset="0"/>
                        </a:rPr>
                        <a:t>Petal Width</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1" i="0" u="sng" strike="noStrike" cap="none" normalizeH="0" baseline="0" smtClean="0">
                          <a:ln>
                            <a:noFill/>
                          </a:ln>
                          <a:solidFill>
                            <a:schemeClr val="tx1"/>
                          </a:solidFill>
                          <a:effectLst/>
                          <a:latin typeface="Arial" pitchFamily="34" charset="0"/>
                          <a:cs typeface="Arial" pitchFamily="34" charset="0"/>
                        </a:rPr>
                        <a:t>Iris Class</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0.224</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0.624</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0.067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0.043</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Setosa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solidFill>
                      <a:srgbClr val="00FF00"/>
                    </a:solid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0.749</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solidFill>
                      <a:srgbClr val="FFCC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0.502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0.627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0.541</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Veracolor</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0.557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0.541</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0.847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1.000</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Virginica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0.110</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0.502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0.051</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0.043</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Setosa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0.722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0.459</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0.663</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0.584</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Veracolor</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0.776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0.416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0.831</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0.831</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Virginica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0.196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0.667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0.067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0.043</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Setosa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0.612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0.333</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0.612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0.584</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Veracolor</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0.612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0.416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0.812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0.875</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Virginica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0.055</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0.584</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0.067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0.082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Setosa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0.557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0.541</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0.627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0.624</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Veracolor</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0.165</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0.208</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0.592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0.667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Virginica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0.027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0.376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0.067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0.043</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Setosa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0.639</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0.376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0.612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0.498</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Veracolor</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0.667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0.208</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0.812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0.710</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Virginica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0.306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0.710</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0.086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0.043</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Setosa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0.196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0.000</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0.424</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0.376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Veracolor</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0.612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0.502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0.694</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0.792</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Virginica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a:noFill/>
                    </a:lnB>
                    <a:lnTlToBr>
                      <a:noFill/>
                    </a:lnTlToBr>
                    <a:lnBlToTr>
                      <a:noFill/>
                    </a:lnBlToTr>
                    <a:noFill/>
                  </a:tcPr>
                </a:tc>
              </a:tr>
              <a:tr h="243814">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0.137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0.416</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0.067</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0.000</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a:noFill/>
                    </a:lnR>
                    <a:lnT>
                      <a:noFill/>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Setosa</a:t>
                      </a:r>
                      <a:endParaRPr kumimoji="0" lang="en-US" sz="1800" b="0" i="0" u="none" strike="noStrike" cap="none" normalizeH="0" baseline="0" smtClean="0">
                        <a:ln>
                          <a:noFill/>
                        </a:ln>
                        <a:solidFill>
                          <a:schemeClr val="tx1"/>
                        </a:solidFill>
                        <a:effectLst/>
                        <a:latin typeface="Arial" pitchFamily="34" charset="0"/>
                      </a:endParaRPr>
                    </a:p>
                  </a:txBody>
                  <a:tcPr marT="45715" marB="45715" anchor="b"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6276251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981200" y="274639"/>
            <a:ext cx="8229600" cy="560387"/>
          </a:xfrm>
        </p:spPr>
        <p:txBody>
          <a:bodyPr>
            <a:normAutofit fontScale="90000"/>
          </a:bodyPr>
          <a:lstStyle/>
          <a:p>
            <a:pPr eaLnBrk="1" hangingPunct="1"/>
            <a:r>
              <a:rPr lang="en-US" altLang="en-US" sz="4000"/>
              <a:t>Iris Flower Classification</a:t>
            </a:r>
          </a:p>
        </p:txBody>
      </p:sp>
      <p:sp>
        <p:nvSpPr>
          <p:cNvPr id="78851" name="Rectangle 3"/>
          <p:cNvSpPr>
            <a:spLocks noGrp="1" noChangeArrowheads="1"/>
          </p:cNvSpPr>
          <p:nvPr>
            <p:ph type="body" idx="4294967295"/>
          </p:nvPr>
        </p:nvSpPr>
        <p:spPr>
          <a:xfrm>
            <a:off x="1981200" y="838200"/>
            <a:ext cx="8077200" cy="3505200"/>
          </a:xfrm>
          <a:prstGeom prst="rect">
            <a:avLst/>
          </a:prstGeom>
        </p:spPr>
        <p:txBody>
          <a:bodyPr>
            <a:normAutofit fontScale="92500" lnSpcReduction="10000"/>
          </a:bodyPr>
          <a:lstStyle/>
          <a:p>
            <a:pPr eaLnBrk="1" hangingPunct="1"/>
            <a:r>
              <a:rPr lang="en-US" altLang="en-US" sz="2400"/>
              <a:t>Since output is non-numeric, will use a 3bit binary code to specify output</a:t>
            </a:r>
          </a:p>
          <a:p>
            <a:pPr eaLnBrk="1" hangingPunct="1"/>
            <a:r>
              <a:rPr lang="en-US" altLang="en-US" sz="2400"/>
              <a:t>1 0 0 represents SETOSA</a:t>
            </a:r>
          </a:p>
          <a:p>
            <a:pPr eaLnBrk="1" hangingPunct="1"/>
            <a:r>
              <a:rPr lang="en-US" altLang="en-US" sz="2400"/>
              <a:t>0 1 0 represents VERSICOLOR</a:t>
            </a:r>
          </a:p>
          <a:p>
            <a:pPr eaLnBrk="1" hangingPunct="1"/>
            <a:r>
              <a:rPr lang="en-US" altLang="en-US" sz="2400"/>
              <a:t>0 0 1 represents VIRGINICA</a:t>
            </a:r>
          </a:p>
          <a:p>
            <a:pPr eaLnBrk="1" hangingPunct="1"/>
            <a:r>
              <a:rPr lang="en-US" altLang="en-US" sz="2400"/>
              <a:t>Columns 1-4 rep sepal L, W and petal L, W in mmX0.01</a:t>
            </a:r>
          </a:p>
          <a:p>
            <a:pPr eaLnBrk="1" hangingPunct="1"/>
            <a:r>
              <a:rPr lang="en-US" altLang="en-US" sz="2400"/>
              <a:t>Sample data below</a:t>
            </a:r>
          </a:p>
          <a:p>
            <a:pPr eaLnBrk="1" hangingPunct="1"/>
            <a:endParaRPr lang="en-US" altLang="en-US" sz="2400"/>
          </a:p>
        </p:txBody>
      </p:sp>
      <p:sp>
        <p:nvSpPr>
          <p:cNvPr id="78852" name="Rectangle 5"/>
          <p:cNvSpPr>
            <a:spLocks noChangeArrowheads="1"/>
          </p:cNvSpPr>
          <p:nvPr/>
        </p:nvSpPr>
        <p:spPr bwMode="auto">
          <a:xfrm>
            <a:off x="2286000" y="4572000"/>
            <a:ext cx="739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ahoma" panose="020B0604030504040204" pitchFamily="34" charset="0"/>
              </a:rPr>
              <a:t>0.224	0.624	0.067	0.043	1	0	0</a:t>
            </a:r>
          </a:p>
          <a:p>
            <a:r>
              <a:rPr lang="en-US" altLang="en-US">
                <a:latin typeface="Tahoma" panose="020B0604030504040204" pitchFamily="34" charset="0"/>
              </a:rPr>
              <a:t>0.749	0.502	0.627	0.541	0	1	0</a:t>
            </a:r>
          </a:p>
          <a:p>
            <a:r>
              <a:rPr lang="en-US" altLang="en-US">
                <a:latin typeface="Tahoma" panose="020B0604030504040204" pitchFamily="34" charset="0"/>
              </a:rPr>
              <a:t>0.557	0.541	0.847	1	0	0	1</a:t>
            </a:r>
          </a:p>
          <a:p>
            <a:r>
              <a:rPr lang="en-US" altLang="en-US">
                <a:latin typeface="Tahoma" panose="020B0604030504040204" pitchFamily="34" charset="0"/>
              </a:rPr>
              <a:t>0.11	0.502	0.051	0.043	1	0	0</a:t>
            </a:r>
          </a:p>
          <a:p>
            <a:r>
              <a:rPr lang="en-US" altLang="en-US">
                <a:latin typeface="Tahoma" panose="020B0604030504040204" pitchFamily="34" charset="0"/>
              </a:rPr>
              <a:t>0.722	0.459	0.663	0.584	0	1	0</a:t>
            </a:r>
          </a:p>
          <a:p>
            <a:r>
              <a:rPr lang="en-US" altLang="en-US">
                <a:latin typeface="Tahoma" panose="020B0604030504040204" pitchFamily="34" charset="0"/>
              </a:rPr>
              <a:t>0.776	0.416	0.831	0.831	0	0	1</a:t>
            </a:r>
          </a:p>
          <a:p>
            <a:r>
              <a:rPr lang="en-US" altLang="en-US">
                <a:latin typeface="Tahoma" panose="020B0604030504040204" pitchFamily="34" charset="0"/>
              </a:rPr>
              <a:t>0.196	0.667	0.067	0.043	1	0	0</a:t>
            </a:r>
          </a:p>
        </p:txBody>
      </p:sp>
    </p:spTree>
    <p:extLst>
      <p:ext uri="{BB962C8B-B14F-4D97-AF65-F5344CB8AC3E}">
        <p14:creationId xmlns:p14="http://schemas.microsoft.com/office/powerpoint/2010/main" val="15492278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WordArt 5"/>
          <p:cNvSpPr>
            <a:spLocks noChangeArrowheads="1" noChangeShapeType="1" noTextEdit="1"/>
          </p:cNvSpPr>
          <p:nvPr/>
        </p:nvSpPr>
        <p:spPr bwMode="auto">
          <a:xfrm>
            <a:off x="3429000" y="2895600"/>
            <a:ext cx="5791200" cy="2057400"/>
          </a:xfrm>
          <a:prstGeom prst="rect">
            <a:avLst/>
          </a:prstGeom>
        </p:spPr>
        <p:txBody>
          <a:bodyPr wrap="none" fromWordArt="1">
            <a:prstTxWarp prst="textDoubleWave1">
              <a:avLst>
                <a:gd name="adj1" fmla="val 6500"/>
                <a:gd name="adj2" fmla="val 0"/>
              </a:avLst>
            </a:prstTxWarp>
          </a:bodyPr>
          <a:lstStyle/>
          <a:p>
            <a:pPr algn="ctr"/>
            <a:r>
              <a:rPr lang="en-US" sz="2400" kern="10" spc="-240">
                <a:ln w="12700">
                  <a:solidFill>
                    <a:srgbClr val="000099"/>
                  </a:solidFill>
                  <a:round/>
                  <a:headEnd/>
                  <a:tailEnd/>
                </a:ln>
                <a:solidFill>
                  <a:srgbClr val="33CCFF"/>
                </a:solidFill>
                <a:effectLst>
                  <a:outerShdw dist="125724" dir="18900000" algn="ctr" rotWithShape="0">
                    <a:srgbClr val="000099"/>
                  </a:outerShdw>
                </a:effectLst>
                <a:latin typeface="Lithograph"/>
              </a:rPr>
              <a:t>Let's Train &amp; test </a:t>
            </a:r>
          </a:p>
          <a:p>
            <a:pPr algn="ctr"/>
            <a:r>
              <a:rPr lang="en-US" sz="2400" kern="10" spc="-240">
                <a:ln w="12700">
                  <a:solidFill>
                    <a:srgbClr val="000099"/>
                  </a:solidFill>
                  <a:round/>
                  <a:headEnd/>
                  <a:tailEnd/>
                </a:ln>
                <a:solidFill>
                  <a:srgbClr val="33CCFF"/>
                </a:solidFill>
                <a:effectLst>
                  <a:outerShdw dist="125724" dir="18900000" algn="ctr" rotWithShape="0">
                    <a:srgbClr val="000099"/>
                  </a:outerShdw>
                </a:effectLst>
                <a:latin typeface="Lithograph"/>
              </a:rPr>
              <a:t>Neural net !</a:t>
            </a:r>
          </a:p>
        </p:txBody>
      </p:sp>
    </p:spTree>
    <p:extLst>
      <p:ext uri="{BB962C8B-B14F-4D97-AF65-F5344CB8AC3E}">
        <p14:creationId xmlns:p14="http://schemas.microsoft.com/office/powerpoint/2010/main" val="16467092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custDataLst>
              <p:tags r:id="rId1"/>
            </p:custDataLst>
          </p:nvPr>
        </p:nvSpPr>
        <p:spPr>
          <a:xfrm>
            <a:off x="2208213" y="476250"/>
            <a:ext cx="7772400" cy="1143000"/>
          </a:xfrm>
        </p:spPr>
        <p:txBody>
          <a:bodyPr>
            <a:normAutofit fontScale="90000"/>
          </a:bodyPr>
          <a:lstStyle/>
          <a:p>
            <a:pPr eaLnBrk="1" hangingPunct="1"/>
            <a:r>
              <a:rPr lang="en-US" altLang="en-US" sz="4000"/>
              <a:t>Conceptually: Forward Activity -</a:t>
            </a:r>
            <a:br>
              <a:rPr lang="en-US" altLang="en-US" sz="4000"/>
            </a:br>
            <a:r>
              <a:rPr lang="en-US" altLang="en-US" sz="4000"/>
              <a:t>Backward Error</a:t>
            </a:r>
          </a:p>
        </p:txBody>
      </p:sp>
      <p:pic>
        <p:nvPicPr>
          <p:cNvPr id="80899"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2566988" y="1844675"/>
            <a:ext cx="6985000"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57F087-1018-4BF9-B612-476F53AE3433}" type="slidenum">
              <a:rPr lang="en-GB" altLang="en-US"/>
              <a:pPr eaLnBrk="1" hangingPunct="1"/>
              <a:t>93</a:t>
            </a:fld>
            <a:endParaRPr lang="en-GB" altLang="en-US"/>
          </a:p>
        </p:txBody>
      </p:sp>
    </p:spTree>
    <p:extLst>
      <p:ext uri="{BB962C8B-B14F-4D97-AF65-F5344CB8AC3E}">
        <p14:creationId xmlns:p14="http://schemas.microsoft.com/office/powerpoint/2010/main" val="38593916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custDataLst>
              <p:tags r:id="rId1"/>
            </p:custDataLst>
          </p:nvPr>
        </p:nvSpPr>
        <p:spPr>
          <a:xfrm>
            <a:off x="2208213" y="260350"/>
            <a:ext cx="7772400" cy="731838"/>
          </a:xfrm>
        </p:spPr>
        <p:txBody>
          <a:bodyPr>
            <a:normAutofit fontScale="90000"/>
          </a:bodyPr>
          <a:lstStyle/>
          <a:p>
            <a:pPr eaLnBrk="1" hangingPunct="1"/>
            <a:r>
              <a:rPr lang="en-US" altLang="en-US" sz="4000"/>
              <a:t>Forward Propagation of Activity</a:t>
            </a:r>
          </a:p>
        </p:txBody>
      </p:sp>
      <p:sp>
        <p:nvSpPr>
          <p:cNvPr id="81923" name="Rectangle 3"/>
          <p:cNvSpPr>
            <a:spLocks noGrp="1" noChangeArrowheads="1"/>
          </p:cNvSpPr>
          <p:nvPr>
            <p:ph type="body" idx="4294967295"/>
            <p:custDataLst>
              <p:tags r:id="rId2"/>
            </p:custDataLst>
          </p:nvPr>
        </p:nvSpPr>
        <p:spPr>
          <a:xfrm>
            <a:off x="2208213" y="1196976"/>
            <a:ext cx="7772400" cy="5040313"/>
          </a:xfrm>
          <a:prstGeom prst="rect">
            <a:avLst/>
          </a:prstGeom>
          <a:solidFill>
            <a:schemeClr val="tx1"/>
          </a:solidFill>
        </p:spPr>
        <p:txBody>
          <a:bodyPr/>
          <a:lstStyle/>
          <a:p>
            <a:pPr eaLnBrk="1" hangingPunct="1">
              <a:lnSpc>
                <a:spcPct val="80000"/>
              </a:lnSpc>
            </a:pPr>
            <a:r>
              <a:rPr lang="en-US" altLang="en-US" smtClean="0">
                <a:solidFill>
                  <a:srgbClr val="FFFF00"/>
                </a:solidFill>
              </a:rPr>
              <a:t>Step 1: Initialise weights at random, choose a learning rate η </a:t>
            </a:r>
          </a:p>
          <a:p>
            <a:pPr eaLnBrk="1" hangingPunct="1">
              <a:lnSpc>
                <a:spcPct val="80000"/>
              </a:lnSpc>
            </a:pPr>
            <a:r>
              <a:rPr lang="en-US" altLang="en-US" smtClean="0">
                <a:solidFill>
                  <a:srgbClr val="FFFF00"/>
                </a:solidFill>
              </a:rPr>
              <a:t>Until network is trained:</a:t>
            </a:r>
          </a:p>
          <a:p>
            <a:pPr eaLnBrk="1" hangingPunct="1">
              <a:lnSpc>
                <a:spcPct val="80000"/>
              </a:lnSpc>
            </a:pPr>
            <a:r>
              <a:rPr lang="en-US" altLang="en-US" smtClean="0">
                <a:solidFill>
                  <a:srgbClr val="FFFF00"/>
                </a:solidFill>
              </a:rPr>
              <a:t>For each training example i.e. input pattern and target output(s):</a:t>
            </a:r>
          </a:p>
          <a:p>
            <a:pPr eaLnBrk="1" hangingPunct="1">
              <a:lnSpc>
                <a:spcPct val="80000"/>
              </a:lnSpc>
            </a:pPr>
            <a:r>
              <a:rPr lang="en-US" altLang="en-US" smtClean="0">
                <a:solidFill>
                  <a:srgbClr val="FFFF00"/>
                </a:solidFill>
              </a:rPr>
              <a:t>Step 2: Do forward pass through net (with fixed weights) to produce output(s)</a:t>
            </a:r>
          </a:p>
          <a:p>
            <a:pPr lvl="1" eaLnBrk="1" hangingPunct="1">
              <a:lnSpc>
                <a:spcPct val="80000"/>
              </a:lnSpc>
            </a:pPr>
            <a:r>
              <a:rPr lang="en-US" altLang="en-US" sz="2400">
                <a:solidFill>
                  <a:srgbClr val="FFFF00"/>
                </a:solidFill>
              </a:rPr>
              <a:t>i.e., in Forward Direction, layer by layer:</a:t>
            </a:r>
          </a:p>
          <a:p>
            <a:pPr lvl="2" eaLnBrk="1" hangingPunct="1">
              <a:lnSpc>
                <a:spcPct val="80000"/>
              </a:lnSpc>
            </a:pPr>
            <a:r>
              <a:rPr lang="en-US" altLang="en-US" sz="2000">
                <a:solidFill>
                  <a:srgbClr val="FFFF00"/>
                </a:solidFill>
              </a:rPr>
              <a:t>Inputs applied</a:t>
            </a:r>
          </a:p>
          <a:p>
            <a:pPr lvl="2" eaLnBrk="1" hangingPunct="1">
              <a:lnSpc>
                <a:spcPct val="80000"/>
              </a:lnSpc>
            </a:pPr>
            <a:r>
              <a:rPr lang="en-US" altLang="en-US" sz="2000">
                <a:solidFill>
                  <a:srgbClr val="FFFF00"/>
                </a:solidFill>
              </a:rPr>
              <a:t>Multiplied by weights</a:t>
            </a:r>
          </a:p>
          <a:p>
            <a:pPr lvl="2" eaLnBrk="1" hangingPunct="1">
              <a:lnSpc>
                <a:spcPct val="80000"/>
              </a:lnSpc>
            </a:pPr>
            <a:r>
              <a:rPr lang="en-US" altLang="en-US" sz="2000">
                <a:solidFill>
                  <a:srgbClr val="FFFF00"/>
                </a:solidFill>
              </a:rPr>
              <a:t>Summed</a:t>
            </a:r>
          </a:p>
          <a:p>
            <a:pPr lvl="2" eaLnBrk="1" hangingPunct="1">
              <a:lnSpc>
                <a:spcPct val="80000"/>
              </a:lnSpc>
            </a:pPr>
            <a:r>
              <a:rPr lang="en-US" altLang="en-US" sz="2000">
                <a:solidFill>
                  <a:srgbClr val="FFFF00"/>
                </a:solidFill>
              </a:rPr>
              <a:t>‘Squashed’ by sigmoid activation function</a:t>
            </a:r>
          </a:p>
          <a:p>
            <a:pPr lvl="2" eaLnBrk="1" hangingPunct="1">
              <a:lnSpc>
                <a:spcPct val="80000"/>
              </a:lnSpc>
            </a:pPr>
            <a:r>
              <a:rPr lang="en-US" altLang="en-US" sz="2000">
                <a:solidFill>
                  <a:srgbClr val="FFFF00"/>
                </a:solidFill>
              </a:rPr>
              <a:t>Output passed to each neuron in next layer</a:t>
            </a:r>
          </a:p>
          <a:p>
            <a:pPr lvl="1" eaLnBrk="1" hangingPunct="1">
              <a:lnSpc>
                <a:spcPct val="80000"/>
              </a:lnSpc>
            </a:pPr>
            <a:r>
              <a:rPr lang="en-US" altLang="en-US" sz="2400">
                <a:solidFill>
                  <a:srgbClr val="FFFF00"/>
                </a:solidFill>
              </a:rPr>
              <a:t>Repeat above until network output(s) produced</a:t>
            </a:r>
          </a:p>
        </p:txBody>
      </p:sp>
      <p:sp>
        <p:nvSpPr>
          <p:cNvPr id="8192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290068-2B13-4CA8-B030-A9B3FCE7EFAF}" type="slidenum">
              <a:rPr lang="en-GB" altLang="en-US"/>
              <a:pPr eaLnBrk="1" hangingPunct="1"/>
              <a:t>94</a:t>
            </a:fld>
            <a:endParaRPr lang="en-GB" altLang="en-US"/>
          </a:p>
        </p:txBody>
      </p:sp>
    </p:spTree>
    <p:extLst>
      <p:ext uri="{BB962C8B-B14F-4D97-AF65-F5344CB8AC3E}">
        <p14:creationId xmlns:p14="http://schemas.microsoft.com/office/powerpoint/2010/main" val="40634590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custDataLst>
              <p:tags r:id="rId1"/>
            </p:custDataLst>
          </p:nvPr>
        </p:nvSpPr>
        <p:spPr/>
        <p:txBody>
          <a:bodyPr/>
          <a:lstStyle/>
          <a:p>
            <a:pPr eaLnBrk="1" hangingPunct="1"/>
            <a:r>
              <a:rPr lang="en-US" altLang="en-US" smtClean="0"/>
              <a:t>‘Back-prop’ algorithm summary </a:t>
            </a:r>
            <a:br>
              <a:rPr lang="en-US" altLang="en-US" smtClean="0"/>
            </a:br>
            <a:r>
              <a:rPr lang="en-US" altLang="en-US" sz="1600"/>
              <a:t>(</a:t>
            </a:r>
            <a:r>
              <a:rPr lang="en-US" altLang="en-US" sz="1600" b="1"/>
              <a:t>with Maths</a:t>
            </a:r>
            <a:r>
              <a:rPr lang="en-US" altLang="en-US" sz="1600"/>
              <a:t>!)   (</a:t>
            </a:r>
            <a:r>
              <a:rPr lang="en-US" altLang="en-US" sz="1600" b="1"/>
              <a:t>Not Examinable</a:t>
            </a:r>
            <a:r>
              <a:rPr lang="en-US" altLang="en-US" sz="1600"/>
              <a:t>)</a:t>
            </a:r>
          </a:p>
        </p:txBody>
      </p:sp>
      <p:pic>
        <p:nvPicPr>
          <p:cNvPr id="82947"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1919288" y="1700214"/>
            <a:ext cx="8208962" cy="482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4A17F7-DACA-4B77-9F0E-EF47C93AE727}" type="slidenum">
              <a:rPr lang="en-GB" altLang="en-US"/>
              <a:pPr eaLnBrk="1" hangingPunct="1"/>
              <a:t>95</a:t>
            </a:fld>
            <a:endParaRPr lang="en-GB" altLang="en-US"/>
          </a:p>
        </p:txBody>
      </p:sp>
    </p:spTree>
    <p:extLst>
      <p:ext uri="{BB962C8B-B14F-4D97-AF65-F5344CB8AC3E}">
        <p14:creationId xmlns:p14="http://schemas.microsoft.com/office/powerpoint/2010/main" val="136302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custDataLst>
              <p:tags r:id="rId1"/>
            </p:custDataLst>
          </p:nvPr>
        </p:nvSpPr>
        <p:spPr/>
        <p:txBody>
          <a:bodyPr/>
          <a:lstStyle/>
          <a:p>
            <a:pPr eaLnBrk="1" hangingPunct="1"/>
            <a:r>
              <a:rPr lang="en-US" altLang="en-US" smtClean="0"/>
              <a:t>‘Back-prop’ algorithm summary </a:t>
            </a:r>
            <a:r>
              <a:rPr lang="en-US" altLang="en-US" sz="1800"/>
              <a:t>(</a:t>
            </a:r>
            <a:r>
              <a:rPr lang="en-US" altLang="en-US" sz="1800" b="1"/>
              <a:t>with NO Maths</a:t>
            </a:r>
            <a:r>
              <a:rPr lang="en-US" altLang="en-US" sz="1800"/>
              <a:t>!)</a:t>
            </a:r>
          </a:p>
        </p:txBody>
      </p:sp>
      <p:pic>
        <p:nvPicPr>
          <p:cNvPr id="83971" name="Picture 5"/>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2351089" y="1916114"/>
            <a:ext cx="7775575"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0707F0-5BEF-4E83-9F4E-3F42878F85EB}" type="slidenum">
              <a:rPr lang="en-GB" altLang="en-US"/>
              <a:pPr eaLnBrk="1" hangingPunct="1"/>
              <a:t>96</a:t>
            </a:fld>
            <a:endParaRPr lang="en-GB" altLang="en-US"/>
          </a:p>
        </p:txBody>
      </p:sp>
    </p:spTree>
    <p:extLst>
      <p:ext uri="{BB962C8B-B14F-4D97-AF65-F5344CB8AC3E}">
        <p14:creationId xmlns:p14="http://schemas.microsoft.com/office/powerpoint/2010/main" val="22623266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custDataLst>
              <p:tags r:id="rId1"/>
            </p:custDataLst>
          </p:nvPr>
        </p:nvSpPr>
        <p:spPr/>
        <p:txBody>
          <a:bodyPr/>
          <a:lstStyle/>
          <a:p>
            <a:pPr eaLnBrk="1" hangingPunct="1"/>
            <a:r>
              <a:rPr lang="en-US" altLang="en-US" smtClean="0"/>
              <a:t>MLP/BP: A worked example</a:t>
            </a:r>
          </a:p>
        </p:txBody>
      </p:sp>
      <p:sp>
        <p:nvSpPr>
          <p:cNvPr id="84995" name="Rectangle 3"/>
          <p:cNvSpPr>
            <a:spLocks noGrp="1" noChangeArrowheads="1"/>
          </p:cNvSpPr>
          <p:nvPr>
            <p:ph type="body" idx="4294967295"/>
            <p:custDataLst>
              <p:tags r:id="rId2"/>
            </p:custDataLst>
          </p:nvPr>
        </p:nvSpPr>
        <p:spPr>
          <a:xfrm>
            <a:off x="2438400" y="1600201"/>
            <a:ext cx="7772400" cy="4530725"/>
          </a:xfrm>
          <a:prstGeom prst="rect">
            <a:avLst/>
          </a:prstGeom>
        </p:spPr>
        <p:txBody>
          <a:bodyPr/>
          <a:lstStyle/>
          <a:p>
            <a:pPr eaLnBrk="1" hangingPunct="1"/>
            <a:endParaRPr lang="en-US" altLang="en-US" smtClean="0"/>
          </a:p>
        </p:txBody>
      </p:sp>
      <p:pic>
        <p:nvPicPr>
          <p:cNvPr id="84996" name="Picture 4"/>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2279650" y="1916113"/>
            <a:ext cx="7704138"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E12A01-FD87-469D-B64E-152E765D7E7D}" type="slidenum">
              <a:rPr lang="en-GB" altLang="en-US"/>
              <a:pPr eaLnBrk="1" hangingPunct="1"/>
              <a:t>97</a:t>
            </a:fld>
            <a:endParaRPr lang="en-GB" altLang="en-US"/>
          </a:p>
        </p:txBody>
      </p:sp>
    </p:spTree>
    <p:extLst>
      <p:ext uri="{BB962C8B-B14F-4D97-AF65-F5344CB8AC3E}">
        <p14:creationId xmlns:p14="http://schemas.microsoft.com/office/powerpoint/2010/main" val="32729127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custDataLst>
              <p:tags r:id="rId1"/>
            </p:custDataLst>
          </p:nvPr>
        </p:nvSpPr>
        <p:spPr/>
        <p:txBody>
          <a:bodyPr/>
          <a:lstStyle/>
          <a:p>
            <a:pPr eaLnBrk="1" hangingPunct="1"/>
            <a:r>
              <a:rPr lang="en-US" altLang="en-US" smtClean="0"/>
              <a:t>Worked example: Forward Pass</a:t>
            </a:r>
          </a:p>
        </p:txBody>
      </p:sp>
      <p:pic>
        <p:nvPicPr>
          <p:cNvPr id="86019"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2424113" y="1844675"/>
            <a:ext cx="734536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B68A963-25C5-4421-B19D-D76F0867AA3E}" type="slidenum">
              <a:rPr lang="en-GB" altLang="en-US"/>
              <a:pPr eaLnBrk="1" hangingPunct="1"/>
              <a:t>98</a:t>
            </a:fld>
            <a:endParaRPr lang="en-GB" altLang="en-US"/>
          </a:p>
        </p:txBody>
      </p:sp>
    </p:spTree>
    <p:extLst>
      <p:ext uri="{BB962C8B-B14F-4D97-AF65-F5344CB8AC3E}">
        <p14:creationId xmlns:p14="http://schemas.microsoft.com/office/powerpoint/2010/main" val="31042363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custDataLst>
              <p:tags r:id="rId1"/>
            </p:custDataLst>
          </p:nvPr>
        </p:nvSpPr>
        <p:spPr/>
        <p:txBody>
          <a:bodyPr/>
          <a:lstStyle/>
          <a:p>
            <a:pPr eaLnBrk="1" hangingPunct="1"/>
            <a:r>
              <a:rPr lang="en-US" altLang="en-US" smtClean="0"/>
              <a:t>Worked example: Forward Pass</a:t>
            </a:r>
          </a:p>
        </p:txBody>
      </p:sp>
      <p:pic>
        <p:nvPicPr>
          <p:cNvPr id="87043" name="Picture 4"/>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1919288" y="1773238"/>
            <a:ext cx="8388350"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43AB40-D5A1-4F9C-B22B-692A6100D6B9}" type="slidenum">
              <a:rPr lang="en-GB" altLang="en-US"/>
              <a:pPr eaLnBrk="1" hangingPunct="1"/>
              <a:t>99</a:t>
            </a:fld>
            <a:endParaRPr lang="en-GB" altLang="en-US"/>
          </a:p>
        </p:txBody>
      </p:sp>
    </p:spTree>
    <p:extLst>
      <p:ext uri="{BB962C8B-B14F-4D97-AF65-F5344CB8AC3E}">
        <p14:creationId xmlns:p14="http://schemas.microsoft.com/office/powerpoint/2010/main" val="1848468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176</TotalTime>
  <Words>4983</Words>
  <Application>Microsoft Office PowerPoint</Application>
  <PresentationFormat>Widescreen</PresentationFormat>
  <Paragraphs>935</Paragraphs>
  <Slides>133</Slides>
  <Notes>41</Notes>
  <HiddenSlides>0</HiddenSlides>
  <MMClips>1</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133</vt:i4>
      </vt:variant>
    </vt:vector>
  </HeadingPairs>
  <TitlesOfParts>
    <vt:vector size="153" baseType="lpstr">
      <vt:lpstr>Gulim</vt:lpstr>
      <vt:lpstr>Arial</vt:lpstr>
      <vt:lpstr>Arial-ItalicMT</vt:lpstr>
      <vt:lpstr>Calibri</vt:lpstr>
      <vt:lpstr>Franklin Gothic Book</vt:lpstr>
      <vt:lpstr>HG Mincho Light J</vt:lpstr>
      <vt:lpstr>Lithograph</vt:lpstr>
      <vt:lpstr>Lucida Sans Unicode</vt:lpstr>
      <vt:lpstr>Swiss911 XCm BT</vt:lpstr>
      <vt:lpstr>Symbol</vt:lpstr>
      <vt:lpstr>Tahoma</vt:lpstr>
      <vt:lpstr>Times New Roman</vt:lpstr>
      <vt:lpstr>Tw Cen MT</vt:lpstr>
      <vt:lpstr>Verdana</vt:lpstr>
      <vt:lpstr>Wingdings</vt:lpstr>
      <vt:lpstr>Wingdings 2</vt:lpstr>
      <vt:lpstr>Wingdings 3</vt:lpstr>
      <vt:lpstr>Droplet</vt:lpstr>
      <vt:lpstr>Equation</vt:lpstr>
      <vt:lpstr>Microsoft Equation 3.0</vt:lpstr>
      <vt:lpstr>Artificial Neural Networks</vt:lpstr>
      <vt:lpstr>Agenda</vt:lpstr>
      <vt:lpstr>AI and Softcomputing</vt:lpstr>
      <vt:lpstr>AI and Softcomputing</vt:lpstr>
      <vt:lpstr>AI and Softcomputing</vt:lpstr>
      <vt:lpstr>What is Soft Computing?</vt:lpstr>
      <vt:lpstr>Hard Vs Soft Computing Paradigms</vt:lpstr>
      <vt:lpstr>Difference b /w Soft and Hard Computing</vt:lpstr>
      <vt:lpstr>Unique Features of Soft Computing</vt:lpstr>
      <vt:lpstr>Components of Soft Computing</vt:lpstr>
      <vt:lpstr>Neural Networks</vt:lpstr>
      <vt:lpstr>PowerPoint Presentation</vt:lpstr>
      <vt:lpstr>Contd..</vt:lpstr>
      <vt:lpstr>Neuron</vt:lpstr>
      <vt:lpstr>Digital versus biological computers</vt:lpstr>
      <vt:lpstr>BENEFITS AND LIMITATIONS OF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Neuron Diagram</vt:lpstr>
      <vt:lpstr>Neuron Models</vt:lpstr>
      <vt:lpstr>PowerPoint Presentation</vt:lpstr>
      <vt:lpstr>PowerPoint Presentation</vt:lpstr>
      <vt:lpstr>PowerPoint Presentation</vt:lpstr>
      <vt:lpstr>PowerPoint Presentation</vt:lpstr>
      <vt:lpstr>PowerPoint Presentation</vt:lpstr>
      <vt:lpstr>PowerPoint Presentation</vt:lpstr>
      <vt:lpstr>Forward and Backward Propagation</vt:lpstr>
      <vt:lpstr>Decision boundaries of Perceptrons</vt:lpstr>
      <vt:lpstr>PowerPoint Presentation</vt:lpstr>
      <vt:lpstr>PowerPoint Presentation</vt:lpstr>
      <vt:lpstr>Linearly Separable</vt:lpstr>
      <vt:lpstr>NOT linearly Separable </vt:lpstr>
      <vt:lpstr>Problems with simple networks</vt:lpstr>
      <vt:lpstr>A solution: multiple layers</vt:lpstr>
      <vt:lpstr>PowerPoint Presentation</vt:lpstr>
      <vt:lpstr>PowerPoint Presentation</vt:lpstr>
      <vt:lpstr>Neural networks</vt:lpstr>
      <vt:lpstr>Neural networks</vt:lpstr>
      <vt:lpstr>How do we actually use an artificial neuron?</vt:lpstr>
      <vt:lpstr>Neural Networks by an Example</vt:lpstr>
      <vt:lpstr>PowerPoint Presentation</vt:lpstr>
      <vt:lpstr>PowerPoint Presentation</vt:lpstr>
      <vt:lpstr>PowerPoint Presentation</vt:lpstr>
      <vt:lpstr>7. SOME ANN APPLICATIONS</vt:lpstr>
      <vt:lpstr>Other Applications</vt:lpstr>
      <vt:lpstr>Two types of learning</vt:lpstr>
      <vt:lpstr>Learning in the Perceptron</vt:lpstr>
      <vt:lpstr>Linear decision boundaries</vt:lpstr>
      <vt:lpstr>The multilayer perceptron</vt:lpstr>
      <vt:lpstr>Network Architectures </vt:lpstr>
      <vt:lpstr>Image Recognition with the MLP</vt:lpstr>
      <vt:lpstr>PowerPoint Presentation</vt:lpstr>
      <vt:lpstr>Hidden Representations</vt:lpstr>
      <vt:lpstr>Design Conciderations</vt:lpstr>
      <vt:lpstr>NEURAL NETWORK APPLICATION DEVELOPMENT </vt:lpstr>
      <vt:lpstr>PowerPoint Presentation</vt:lpstr>
      <vt:lpstr>PowerPoint Presentation</vt:lpstr>
      <vt:lpstr>Some mathematics…</vt:lpstr>
      <vt:lpstr>Perceptron</vt:lpstr>
      <vt:lpstr>Derivation of the delta learning rule</vt:lpstr>
      <vt:lpstr>MLP</vt:lpstr>
      <vt:lpstr>Sigmoid function</vt:lpstr>
      <vt:lpstr>Derivation generalized delta rule</vt:lpstr>
      <vt:lpstr>Error function (LMS)</vt:lpstr>
      <vt:lpstr>Adaptation hidden-output weights</vt:lpstr>
      <vt:lpstr>Adaptation input-hidden weights</vt:lpstr>
      <vt:lpstr>The Perceptron Learning Algorithm</vt:lpstr>
      <vt:lpstr>Method for Adjusting Weights</vt:lpstr>
      <vt:lpstr>Properties of the Algorithm</vt:lpstr>
      <vt:lpstr>Training and testing data</vt:lpstr>
      <vt:lpstr>PowerPoint Presentation</vt:lpstr>
      <vt:lpstr>Part III: Classification Lab</vt:lpstr>
      <vt:lpstr>Botanical Application Example: Iris Flower Classification</vt:lpstr>
      <vt:lpstr>PowerPoint Presentation</vt:lpstr>
      <vt:lpstr>Iris Flower Classification</vt:lpstr>
      <vt:lpstr>PowerPoint Presentation</vt:lpstr>
      <vt:lpstr>Conceptually: Forward Activity - Backward Error</vt:lpstr>
      <vt:lpstr>Forward Propagation of Activity</vt:lpstr>
      <vt:lpstr>‘Back-prop’ algorithm summary  (with Maths!)   (Not Examinable)</vt:lpstr>
      <vt:lpstr>‘Back-prop’ algorithm summary (with NO Maths!)</vt:lpstr>
      <vt:lpstr>MLP/BP: A worked example</vt:lpstr>
      <vt:lpstr>Worked example: Forward Pass</vt:lpstr>
      <vt:lpstr>Worked example: Forward Pass</vt:lpstr>
      <vt:lpstr>Worked example: Backward Pass</vt:lpstr>
      <vt:lpstr>Worked example: Update Weights Using Generalized Delta Rule (BP)</vt:lpstr>
      <vt:lpstr>Similarly for the all weights wij:</vt:lpstr>
      <vt:lpstr>Verification that it works</vt:lpstr>
      <vt:lpstr>Training</vt:lpstr>
      <vt:lpstr>AI and Softcomputing</vt:lpstr>
      <vt:lpstr>Fuzzy Sets Theory</vt:lpstr>
      <vt:lpstr>Fuzzy Set Theory</vt:lpstr>
      <vt:lpstr>Fuzzy Sets Theory</vt:lpstr>
      <vt:lpstr>Fuzzy Sets Theory</vt:lpstr>
      <vt:lpstr>Fuzzy Sets Theory</vt:lpstr>
      <vt:lpstr>Fuzzy Sets Theory</vt:lpstr>
      <vt:lpstr>Fuzzy Sets Theory</vt:lpstr>
      <vt:lpstr>Fuzzy Sets Theory</vt:lpstr>
      <vt:lpstr>Fuzzy Sets Theory</vt:lpstr>
      <vt:lpstr>Evolutionary Computation -EC</vt:lpstr>
      <vt:lpstr>Advantages of EC</vt:lpstr>
      <vt:lpstr>Genetic Algorithms</vt:lpstr>
      <vt:lpstr>Contd..</vt:lpstr>
      <vt:lpstr>PowerPoint Presentation</vt:lpstr>
      <vt:lpstr>Outline of the Basic Genetic Algorithm</vt:lpstr>
      <vt:lpstr>Issues involved</vt:lpstr>
      <vt:lpstr>Termination of Loop</vt:lpstr>
      <vt:lpstr>Advantages and Disadvantages of GA </vt:lpstr>
      <vt:lpstr>Criteria for GA Approaches</vt:lpstr>
      <vt:lpstr>Contd…</vt:lpstr>
      <vt:lpstr>Evaluation (Fitness) Function</vt:lpstr>
      <vt:lpstr>Parent Selection Mechanism</vt:lpstr>
      <vt:lpstr>Survivor Selection-Replacement</vt:lpstr>
      <vt:lpstr>Advantages and Disadvantages of GA </vt:lpstr>
      <vt:lpstr>Contd..</vt:lpstr>
      <vt:lpstr>PowerPoint Presentation</vt:lpstr>
      <vt:lpstr>GA Applications</vt:lpstr>
      <vt:lpstr>More Specific Applications of GA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HCL</dc:creator>
  <cp:lastModifiedBy>HCL</cp:lastModifiedBy>
  <cp:revision>13</cp:revision>
  <dcterms:created xsi:type="dcterms:W3CDTF">2014-12-27T12:46:35Z</dcterms:created>
  <dcterms:modified xsi:type="dcterms:W3CDTF">2014-12-27T15:49:15Z</dcterms:modified>
</cp:coreProperties>
</file>