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31" r:id="rId3"/>
    <p:sldId id="346" r:id="rId4"/>
    <p:sldId id="332" r:id="rId5"/>
    <p:sldId id="345" r:id="rId6"/>
    <p:sldId id="30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8E5"/>
    <a:srgbClr val="A0D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27" autoAdjust="0"/>
  </p:normalViewPr>
  <p:slideViewPr>
    <p:cSldViewPr>
      <p:cViewPr>
        <p:scale>
          <a:sx n="94" d="100"/>
          <a:sy n="94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hit\d\Proposal\Land%20O'%20Lakes\Land%20O'%20Lakes%20AMS%20RFP%20-%202-28-11\Appendix%20D%20-%20Clarity%20Reporting%20201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'Clarity Summary - 2010'!$J$1:$J$7</c:f>
              <c:strCache>
                <c:ptCount val="7"/>
                <c:pt idx="0">
                  <c:v>Application Criticallity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  <c:pt idx="4">
                  <c:v>Tier 4</c:v>
                </c:pt>
                <c:pt idx="5">
                  <c:v>Tier 5</c:v>
                </c:pt>
                <c:pt idx="6">
                  <c:v>Tier 6</c:v>
                </c:pt>
              </c:strCache>
            </c:strRef>
          </c:cat>
          <c:val>
            <c:numRef>
              <c:f>'Clarity Summary - 2010'!$L$1:$L$7</c:f>
              <c:numCache>
                <c:formatCode>0.00%</c:formatCode>
                <c:ptCount val="7"/>
                <c:pt idx="1">
                  <c:v>0.14778325123152711</c:v>
                </c:pt>
                <c:pt idx="2">
                  <c:v>0.13300492610837439</c:v>
                </c:pt>
                <c:pt idx="3">
                  <c:v>0.55665024630541871</c:v>
                </c:pt>
                <c:pt idx="4">
                  <c:v>5.9113300492610835E-2</c:v>
                </c:pt>
                <c:pt idx="5">
                  <c:v>0</c:v>
                </c:pt>
                <c:pt idx="6">
                  <c:v>0.10344827586206896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D8D-9118-40ED-8993-51AF5B46F4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2509-37CE-450F-A1AA-7B724B4532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E9CED-89D7-475C-B62D-E137B1EC99F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9D44E8-0244-4BA7-867A-6153B9B83F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EDFA93-3A48-45F9-A28E-92DC44918DE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BF71-B010-4539-AE4C-73A57FA28AF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F64F4-E833-4AF9-80FD-CBDEED6CAA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3CB10-91A2-4580-AB45-F17A4DBCF7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13B65-35BF-4B4A-BEA4-881949107C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D1F0-1B0B-48F0-8862-512C9E5816C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C309-E68F-48C7-BF1A-6EC8827C834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7B798-664F-497F-A2BB-3311FB3BC5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F4312-4796-4D0A-9BD5-1E39B147AE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5E23F8-446D-42C8-AD9C-19168E1A3F7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Analysis Assumptions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sz="2400" dirty="0" smtClean="0"/>
              <a:t>Ticket Count taken for CBK Store</a:t>
            </a:r>
          </a:p>
          <a:p>
            <a:endParaRPr lang="en-US" sz="2400" dirty="0" smtClean="0"/>
          </a:p>
          <a:p>
            <a:r>
              <a:rPr lang="en-US" sz="2400" dirty="0" smtClean="0"/>
              <a:t>Total </a:t>
            </a:r>
            <a:r>
              <a:rPr lang="en-US" sz="2400" dirty="0"/>
              <a:t>585 Closed tickets data is  analyzed for the period of 4 months April – July 2013.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Data </a:t>
            </a:r>
            <a:r>
              <a:rPr lang="en-US" sz="2400" dirty="0"/>
              <a:t>was taken from the following file ( Excel File) </a:t>
            </a:r>
          </a:p>
          <a:p>
            <a:endParaRPr lang="en-US" sz="20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Basic Statistics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r>
              <a:rPr lang="en-US" sz="2000" dirty="0" err="1"/>
              <a:t>Avg</a:t>
            </a:r>
            <a:r>
              <a:rPr lang="en-US" sz="2000" dirty="0"/>
              <a:t> time to Triage = 2 </a:t>
            </a:r>
            <a:r>
              <a:rPr lang="en-US" sz="2000" dirty="0" err="1"/>
              <a:t>hrs</a:t>
            </a:r>
            <a:r>
              <a:rPr lang="en-US" sz="2000" dirty="0"/>
              <a:t> = 0.25 days (p: Service Time )					</a:t>
            </a:r>
            <a:r>
              <a:rPr lang="en-US" sz="2000" dirty="0" smtClean="0"/>
              <a:t>0.25</a:t>
            </a:r>
          </a:p>
          <a:p>
            <a:r>
              <a:rPr lang="en-US" sz="2000" dirty="0" err="1" smtClean="0"/>
              <a:t>Avg</a:t>
            </a:r>
            <a:r>
              <a:rPr lang="en-US" sz="2000" dirty="0" smtClean="0"/>
              <a:t> time to resolve = 1 day</a:t>
            </a:r>
            <a:r>
              <a:rPr lang="en-US" sz="2000" dirty="0"/>
              <a:t>			</a:t>
            </a:r>
          </a:p>
          <a:p>
            <a:r>
              <a:rPr lang="en-US" sz="2000" dirty="0"/>
              <a:t>Bottleneck is at Triaging the issue ( Once identified 1 resource will resolve the issue in average 1-2 days)								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tickets rate= 583 tickets / 124 days 				4.701612903	(4.7 tickets / day) = Flow Rate			0.212692967 (Ticket in unit time)</a:t>
            </a:r>
          </a:p>
          <a:p>
            <a:r>
              <a:rPr lang="en-US" sz="2000" dirty="0" err="1"/>
              <a:t>Std</a:t>
            </a:r>
            <a:r>
              <a:rPr lang="en-US" sz="2000" dirty="0"/>
              <a:t> Deviation in the flow of incoming tickets				0.534652656				</a:t>
            </a:r>
          </a:p>
          <a:p>
            <a:r>
              <a:rPr lang="en-US" sz="2000" dirty="0" err="1"/>
              <a:t>Coeff</a:t>
            </a:r>
            <a:r>
              <a:rPr lang="en-US" sz="2000" dirty="0"/>
              <a:t> of Variation (Tickets):	2.51					</a:t>
            </a:r>
          </a:p>
          <a:p>
            <a:r>
              <a:rPr lang="en-US" sz="2000" dirty="0" err="1"/>
              <a:t>Coeff</a:t>
            </a:r>
            <a:r>
              <a:rPr lang="en-US" sz="2000" dirty="0"/>
              <a:t> of Variation in processing: 1</a:t>
            </a:r>
            <a:r>
              <a:rPr lang="en-US" sz="2400" dirty="0"/>
              <a:t>					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Overall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Analysis-Criticality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066800" y="4953000"/>
            <a:ext cx="6248400" cy="369332"/>
          </a:xfrm>
          <a:prstGeom prst="rect">
            <a:avLst/>
          </a:prstGeom>
          <a:solidFill>
            <a:srgbClr val="F6A8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&lt;The above Pie chart to be redone&gt;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88658"/>
              </p:ext>
            </p:extLst>
          </p:nvPr>
        </p:nvGraphicFramePr>
        <p:xfrm>
          <a:off x="381000" y="1447801"/>
          <a:ext cx="2971800" cy="1310640"/>
        </p:xfrm>
        <a:graphic>
          <a:graphicData uri="http://schemas.openxmlformats.org/drawingml/2006/table">
            <a:tbl>
              <a:tblPr/>
              <a:tblGrid>
                <a:gridCol w="1936464"/>
                <a:gridCol w="1035336"/>
              </a:tblGrid>
              <a:tr h="290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latin typeface="Calibri" pitchFamily="34" charset="0"/>
                        </a:rPr>
                        <a:t>Application </a:t>
                      </a:r>
                      <a:r>
                        <a:rPr lang="en-US" sz="1600" b="1" i="0" u="none" strike="noStrike" dirty="0" smtClean="0">
                          <a:latin typeface="Calibri" pitchFamily="34" charset="0"/>
                        </a:rPr>
                        <a:t>Criticality</a:t>
                      </a:r>
                      <a:endParaRPr lang="en-US" sz="1600" b="1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Calibri" pitchFamily="34" charset="0"/>
                        </a:rPr>
                        <a:t>Number of </a:t>
                      </a:r>
                      <a:r>
                        <a:rPr lang="en-US" sz="1600" b="1" i="0" u="none" strike="noStrike" dirty="0">
                          <a:latin typeface="Calibri" pitchFamily="34" charset="0"/>
                        </a:rPr>
                        <a:t>Application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P1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61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P2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86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P3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latin typeface="Calibri" pitchFamily="34" charset="0"/>
                        </a:rPr>
                        <a:t>436</a:t>
                      </a:r>
                      <a:endParaRPr lang="en-US" sz="14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Calibri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latin typeface="Calibri" pitchFamily="34" charset="0"/>
                        </a:rPr>
                        <a:t>583</a:t>
                      </a:r>
                      <a:endParaRPr lang="en-US" sz="1400" b="1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886200" y="114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 smtClean="0"/>
              <a:t>Overall </a:t>
            </a:r>
            <a:r>
              <a:rPr lang="en-US" sz="2400" b="1" dirty="0" smtClean="0"/>
              <a:t>Analysis-Flow of Tickets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924800" cy="4601873"/>
          </a:xfrm>
          <a:prstGeom prst="rect">
            <a:avLst/>
          </a:prstGeom>
        </p:spPr>
      </p:pic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762000" y="5269468"/>
            <a:ext cx="7772400" cy="923330"/>
          </a:xfrm>
          <a:prstGeom prst="rect">
            <a:avLst/>
          </a:prstGeom>
          <a:solidFill>
            <a:srgbClr val="F6A8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There is a peak of  25-30 tickets / day / store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The transient phase of production tickets lasts for about 30 days before settling down at steady state of 5 tickets/day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/>
          <a:lstStyle/>
          <a:p>
            <a:pPr algn="l"/>
            <a:r>
              <a:rPr lang="en-US" sz="2400" b="1" dirty="0" smtClean="0"/>
              <a:t>Overall </a:t>
            </a:r>
            <a:r>
              <a:rPr lang="en-US" sz="2400" b="1" dirty="0" smtClean="0"/>
              <a:t>Analysis-P1 v/s P2 Tickets</a:t>
            </a:r>
            <a:endParaRPr lang="en-US" sz="2400" b="1" dirty="0"/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533400" y="4495800"/>
            <a:ext cx="8001000" cy="1477328"/>
          </a:xfrm>
          <a:prstGeom prst="rect">
            <a:avLst/>
          </a:prstGeom>
          <a:solidFill>
            <a:srgbClr val="F6A8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P1 peaks to about 4-6 tickets / day during transient stage, and settles at around 1/day/store in steady state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P2 also peaks at about 4-6 tickets /day during transients and settles at 1-2 tickets /day / store in steady state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4495800" cy="3023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5400"/>
            <a:ext cx="4419600" cy="2680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1" dirty="0" smtClean="0"/>
              <a:t>Solving for Wait </a:t>
            </a:r>
            <a:r>
              <a:rPr lang="en-US" sz="2400" b="1" dirty="0"/>
              <a:t>Times through Operations Research: Optimizing the Use of </a:t>
            </a:r>
            <a:r>
              <a:rPr lang="en-US" sz="2400" b="1" dirty="0" smtClean="0"/>
              <a:t>Capacity</a:t>
            </a:r>
            <a:endParaRPr lang="en-US" sz="24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269240" y="958334"/>
            <a:ext cx="8366760" cy="4801314"/>
          </a:xfrm>
          <a:prstGeom prst="rect">
            <a:avLst/>
          </a:prstGeom>
          <a:solidFill>
            <a:srgbClr val="F6A8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1" u="sng" dirty="0" smtClean="0">
                <a:solidFill>
                  <a:schemeClr val="accent2"/>
                </a:solidFill>
              </a:rPr>
              <a:t>One Store Analysis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Resources assumed: 7 ( for a 24x7 support)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Implied utilization:  67%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Wait </a:t>
            </a:r>
            <a:r>
              <a:rPr lang="en-US" b="1" dirty="0">
                <a:solidFill>
                  <a:schemeClr val="accent2"/>
                </a:solidFill>
              </a:rPr>
              <a:t>Time (Days</a:t>
            </a:r>
            <a:r>
              <a:rPr lang="en-US" b="1" dirty="0" smtClean="0">
                <a:solidFill>
                  <a:schemeClr val="accent2"/>
                </a:solidFill>
              </a:rPr>
              <a:t>): 0.34 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 Wait Time (</a:t>
            </a:r>
            <a:r>
              <a:rPr lang="en-US" b="1" dirty="0" err="1" smtClean="0">
                <a:solidFill>
                  <a:schemeClr val="accent2"/>
                </a:solidFill>
              </a:rPr>
              <a:t>Hrs</a:t>
            </a:r>
            <a:r>
              <a:rPr lang="en-US" b="1" dirty="0" smtClean="0">
                <a:solidFill>
                  <a:schemeClr val="accent2"/>
                </a:solidFill>
              </a:rPr>
              <a:t>):  ~ 3 </a:t>
            </a:r>
            <a:r>
              <a:rPr lang="en-US" b="1" dirty="0" err="1" smtClean="0">
                <a:solidFill>
                  <a:schemeClr val="accent2"/>
                </a:solidFill>
              </a:rPr>
              <a:t>hrs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i="1" u="sng" dirty="0" smtClean="0">
                <a:solidFill>
                  <a:schemeClr val="accent2"/>
                </a:solidFill>
              </a:rPr>
              <a:t>Two - Store </a:t>
            </a:r>
            <a:r>
              <a:rPr lang="en-US" b="1" i="1" u="sng" dirty="0">
                <a:solidFill>
                  <a:schemeClr val="accent2"/>
                </a:solidFill>
              </a:rPr>
              <a:t>Analysis 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Resources assumed: </a:t>
            </a:r>
            <a:r>
              <a:rPr lang="en-US" b="1" dirty="0" smtClean="0">
                <a:solidFill>
                  <a:schemeClr val="accent2"/>
                </a:solidFill>
              </a:rPr>
              <a:t>11 </a:t>
            </a:r>
            <a:r>
              <a:rPr lang="en-US" b="1" dirty="0">
                <a:solidFill>
                  <a:schemeClr val="accent2"/>
                </a:solidFill>
              </a:rPr>
              <a:t>( for a 24x7 support)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Implied utilization:  </a:t>
            </a:r>
            <a:r>
              <a:rPr lang="en-US" b="1" dirty="0" smtClean="0">
                <a:solidFill>
                  <a:schemeClr val="accent2"/>
                </a:solidFill>
              </a:rPr>
              <a:t>85% 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Wait Time (Days): </a:t>
            </a:r>
            <a:r>
              <a:rPr lang="en-US" b="1" dirty="0" smtClean="0">
                <a:solidFill>
                  <a:schemeClr val="accent2"/>
                </a:solidFill>
              </a:rPr>
              <a:t>1.08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Wait Time (</a:t>
            </a:r>
            <a:r>
              <a:rPr lang="en-US" b="1" dirty="0" err="1">
                <a:solidFill>
                  <a:schemeClr val="accent2"/>
                </a:solidFill>
              </a:rPr>
              <a:t>Hrs</a:t>
            </a:r>
            <a:r>
              <a:rPr lang="en-US" b="1" dirty="0">
                <a:solidFill>
                  <a:schemeClr val="accent2"/>
                </a:solidFill>
              </a:rPr>
              <a:t>):  ~ </a:t>
            </a:r>
            <a:r>
              <a:rPr lang="en-US" b="1" dirty="0" smtClean="0">
                <a:solidFill>
                  <a:schemeClr val="accent2"/>
                </a:solidFill>
              </a:rPr>
              <a:t>8 </a:t>
            </a:r>
            <a:r>
              <a:rPr lang="en-US" b="1" dirty="0" err="1">
                <a:solidFill>
                  <a:schemeClr val="accent2"/>
                </a:solidFill>
              </a:rPr>
              <a:t>hrs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i="1" u="sng" dirty="0" smtClean="0">
                <a:solidFill>
                  <a:schemeClr val="accent2"/>
                </a:solidFill>
              </a:rPr>
              <a:t>To meet SLA of 24 </a:t>
            </a:r>
            <a:r>
              <a:rPr lang="en-US" b="1" i="1" u="sng" dirty="0" err="1" smtClean="0">
                <a:solidFill>
                  <a:schemeClr val="accent2"/>
                </a:solidFill>
              </a:rPr>
              <a:t>hrs</a:t>
            </a:r>
            <a:r>
              <a:rPr lang="en-US" b="1" i="1" u="sng" dirty="0" smtClean="0">
                <a:solidFill>
                  <a:schemeClr val="accent2"/>
                </a:solidFill>
              </a:rPr>
              <a:t> and 24x7 Support , a minimum of 11 </a:t>
            </a:r>
            <a:r>
              <a:rPr lang="en-US" b="1" i="1" u="sng" dirty="0" err="1" smtClean="0">
                <a:solidFill>
                  <a:schemeClr val="accent2"/>
                </a:solidFill>
              </a:rPr>
              <a:t>reources</a:t>
            </a:r>
            <a:r>
              <a:rPr lang="en-US" b="1" i="1" u="sng" dirty="0" smtClean="0">
                <a:solidFill>
                  <a:schemeClr val="accent2"/>
                </a:solidFill>
              </a:rPr>
              <a:t> will be required in the operations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382000" cy="571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</TotalTime>
  <Words>271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Analysis Assumptions</vt:lpstr>
      <vt:lpstr>Basic Statistics</vt:lpstr>
      <vt:lpstr>PowerPoint Presentation</vt:lpstr>
      <vt:lpstr>Overall Analysis-Flow of Tickets</vt:lpstr>
      <vt:lpstr>Overall Analysis-P1 v/s P2 Tickets</vt:lpstr>
      <vt:lpstr>PowerPoint Presentation</vt:lpstr>
    </vt:vector>
  </TitlesOfParts>
  <Company>hcl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Enosh.Wilson</dc:creator>
  <cp:lastModifiedBy>Administrator</cp:lastModifiedBy>
  <cp:revision>240</cp:revision>
  <dcterms:created xsi:type="dcterms:W3CDTF">2009-03-19T12:50:29Z</dcterms:created>
  <dcterms:modified xsi:type="dcterms:W3CDTF">2013-08-15T03:40:13Z</dcterms:modified>
</cp:coreProperties>
</file>