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8" r:id="rId4"/>
    <p:sldId id="260" r:id="rId5"/>
    <p:sldId id="270" r:id="rId6"/>
    <p:sldId id="271" r:id="rId7"/>
    <p:sldId id="264" r:id="rId8"/>
    <p:sldId id="272" r:id="rId9"/>
    <p:sldId id="279" r:id="rId10"/>
    <p:sldId id="273" r:id="rId11"/>
    <p:sldId id="265" r:id="rId12"/>
    <p:sldId id="274" r:id="rId13"/>
    <p:sldId id="275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83216D-8407-4E53-8627-EA6FE73F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Exercise-3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6EB401-4856-407C-8D17-7D9024FB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way Calculation of statics:- Chi square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0497AD-48C2-403C-8AC5-11F2DF26D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406"/>
              </p:ext>
            </p:extLst>
          </p:nvPr>
        </p:nvGraphicFramePr>
        <p:xfrm>
          <a:off x="790575" y="2234406"/>
          <a:ext cx="7067551" cy="125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736">
                  <a:extLst>
                    <a:ext uri="{9D8B030D-6E8A-4147-A177-3AD203B41FA5}">
                      <a16:colId xmlns:a16="http://schemas.microsoft.com/office/drawing/2014/main" val="2819633005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499851958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2701463720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2829822517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1822979218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1606205788"/>
                    </a:ext>
                  </a:extLst>
                </a:gridCol>
              </a:tblGrid>
              <a:tr h="17891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Expected Frequencies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85715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East 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West 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North 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South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32158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111.0169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91.21893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113.0523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77.71186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393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68999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Female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488.9831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401.7811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497.9477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342.2881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1731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35761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493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611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420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2124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0459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EB42A7-4D4F-40B1-8D2C-FBD299C49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61795"/>
              </p:ext>
            </p:extLst>
          </p:nvPr>
        </p:nvGraphicFramePr>
        <p:xfrm>
          <a:off x="790576" y="3487339"/>
          <a:ext cx="7067550" cy="1248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009">
                  <a:extLst>
                    <a:ext uri="{9D8B030D-6E8A-4147-A177-3AD203B41FA5}">
                      <a16:colId xmlns:a16="http://schemas.microsoft.com/office/drawing/2014/main" val="3326388390"/>
                    </a:ext>
                  </a:extLst>
                </a:gridCol>
                <a:gridCol w="1467718">
                  <a:extLst>
                    <a:ext uri="{9D8B030D-6E8A-4147-A177-3AD203B41FA5}">
                      <a16:colId xmlns:a16="http://schemas.microsoft.com/office/drawing/2014/main" val="30934978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16474557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223730563"/>
                    </a:ext>
                  </a:extLst>
                </a:gridCol>
                <a:gridCol w="1676398">
                  <a:extLst>
                    <a:ext uri="{9D8B030D-6E8A-4147-A177-3AD203B41FA5}">
                      <a16:colId xmlns:a16="http://schemas.microsoft.com/office/drawing/2014/main" val="1314860398"/>
                    </a:ext>
                  </a:extLst>
                </a:gridCol>
              </a:tblGrid>
              <a:tr h="27975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Test Statistics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  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12654"/>
                  </a:ext>
                </a:extLst>
              </a:tr>
              <a:tr h="36946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33.53603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28.26954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2.849314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>
                          <a:effectLst/>
                        </a:rPr>
                        <a:t>0.7653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65.42019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591049"/>
                  </a:ext>
                </a:extLst>
              </a:tr>
              <a:tr h="319986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7.6139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6.418215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0.646898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0.173751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effectLst/>
                        </a:rPr>
                        <a:t>14.85276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44006"/>
                  </a:ext>
                </a:extLst>
              </a:tr>
              <a:tr h="27975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80.27295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996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9017AA-6B89-49A5-9D5F-21AAEEA30D10}"/>
              </a:ext>
            </a:extLst>
          </p:cNvPr>
          <p:cNvSpPr txBox="1"/>
          <p:nvPr/>
        </p:nvSpPr>
        <p:spPr>
          <a:xfrm>
            <a:off x="457200" y="4736304"/>
            <a:ext cx="8105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Degree of freedom</a:t>
            </a:r>
            <a:r>
              <a:rPr lang="en-US" dirty="0"/>
              <a:t>=(No. of Row-1)*(No. of column -1)=(2-1)(4-1)=</a:t>
            </a:r>
            <a:r>
              <a:rPr lang="en-US" b="1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 0.05 significance level  critical value will be 7.82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statistic=80.27&gt; critical value=7.82</a:t>
            </a:r>
          </a:p>
          <a:p>
            <a:endParaRPr lang="en-US" b="1" dirty="0">
              <a:solidFill>
                <a:srgbClr val="00B050"/>
              </a:solidFill>
              <a:highlight>
                <a:srgbClr val="C0C0C0"/>
              </a:highlight>
            </a:endParaRPr>
          </a:p>
          <a:p>
            <a:r>
              <a:rPr lang="en-US" b="1" dirty="0">
                <a:solidFill>
                  <a:srgbClr val="00B050"/>
                </a:solidFill>
                <a:highlight>
                  <a:srgbClr val="C0C0C0"/>
                </a:highlight>
              </a:rPr>
              <a:t>Conclusion:- Test statistic is larger than the critical value we can reject the null hypothesis then we can say  male-female buyer rations similar across regions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03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Fantaloons</a:t>
            </a:r>
            <a:r>
              <a:rPr lang="en-US" dirty="0"/>
              <a:t> Sales managers commented that </a:t>
            </a:r>
            <a:r>
              <a:rPr lang="en-US" i="1" dirty="0"/>
              <a:t>% </a:t>
            </a:r>
            <a:r>
              <a:rPr lang="en-US" dirty="0"/>
              <a:t>of males versus females walking in to the store differ based on day of the week. Analyze the data and determine whether there is evidence at </a:t>
            </a:r>
            <a:r>
              <a:rPr lang="en-US" i="1" dirty="0"/>
              <a:t>5 % </a:t>
            </a:r>
            <a:r>
              <a:rPr lang="en-US" dirty="0"/>
              <a:t>significance level to support this hypothesis.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Fantaloons.mtw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AF1A-74C3-41D7-BF4B-683CB370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Exercise-4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000" b="1" dirty="0"/>
                  <a:t>Objective:-</a:t>
                </a:r>
                <a:r>
                  <a:rPr lang="en-US" sz="2000" dirty="0"/>
                  <a:t> Wants to check whether the defective %  varies by center </a:t>
                </a:r>
                <a:r>
                  <a:rPr lang="en-US" sz="2000" b="1" dirty="0"/>
                  <a:t>Frame the Hypothesis:-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H0: Defective % varies by center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Ha: </a:t>
                </a:r>
                <a:r>
                  <a:rPr lang="en-US" sz="2000" b="1" i="1" dirty="0"/>
                  <a:t>Defective % not varies by center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Test Static:- </a:t>
                </a:r>
                <a:r>
                  <a:rPr lang="en-IN" sz="2000" dirty="0"/>
                  <a:t>We</a:t>
                </a:r>
                <a:r>
                  <a:rPr lang="en-IN" sz="2000" b="1" dirty="0"/>
                  <a:t> </a:t>
                </a:r>
                <a:r>
                  <a:rPr lang="en-IN" sz="2000" dirty="0"/>
                  <a:t>will do chi-square test because centres have qualitive data &amp; all are independent </a:t>
                </a:r>
              </a:p>
              <a:p>
                <a:r>
                  <a:rPr lang="en-IN" sz="2000" b="1" dirty="0"/>
                  <a:t>Significance level(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2000" b="1" dirty="0"/>
                  <a:t>):-</a:t>
                </a:r>
                <a:r>
                  <a:rPr lang="en-IN" sz="2000" dirty="0"/>
                  <a:t>0.05 or 5%</a:t>
                </a:r>
              </a:p>
              <a:p>
                <a:r>
                  <a:rPr lang="en-IN" sz="2000" b="1" dirty="0"/>
                  <a:t>Calculation of statistics:- PTO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37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83216D-8407-4E53-8627-EA6FE73F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Exercise-4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6EB401-4856-407C-8D17-7D9024FB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Calculation of statics:- Chi square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0497AD-48C2-403C-8AC5-11F2DF26D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01982"/>
              </p:ext>
            </p:extLst>
          </p:nvPr>
        </p:nvGraphicFramePr>
        <p:xfrm>
          <a:off x="790576" y="2236389"/>
          <a:ext cx="7067551" cy="125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736">
                  <a:extLst>
                    <a:ext uri="{9D8B030D-6E8A-4147-A177-3AD203B41FA5}">
                      <a16:colId xmlns:a16="http://schemas.microsoft.com/office/drawing/2014/main" val="2819633005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499851958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2701463720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2829822517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1822979218"/>
                    </a:ext>
                  </a:extLst>
                </a:gridCol>
                <a:gridCol w="1117563">
                  <a:extLst>
                    <a:ext uri="{9D8B030D-6E8A-4147-A177-3AD203B41FA5}">
                      <a16:colId xmlns:a16="http://schemas.microsoft.com/office/drawing/2014/main" val="1606205788"/>
                    </a:ext>
                  </a:extLst>
                </a:gridCol>
              </a:tblGrid>
              <a:tr h="17891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Expected Frequencies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85715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Philippines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Indonesia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32158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 Free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271.75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271.75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271.75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271.75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68999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Defective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35761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0459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EB42A7-4D4F-40B1-8D2C-FBD299C49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0902"/>
              </p:ext>
            </p:extLst>
          </p:nvPr>
        </p:nvGraphicFramePr>
        <p:xfrm>
          <a:off x="790576" y="3487339"/>
          <a:ext cx="7067550" cy="1248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009">
                  <a:extLst>
                    <a:ext uri="{9D8B030D-6E8A-4147-A177-3AD203B41FA5}">
                      <a16:colId xmlns:a16="http://schemas.microsoft.com/office/drawing/2014/main" val="3326388390"/>
                    </a:ext>
                  </a:extLst>
                </a:gridCol>
                <a:gridCol w="1467718">
                  <a:extLst>
                    <a:ext uri="{9D8B030D-6E8A-4147-A177-3AD203B41FA5}">
                      <a16:colId xmlns:a16="http://schemas.microsoft.com/office/drawing/2014/main" val="30934978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16474557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223730563"/>
                    </a:ext>
                  </a:extLst>
                </a:gridCol>
                <a:gridCol w="1676398">
                  <a:extLst>
                    <a:ext uri="{9D8B030D-6E8A-4147-A177-3AD203B41FA5}">
                      <a16:colId xmlns:a16="http://schemas.microsoft.com/office/drawing/2014/main" val="1314860398"/>
                    </a:ext>
                  </a:extLst>
                </a:gridCol>
              </a:tblGrid>
              <a:tr h="27975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Test Statistics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  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12654"/>
                  </a:ext>
                </a:extLst>
              </a:tr>
              <a:tr h="36946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0.083027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0.25046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0.363385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591049"/>
                  </a:ext>
                </a:extLst>
              </a:tr>
              <a:tr h="319986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0.019912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0.798673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0.267699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2.409292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3.495575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44006"/>
                  </a:ext>
                </a:extLst>
              </a:tr>
              <a:tr h="27975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3.858961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996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9017AA-6B89-49A5-9D5F-21AAEEA30D10}"/>
              </a:ext>
            </a:extLst>
          </p:cNvPr>
          <p:cNvSpPr txBox="1"/>
          <p:nvPr/>
        </p:nvSpPr>
        <p:spPr>
          <a:xfrm>
            <a:off x="457200" y="4736304"/>
            <a:ext cx="8105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Degree of freedom</a:t>
            </a:r>
            <a:r>
              <a:rPr lang="en-US" dirty="0"/>
              <a:t>=(No. of Row-1)*(No. of column -1)=(2-1)(4-1)=</a:t>
            </a:r>
            <a:r>
              <a:rPr lang="en-US" b="1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 0.05 significance level  critical value will be 7.82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statistic=3.85&lt; critical value=7.82</a:t>
            </a:r>
          </a:p>
          <a:p>
            <a:endParaRPr lang="en-US" b="1" dirty="0">
              <a:solidFill>
                <a:srgbClr val="00B050"/>
              </a:solidFill>
              <a:highlight>
                <a:srgbClr val="C0C0C0"/>
              </a:highlight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Conclusion:- Test statistic is smaller than the critical value we fail to reject the null hypothesis then we can say defective % varies by center.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450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AF1A-74C3-41D7-BF4B-683CB370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000" b="1" dirty="0"/>
                  <a:t>Objective:-</a:t>
                </a:r>
                <a:r>
                  <a:rPr lang="en-US" sz="2000" dirty="0"/>
                  <a:t> Wants to check whether the % males versus females walking into the store differ based on day of the week</a:t>
                </a:r>
              </a:p>
              <a:p>
                <a:r>
                  <a:rPr lang="en-US" sz="2000" dirty="0"/>
                  <a:t> </a:t>
                </a:r>
                <a:r>
                  <a:rPr lang="en-US" sz="2000" b="1" dirty="0"/>
                  <a:t>Frame the Hypothesis:-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H0: % of male verses female differ weekdays &amp; weekend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Ha: % of male verses female same weekdays &amp; weekend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Test Static:- </a:t>
                </a:r>
                <a:r>
                  <a:rPr lang="en-IN" sz="2000" dirty="0"/>
                  <a:t>We</a:t>
                </a:r>
                <a:r>
                  <a:rPr lang="en-IN" sz="2000" b="1" dirty="0"/>
                  <a:t> </a:t>
                </a:r>
                <a:r>
                  <a:rPr lang="en-IN" sz="2000" dirty="0"/>
                  <a:t>will do chi-square test because days have qualitive data &amp; both are independent </a:t>
                </a:r>
              </a:p>
              <a:p>
                <a:r>
                  <a:rPr lang="en-IN" sz="2000" b="1" dirty="0"/>
                  <a:t>Significance level(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2000" b="1" dirty="0"/>
                  <a:t>):-</a:t>
                </a:r>
                <a:r>
                  <a:rPr lang="en-IN" sz="2000" dirty="0"/>
                  <a:t>0.05 or 5%</a:t>
                </a:r>
              </a:p>
              <a:p>
                <a:r>
                  <a:rPr lang="en-IN" sz="2000" b="1" dirty="0"/>
                  <a:t>Calculation of statistics:- PTO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42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83216D-8407-4E53-8627-EA6FE73F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</a:t>
            </a:r>
            <a:r>
              <a:rPr lang="en-US" sz="4400" b="1"/>
              <a:t>Testing Exercise-5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6EB401-4856-407C-8D17-7D9024FB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68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Calculation of statics:- Chi square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0497AD-48C2-403C-8AC5-11F2DF26D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29531"/>
              </p:ext>
            </p:extLst>
          </p:nvPr>
        </p:nvGraphicFramePr>
        <p:xfrm>
          <a:off x="790576" y="2236389"/>
          <a:ext cx="5819775" cy="125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8183">
                  <a:extLst>
                    <a:ext uri="{9D8B030D-6E8A-4147-A177-3AD203B41FA5}">
                      <a16:colId xmlns:a16="http://schemas.microsoft.com/office/drawing/2014/main" val="2819633005"/>
                    </a:ext>
                  </a:extLst>
                </a:gridCol>
                <a:gridCol w="1750796">
                  <a:extLst>
                    <a:ext uri="{9D8B030D-6E8A-4147-A177-3AD203B41FA5}">
                      <a16:colId xmlns:a16="http://schemas.microsoft.com/office/drawing/2014/main" val="499851958"/>
                    </a:ext>
                  </a:extLst>
                </a:gridCol>
                <a:gridCol w="1750796">
                  <a:extLst>
                    <a:ext uri="{9D8B030D-6E8A-4147-A177-3AD203B41FA5}">
                      <a16:colId xmlns:a16="http://schemas.microsoft.com/office/drawing/2014/main" val="2701463720"/>
                    </a:ext>
                  </a:extLst>
                </a:gridCol>
              </a:tblGrid>
              <a:tr h="17891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Expected Frequencies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85715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Weekend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32158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468999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35761"/>
                  </a:ext>
                </a:extLst>
              </a:tr>
              <a:tr h="1789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0459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EB42A7-4D4F-40B1-8D2C-FBD299C49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85869"/>
              </p:ext>
            </p:extLst>
          </p:nvPr>
        </p:nvGraphicFramePr>
        <p:xfrm>
          <a:off x="790576" y="3487339"/>
          <a:ext cx="6915149" cy="1248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3124">
                  <a:extLst>
                    <a:ext uri="{9D8B030D-6E8A-4147-A177-3AD203B41FA5}">
                      <a16:colId xmlns:a16="http://schemas.microsoft.com/office/drawing/2014/main" val="332638839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309349785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1314860398"/>
                    </a:ext>
                  </a:extLst>
                </a:gridCol>
              </a:tblGrid>
              <a:tr h="27975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Test Statistics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  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12654"/>
                  </a:ext>
                </a:extLst>
              </a:tr>
              <a:tr h="36946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5.207143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5.207143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10.41429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591049"/>
                  </a:ext>
                </a:extLst>
              </a:tr>
              <a:tr h="319986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2.803846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2.803846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5.607692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44006"/>
                  </a:ext>
                </a:extLst>
              </a:tr>
              <a:tr h="27975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16.02198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996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9017AA-6B89-49A5-9D5F-21AAEEA30D10}"/>
              </a:ext>
            </a:extLst>
          </p:cNvPr>
          <p:cNvSpPr txBox="1"/>
          <p:nvPr/>
        </p:nvSpPr>
        <p:spPr>
          <a:xfrm>
            <a:off x="457200" y="4736304"/>
            <a:ext cx="8105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Degree of freedom</a:t>
            </a:r>
            <a:r>
              <a:rPr lang="en-US" dirty="0"/>
              <a:t>=(No. of Row-1)*(No. of column -1)=(2-1)(2-1)=</a:t>
            </a:r>
            <a:r>
              <a:rPr lang="en-US" b="1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 0.05 significance level  critical value will be 3.84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 statistic=16.02&gt; critical value=3.84</a:t>
            </a:r>
          </a:p>
          <a:p>
            <a:endParaRPr lang="en-US" b="1" dirty="0">
              <a:solidFill>
                <a:srgbClr val="00B050"/>
              </a:solidFill>
              <a:highlight>
                <a:srgbClr val="C0C0C0"/>
              </a:highlight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Conclusion:- Test statistic is greater than the critical value reject the null hypothesis then we can say in store % of male verses female not differ weekdays &amp; weekend.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AD0003-BDF7-4095-96BD-8D7544067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11139"/>
              </p:ext>
            </p:extLst>
          </p:nvPr>
        </p:nvGraphicFramePr>
        <p:xfrm>
          <a:off x="6610351" y="2236389"/>
          <a:ext cx="1117563" cy="12636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563">
                  <a:extLst>
                    <a:ext uri="{9D8B030D-6E8A-4147-A177-3AD203B41FA5}">
                      <a16:colId xmlns:a16="http://schemas.microsoft.com/office/drawing/2014/main" val="257645926"/>
                    </a:ext>
                  </a:extLst>
                </a:gridCol>
              </a:tblGrid>
              <a:tr h="2496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06928"/>
                  </a:ext>
                </a:extLst>
              </a:tr>
              <a:tr h="475710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87629"/>
                  </a:ext>
                </a:extLst>
              </a:tr>
              <a:tr h="287523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156097"/>
                  </a:ext>
                </a:extLst>
              </a:tr>
              <a:tr h="158182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80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AF1A-74C3-41D7-BF4B-683CB370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000" b="1" dirty="0"/>
                  <a:t>Objective:-</a:t>
                </a:r>
                <a:r>
                  <a:rPr lang="en-US" sz="2000" dirty="0"/>
                  <a:t> Wants to determine difference in the diameter of the cutlet between two units</a:t>
                </a:r>
              </a:p>
              <a:p>
                <a:r>
                  <a:rPr lang="en-US" sz="2000" b="1" dirty="0"/>
                  <a:t>Frame the Hypothesis:-</a:t>
                </a:r>
                <a:r>
                  <a:rPr lang="en-US" sz="2000" dirty="0"/>
                  <a:t> Let Mu1 is the mean of Unit 1 &amp; Mu2 is the mean of Unit 2,here be hypothesis interest can be expressed as: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H0: Mu1-Mu2=0 (No significance difference )</a:t>
                </a:r>
              </a:p>
              <a:p>
                <a:pPr marL="0" indent="0" algn="r">
                  <a:buNone/>
                </a:pPr>
                <a:r>
                  <a:rPr lang="en-US" sz="2000" b="1" dirty="0"/>
                  <a:t>                                 Ha:Mu1-Mu2!=0 (Difference in cutlet diameter size b/w   two units)</a:t>
                </a:r>
              </a:p>
              <a:p>
                <a:r>
                  <a:rPr lang="en-IN" sz="2000" b="1" dirty="0"/>
                  <a:t>Test Static:- </a:t>
                </a:r>
                <a:r>
                  <a:rPr lang="en-IN" sz="2000" dirty="0"/>
                  <a:t>We</a:t>
                </a:r>
                <a:r>
                  <a:rPr lang="en-IN" sz="2000" b="1" dirty="0"/>
                  <a:t> </a:t>
                </a:r>
                <a:r>
                  <a:rPr lang="en-IN" sz="2000" dirty="0"/>
                  <a:t>will do two sample two tail test</a:t>
                </a:r>
              </a:p>
              <a:p>
                <a:r>
                  <a:rPr lang="en-IN" sz="2000" b="1" dirty="0"/>
                  <a:t>Significance level(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2000" b="1" dirty="0"/>
                  <a:t>):-</a:t>
                </a:r>
                <a:r>
                  <a:rPr lang="en-IN" sz="2000" dirty="0"/>
                  <a:t>0.05 or 5%</a:t>
                </a:r>
              </a:p>
              <a:p>
                <a:r>
                  <a:rPr lang="en-IN" sz="2000" b="1" dirty="0"/>
                  <a:t>Calculation of statistics:- PTO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27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53AD-8681-4B44-8DD6-A182728DB4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BE2B-9C66-488C-955C-7403189F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N" sz="2400" b="1" dirty="0"/>
              <a:t>Calculation of statistics </a:t>
            </a:r>
            <a:r>
              <a:rPr lang="en-IN" dirty="0"/>
              <a:t>through the </a:t>
            </a:r>
            <a:r>
              <a:rPr lang="en-IN" sz="2400" b="1" dirty="0"/>
              <a:t>python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E6CBA5-2FE8-409E-A8CD-DBE52ECA67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193926"/>
            <a:ext cx="4040188" cy="3951288"/>
          </a:xfr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EE68-A70D-46B2-B79C-38F222455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59F7B-EE10-46A5-9F22-624C7B5026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P-value=0.47</a:t>
            </a:r>
          </a:p>
          <a:p>
            <a:r>
              <a:rPr lang="en-US" dirty="0"/>
              <a:t>We can say our P-value is greater than significance level   then we </a:t>
            </a:r>
            <a:r>
              <a:rPr lang="en-US" b="1" u="sng" dirty="0"/>
              <a:t>have failed to reject null Hypothesis </a:t>
            </a:r>
            <a:r>
              <a:rPr lang="en-US" dirty="0"/>
              <a:t>.</a:t>
            </a:r>
          </a:p>
          <a:p>
            <a:r>
              <a:rPr lang="en-IN" b="1" dirty="0">
                <a:solidFill>
                  <a:srgbClr val="00B050"/>
                </a:solidFill>
              </a:rPr>
              <a:t>Conclusion :- 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sz="2400" dirty="0">
                <a:solidFill>
                  <a:srgbClr val="00B050"/>
                </a:solidFill>
              </a:rPr>
              <a:t>here is not significant difference in the diameter of the cutlet between two units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011A41-3D9E-43D0-97A5-D1CAD23D1FBB}"/>
              </a:ext>
            </a:extLst>
          </p:cNvPr>
          <p:cNvSpPr txBox="1">
            <a:spLocks/>
          </p:cNvSpPr>
          <p:nvPr/>
        </p:nvSpPr>
        <p:spPr>
          <a:xfrm>
            <a:off x="457200" y="2270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3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AF1A-74C3-41D7-BF4B-683CB370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000" b="1" dirty="0"/>
                  <a:t>Objective:-</a:t>
                </a:r>
                <a:r>
                  <a:rPr lang="en-US" sz="2000" dirty="0"/>
                  <a:t> Wants to determine whether there is any difference in the average Turn Around Time (TAT) of reports of the laboratories.</a:t>
                </a:r>
              </a:p>
              <a:p>
                <a:r>
                  <a:rPr lang="en-US" sz="2000" b="1" dirty="0"/>
                  <a:t>Frame the Hypothesis:-</a:t>
                </a:r>
                <a:r>
                  <a:rPr lang="en-US" sz="2000" dirty="0"/>
                  <a:t> 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1 is the mean of Lab1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is the mean of Lab 2,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/>
                  <a:t> is the mean of Lab3 &amp;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mean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Lab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en-US" sz="2000" dirty="0"/>
                  <a:t>here be hypothesis interest can be expressed as: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H0: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1=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b="1" dirty="0"/>
                  <a:t> (No significance difference 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Ha: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1!=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sz="2000" b="1" dirty="0"/>
                  <a:t>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1!=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b="1" dirty="0"/>
                  <a:t> ….i.e. (At least one mean is different)</a:t>
                </a:r>
              </a:p>
              <a:p>
                <a:r>
                  <a:rPr lang="en-IN" sz="2000" b="1" dirty="0"/>
                  <a:t>Test Static:- </a:t>
                </a:r>
                <a:r>
                  <a:rPr lang="en-IN" sz="2000" dirty="0"/>
                  <a:t>We</a:t>
                </a:r>
                <a:r>
                  <a:rPr lang="en-IN" sz="2000" b="1" dirty="0"/>
                  <a:t> </a:t>
                </a:r>
                <a:r>
                  <a:rPr lang="en-IN" sz="2000" dirty="0"/>
                  <a:t>will do ANOVA test because data is based on 4 sample </a:t>
                </a:r>
              </a:p>
              <a:p>
                <a:r>
                  <a:rPr lang="en-IN" sz="2000" b="1" dirty="0"/>
                  <a:t>Significance level(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2000" b="1" dirty="0"/>
                  <a:t>):-</a:t>
                </a:r>
                <a:r>
                  <a:rPr lang="en-IN" sz="2000" dirty="0"/>
                  <a:t>0.05 or 5%</a:t>
                </a:r>
              </a:p>
              <a:p>
                <a:r>
                  <a:rPr lang="en-IN" sz="2000" b="1" dirty="0"/>
                  <a:t>Calculation of statistics:- PTO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67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53AD-8681-4B44-8DD6-A182728D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Exercise-2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BE2B-9C66-488C-955C-7403189F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N" sz="2400" b="1" dirty="0"/>
              <a:t>Calculation of statistics </a:t>
            </a:r>
            <a:r>
              <a:rPr lang="en-IN" dirty="0"/>
              <a:t>through the </a:t>
            </a:r>
            <a:r>
              <a:rPr lang="en-IN" sz="2400" b="1" dirty="0"/>
              <a:t>python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EE68-A70D-46B2-B79C-38F222455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59F7B-EE10-46A5-9F22-624C7B5026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P-value=0.948…..e-30</a:t>
            </a:r>
          </a:p>
          <a:p>
            <a:r>
              <a:rPr lang="en-US" dirty="0"/>
              <a:t>We can say our P-value is less than significance level   then we </a:t>
            </a:r>
            <a:r>
              <a:rPr lang="en-US" b="1" u="sng" dirty="0"/>
              <a:t>have to reject null Hypothesis </a:t>
            </a:r>
            <a:r>
              <a:rPr lang="en-US" dirty="0"/>
              <a:t>.</a:t>
            </a:r>
          </a:p>
          <a:p>
            <a:r>
              <a:rPr lang="en-IN" b="1" dirty="0">
                <a:solidFill>
                  <a:srgbClr val="C00000"/>
                </a:solidFill>
              </a:rPr>
              <a:t>Conclusion :- </a:t>
            </a:r>
            <a:r>
              <a:rPr lang="en-US" b="1" dirty="0">
                <a:solidFill>
                  <a:srgbClr val="C00000"/>
                </a:solidFill>
              </a:rPr>
              <a:t>There is difference in average TAT among the different laboratories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011A41-3D9E-43D0-97A5-D1CAD23D1FBB}"/>
              </a:ext>
            </a:extLst>
          </p:cNvPr>
          <p:cNvSpPr txBox="1">
            <a:spLocks/>
          </p:cNvSpPr>
          <p:nvPr/>
        </p:nvSpPr>
        <p:spPr>
          <a:xfrm>
            <a:off x="457200" y="2270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61E5F0-53C4-4261-8B43-07C5F89351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174875"/>
            <a:ext cx="4040188" cy="3951287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827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457200" y="57150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AF1A-74C3-41D7-BF4B-683CB370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Exercise-3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r>
                  <a:rPr lang="en-US" sz="2000" b="1" dirty="0"/>
                  <a:t>Objective:-</a:t>
                </a:r>
                <a:r>
                  <a:rPr lang="en-US" sz="2000" dirty="0"/>
                  <a:t> Wants to determine whether there is statistically  association  between sale in different regions being as a male or female buyer</a:t>
                </a:r>
              </a:p>
              <a:p>
                <a:r>
                  <a:rPr lang="en-US" sz="2000" b="1" dirty="0"/>
                  <a:t>Frame the Hypothesis:-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H0: Male-female buyer rations are similar across regions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Ha: </a:t>
                </a:r>
                <a:r>
                  <a:rPr lang="en-US" sz="2000" b="1" i="1" dirty="0"/>
                  <a:t>Male-female buyer rations are not similar across regions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Test Static:- </a:t>
                </a:r>
                <a:r>
                  <a:rPr lang="en-IN" sz="2000" dirty="0"/>
                  <a:t>We</a:t>
                </a:r>
                <a:r>
                  <a:rPr lang="en-IN" sz="2000" b="1" dirty="0"/>
                  <a:t> </a:t>
                </a:r>
                <a:r>
                  <a:rPr lang="en-IN" sz="2000" dirty="0"/>
                  <a:t>will do 2 sample test</a:t>
                </a:r>
              </a:p>
              <a:p>
                <a:r>
                  <a:rPr lang="en-IN" sz="2000" b="1" dirty="0"/>
                  <a:t>Significance level(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2000" b="1" dirty="0"/>
                  <a:t>):-</a:t>
                </a:r>
                <a:r>
                  <a:rPr lang="en-IN" sz="2000" dirty="0"/>
                  <a:t>0.05 or 5%</a:t>
                </a:r>
              </a:p>
              <a:p>
                <a:r>
                  <a:rPr lang="en-IN" sz="2000" b="1" dirty="0"/>
                  <a:t>Calculation of statistics:- PTO</a:t>
                </a:r>
              </a:p>
              <a:p>
                <a:pPr marL="0" indent="0">
                  <a:buNone/>
                </a:pPr>
                <a:r>
                  <a:rPr lang="en-IN" sz="2000" b="1" dirty="0"/>
                  <a:t>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B302A-E88B-4ED1-B48F-73F24E2AC3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73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53AD-8681-4B44-8DD6-A182728D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9388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sz="4400" b="1" dirty="0"/>
              <a:t>Hypothesis Testing Exercise-3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BE2B-9C66-488C-955C-7403189F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N" sz="2400" b="1" dirty="0"/>
              <a:t>Calculation of statistics </a:t>
            </a:r>
            <a:r>
              <a:rPr lang="en-IN" dirty="0"/>
              <a:t>through the </a:t>
            </a:r>
            <a:r>
              <a:rPr lang="en-IN" sz="2400" b="1" dirty="0"/>
              <a:t>python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EE68-A70D-46B2-B79C-38F222455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59F7B-EE10-46A5-9F22-624C7B5026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P-value=0.0115</a:t>
            </a:r>
          </a:p>
          <a:p>
            <a:r>
              <a:rPr lang="en-US" dirty="0"/>
              <a:t>We can say our P-value is less than significance level   then we </a:t>
            </a:r>
            <a:r>
              <a:rPr lang="en-US" b="1" u="sng" dirty="0"/>
              <a:t>have to reject null Hypothesis 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Conclusion :- </a:t>
            </a:r>
            <a:r>
              <a:rPr lang="en-US" sz="2400" b="1" dirty="0">
                <a:solidFill>
                  <a:srgbClr val="FF0000"/>
                </a:solidFill>
              </a:rPr>
              <a:t>Male-female buyer rations are not similar across regions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011A41-3D9E-43D0-97A5-D1CAD23D1FBB}"/>
              </a:ext>
            </a:extLst>
          </p:cNvPr>
          <p:cNvSpPr txBox="1">
            <a:spLocks/>
          </p:cNvSpPr>
          <p:nvPr/>
        </p:nvSpPr>
        <p:spPr>
          <a:xfrm>
            <a:off x="457200" y="2270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BE61B9-974C-4BDE-8D5B-F850D97A1A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339975"/>
            <a:ext cx="4040188" cy="3786187"/>
          </a:xfrm>
        </p:spPr>
      </p:pic>
    </p:spTree>
    <p:extLst>
      <p:ext uri="{BB962C8B-B14F-4D97-AF65-F5344CB8AC3E}">
        <p14:creationId xmlns:p14="http://schemas.microsoft.com/office/powerpoint/2010/main" val="175428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1330</Words>
  <Application>Microsoft Office PowerPoint</Application>
  <PresentationFormat>On-screen Show (4:3)</PresentationFormat>
  <Paragraphs>234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Hypothesis Testing Exercise</vt:lpstr>
      <vt:lpstr>Hypothesis Testing Exercise-1</vt:lpstr>
      <vt:lpstr>Hypothesis Testing Exercise-1</vt:lpstr>
      <vt:lpstr>Hypothesis Testing Exercise</vt:lpstr>
      <vt:lpstr>Hypothesis Testing Exercise-2</vt:lpstr>
      <vt:lpstr>Hypothesis Testing Exercise-2</vt:lpstr>
      <vt:lpstr>Hypothesis Testing Exercise</vt:lpstr>
      <vt:lpstr>Hypothesis Testing Exercise-3</vt:lpstr>
      <vt:lpstr>Hypothesis Testing Exercise-3</vt:lpstr>
      <vt:lpstr>Hypothesis Testing Exercise-3</vt:lpstr>
      <vt:lpstr>Hypothesis Testing Exercise</vt:lpstr>
      <vt:lpstr>Hypothesis Testing Exercise-4</vt:lpstr>
      <vt:lpstr>Hypothesis Testing Exercise-4</vt:lpstr>
      <vt:lpstr>Hypothesis Testing Exercise-5</vt:lpstr>
      <vt:lpstr>Hypothesis Testing Exercise-5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umanshu mittal</cp:lastModifiedBy>
  <cp:revision>39</cp:revision>
  <dcterms:created xsi:type="dcterms:W3CDTF">2015-11-14T12:07:48Z</dcterms:created>
  <dcterms:modified xsi:type="dcterms:W3CDTF">2021-01-11T10:08:16Z</dcterms:modified>
</cp:coreProperties>
</file>