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
  </p:notesMasterIdLst>
  <p:sldIdLst>
    <p:sldId id="256" r:id="rId5"/>
    <p:sldId id="257" r:id="rId6"/>
    <p:sldId id="258" r:id="rId7"/>
    <p:sldId id="259"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2554542" y="3314150"/>
            <a:ext cx="8610600" cy="2306955"/>
          </a:xfrm>
          <a:prstGeom prst="rect">
            <a:avLst/>
          </a:prstGeom>
          <a:noFill/>
        </p:spPr>
        <p:txBody>
          <a:bodyPr wrap="square" rtlCol="0">
            <a:spAutoFit/>
          </a:bodyPr>
          <a:lstStyle/>
          <a:p>
            <a:r>
              <a:rPr lang="en-US" sz="2400"/>
              <a:t> STUDENT NAME: VISHALY .V</a:t>
            </a:r>
            <a:endParaRPr lang="en-US" sz="2400" dirty="0"/>
          </a:p>
          <a:p>
            <a:r>
              <a:rPr lang="en-US" sz="2400" dirty="0"/>
              <a:t>REGISTER NO: 312216208</a:t>
            </a:r>
          </a:p>
          <a:p>
            <a:r>
              <a:rPr lang="en-US" sz="2400" dirty="0"/>
              <a:t>DEPARTMENT: 3rd B.com BM</a:t>
            </a:r>
          </a:p>
          <a:p>
            <a:r>
              <a:rPr lang="en-US" sz="2400" dirty="0"/>
              <a:t>COLLEGE: SHRI SHANKARLAL SUNDARBAI SHASUN JAIN COLLEGE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1520"/>
          </a:xfrm>
        </p:spPr>
        <p:txBody>
          <a:bodyPr/>
          <a:lstStyle/>
          <a:p>
            <a:endParaRPr lang="en-US"/>
          </a:p>
        </p:txBody>
      </p:sp>
      <p:sp>
        <p:nvSpPr>
          <p:cNvPr id="3" name="Text Placeholder 2"/>
          <p:cNvSpPr>
            <a:spLocks noGrp="1"/>
          </p:cNvSpPr>
          <p:nvPr>
            <p:ph type="body" idx="1"/>
          </p:nvPr>
        </p:nvSpPr>
        <p:spPr>
          <a:xfrm>
            <a:off x="325755" y="1524000"/>
            <a:ext cx="8763000" cy="2599055"/>
          </a:xfrm>
        </p:spPr>
        <p:txBody>
          <a:bodyPr wrap="square">
            <a:noAutofit/>
          </a:bodyPr>
          <a:lstStyle/>
          <a:p>
            <a:r>
              <a:rPr lang="en-US" sz="2800"/>
              <a:t>1. Set Performance Criteria:  </a:t>
            </a:r>
          </a:p>
          <a:p>
            <a:r>
              <a:rPr lang="en-US" sz="2800"/>
              <a:t>   Determine the key performance indicators (KPIs) that will be used to evaluate employees. These could include metrics such as monthly performance scores, target achievement rates, attendance records, and feedback scores.</a:t>
            </a:r>
          </a:p>
          <a:p>
            <a:endParaRPr lang="en-US" sz="2800"/>
          </a:p>
          <a:p>
            <a:r>
              <a:rPr lang="en-US" sz="2800"/>
              <a:t>2. Establish Performance Levels:  </a:t>
            </a:r>
          </a:p>
          <a:p>
            <a:r>
              <a:rPr lang="en-US" sz="2800"/>
              <a:t>   Define clear performance levels based on the chosen criteria. A common approach is to use a rating scale, which could be numeric (e.g., 1-5) or descriptiv</a:t>
            </a: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8" name="object 8"/>
          <p:cNvSpPr txBox="1"/>
          <p:nvPr/>
        </p:nvSpPr>
        <p:spPr>
          <a:xfrm>
            <a:off x="739775" y="291147"/>
            <a:ext cx="3303904" cy="75184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Placeholder 1"/>
          <p:cNvSpPr>
            <a:spLocks noGrp="1"/>
          </p:cNvSpPr>
          <p:nvPr>
            <p:ph type="body" idx="1"/>
          </p:nvPr>
        </p:nvSpPr>
        <p:spPr>
          <a:xfrm>
            <a:off x="685800" y="1537970"/>
            <a:ext cx="8066405" cy="2416175"/>
          </a:xfrm>
        </p:spPr>
        <p:txBody>
          <a:bodyPr wrap="square">
            <a:noAutofit/>
          </a:bodyPr>
          <a:lstStyle/>
          <a:p>
            <a:r>
              <a:rPr lang="en-US" sz="2800" b="1">
                <a:sym typeface="+mn-ea"/>
              </a:rPr>
              <a:t>Results i</a:t>
            </a:r>
            <a:r>
              <a:rPr lang="en-US" sz="2800">
                <a:sym typeface="+mn-ea"/>
              </a:rPr>
              <a:t>n </a:t>
            </a:r>
            <a:r>
              <a:rPr lang="en-US" sz="2800" b="1">
                <a:sym typeface="+mn-ea"/>
              </a:rPr>
              <a:t>Employee Performance Analysis Using Excel</a:t>
            </a:r>
            <a:endParaRPr lang="en-US" sz="2800" b="1"/>
          </a:p>
          <a:p>
            <a:endParaRPr lang="en-US" sz="2800" b="1"/>
          </a:p>
          <a:p>
            <a:r>
              <a:rPr lang="en-US" sz="2800">
                <a:sym typeface="+mn-ea"/>
              </a:rPr>
              <a:t>After successfully implementing the employee performance analysis model in Excel, the results can be used to gain valuable insights into workforce performance, identify areas for improvement, and make data-driven decisions. Here are some key outcomes and how they can be interpreted:</a:t>
            </a:r>
            <a:endParaRPr lang="en-US" sz="2800"/>
          </a:p>
          <a:p>
            <a:endParaRPr lang="en-US" sz="280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0681335" cy="75184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81025" y="1600200"/>
            <a:ext cx="8715375" cy="2838450"/>
          </a:xfrm>
        </p:spPr>
        <p:txBody>
          <a:bodyPr wrap="square">
            <a:noAutofit/>
          </a:bodyPr>
          <a:lstStyle/>
          <a:p>
            <a:r>
              <a:rPr lang="en-US" sz="2800" b="1"/>
              <a:t>Conclusion in Employee Performance Analysis Using Excel</a:t>
            </a:r>
          </a:p>
          <a:p>
            <a:endParaRPr lang="en-US" sz="2800" b="1"/>
          </a:p>
          <a:p>
            <a:r>
              <a:rPr lang="en-US" sz="2800"/>
              <a:t>Employee performance analysis is a critical component of effective human resource management, as it provides insights into the productivity, efficiency, and satisfaction of employees. Using Excel for this analysis offers a practical, cost-effective, and accessible solution for organizations of all sizes. Here's a summary of the benefits and outcomes of using Excel for employee performance analysis: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4" name="Text Placeholder 13"/>
          <p:cNvSpPr>
            <a:spLocks noGrp="1"/>
          </p:cNvSpPr>
          <p:nvPr>
            <p:ph type="body" idx="1"/>
          </p:nvPr>
        </p:nvSpPr>
        <p:spPr>
          <a:xfrm>
            <a:off x="880745" y="1752600"/>
            <a:ext cx="5589905" cy="427355"/>
          </a:xfrm>
        </p:spPr>
        <p:txBody>
          <a:bodyPr>
            <a:noAutofit/>
          </a:bodyPr>
          <a:lstStyle/>
          <a:p>
            <a:r>
              <a:rPr lang="en-US" sz="3600"/>
              <a:t>The primary goal of this project is to analyze employee performance data using Microsoft Excel to gain insights into individual and team productivity, identify top performers, and pinpoint areas that require improvement.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9" name="Text Placeholder 8"/>
          <p:cNvSpPr>
            <a:spLocks noGrp="1"/>
          </p:cNvSpPr>
          <p:nvPr>
            <p:ph type="body" idx="1"/>
          </p:nvPr>
        </p:nvSpPr>
        <p:spPr>
          <a:xfrm>
            <a:off x="742315" y="1524000"/>
            <a:ext cx="5953760" cy="2815590"/>
          </a:xfrm>
        </p:spPr>
        <p:txBody>
          <a:bodyPr wrap="square">
            <a:noAutofit/>
          </a:bodyPr>
          <a:lstStyle/>
          <a:p>
            <a:pPr marL="285750" indent="-285750">
              <a:buFont typeface="Wingdings" panose="05000000000000000000" charset="0"/>
              <a:buChar char="Ø"/>
            </a:pPr>
            <a:r>
              <a:rPr lang="en-US" sz="2400" b="1"/>
              <a:t>Scope of the Project:</a:t>
            </a:r>
          </a:p>
          <a:p>
            <a:pPr marL="285750" indent="-285750">
              <a:buFont typeface="Wingdings" panose="05000000000000000000" charset="0"/>
              <a:buChar char="Ø"/>
            </a:pPr>
            <a:endParaRPr lang="en-US" sz="2400" b="1"/>
          </a:p>
          <a:p>
            <a:pPr marL="285750" indent="-285750">
              <a:buFont typeface="Wingdings" panose="05000000000000000000" charset="0"/>
              <a:buChar char="Ø"/>
            </a:pPr>
            <a:r>
              <a:rPr lang="en-US" sz="2400" b="1"/>
              <a:t>Data Collection: </a:t>
            </a:r>
          </a:p>
          <a:p>
            <a:pPr marL="285750" indent="-285750">
              <a:buFont typeface="Wingdings" panose="05000000000000000000" charset="0"/>
              <a:buChar char="Ø"/>
            </a:pPr>
            <a:r>
              <a:rPr lang="en-US" sz="2400" b="1"/>
              <a:t>  Gather data from various sources, including performance reviews, attendance records, project completion metrics, and peer feedback.</a:t>
            </a:r>
          </a:p>
          <a:p>
            <a:pPr marL="285750" indent="-285750">
              <a:buFont typeface="Wingdings" panose="05000000000000000000" charset="0"/>
              <a:buChar char="Ø"/>
            </a:pPr>
            <a:endParaRPr lang="en-US" sz="2400" b="1"/>
          </a:p>
          <a:p>
            <a:pPr marL="285750" indent="-285750">
              <a:buFont typeface="Wingdings" panose="05000000000000000000" charset="0"/>
              <a:buChar char="Ø"/>
            </a:pPr>
            <a:r>
              <a:rPr lang="en-US" sz="2400" b="1"/>
              <a:t>Data Cleaning and Preparation:</a:t>
            </a:r>
          </a:p>
          <a:p>
            <a:pPr marL="285750" indent="-285750">
              <a:buFont typeface="Wingdings" panose="05000000000000000000" charset="0"/>
              <a:buChar char="Ø"/>
            </a:pPr>
            <a:r>
              <a:rPr lang="en-US" sz="2400" b="1"/>
              <a:t>  Use Excel to clean and organize the data. This includes handling missing values, removing duplicates, and standardizing formats for consistency.</a:t>
            </a:r>
          </a:p>
        </p:txBody>
      </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 Placeholder 6"/>
          <p:cNvSpPr>
            <a:spLocks noGrp="1"/>
          </p:cNvSpPr>
          <p:nvPr>
            <p:ph type="body" idx="1"/>
          </p:nvPr>
        </p:nvSpPr>
        <p:spPr>
          <a:xfrm>
            <a:off x="609600" y="1577340"/>
            <a:ext cx="7934960" cy="4001135"/>
          </a:xfrm>
        </p:spPr>
        <p:txBody>
          <a:bodyPr wrap="square"/>
          <a:lstStyle/>
          <a:p>
            <a:r>
              <a:rPr lang="en-US" sz="2000"/>
              <a:t>1. Senior Management:  </a:t>
            </a:r>
          </a:p>
          <a:p>
            <a:r>
              <a:rPr lang="en-US" sz="2000"/>
              <a:t>      </a:t>
            </a:r>
            <a:r>
              <a:rPr lang="en-US" sz="2000" b="1"/>
              <a:t>Purpose</a:t>
            </a:r>
            <a:r>
              <a:rPr lang="en-US" sz="2000"/>
              <a:t>: To gain insights into overall organizational performance, make strategic decisions, and align employee goals with business objectives.</a:t>
            </a:r>
          </a:p>
          <a:p>
            <a:r>
              <a:rPr lang="en-US" sz="2000"/>
              <a:t>      </a:t>
            </a:r>
            <a:r>
              <a:rPr lang="en-US" sz="2000" b="1"/>
              <a:t>Usage</a:t>
            </a:r>
            <a:r>
              <a:rPr lang="en-US" sz="2000"/>
              <a:t>: Review reports to identify high-performing areas, understand trends, and address areas needing improvement. They use the analysis to guide decisions on promotions, rewards, and resource allocation.</a:t>
            </a:r>
          </a:p>
          <a:p>
            <a:endParaRPr lang="en-US" sz="2000"/>
          </a:p>
          <a:p>
            <a:r>
              <a:rPr lang="en-US" sz="2000"/>
              <a:t>2. Human Resources (HR) Team:  </a:t>
            </a:r>
          </a:p>
          <a:p>
            <a:r>
              <a:rPr lang="en-US" sz="2000"/>
              <a:t>       </a:t>
            </a:r>
            <a:r>
              <a:rPr lang="en-US" sz="2000" b="1"/>
              <a:t>Purpose</a:t>
            </a:r>
            <a:r>
              <a:rPr lang="en-US" sz="2000"/>
              <a:t>: To manage employee performance, develop training programs, and implement performance improvement plans.</a:t>
            </a:r>
          </a:p>
          <a:p>
            <a:r>
              <a:rPr lang="en-US" sz="2000"/>
              <a:t>       </a:t>
            </a:r>
            <a:r>
              <a:rPr lang="en-US" sz="2000" b="1"/>
              <a:t>Usage</a:t>
            </a:r>
            <a:r>
              <a:rPr lang="en-US" sz="2000"/>
              <a:t>: Use the analysis to track employee performance trends, identify training needs, develop performance enhancement strategies, and ensure alignment with company policies and standards.</a:t>
            </a: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863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8" name="Text Placeholder 7"/>
          <p:cNvSpPr>
            <a:spLocks noGrp="1"/>
          </p:cNvSpPr>
          <p:nvPr>
            <p:ph type="body" idx="1"/>
          </p:nvPr>
        </p:nvSpPr>
        <p:spPr>
          <a:xfrm>
            <a:off x="2894965" y="1600200"/>
            <a:ext cx="7011670" cy="3217545"/>
          </a:xfrm>
        </p:spPr>
        <p:txBody>
          <a:bodyPr wrap="square">
            <a:noAutofit/>
          </a:bodyPr>
          <a:lstStyle/>
          <a:p>
            <a:pPr marL="342900" indent="-342900">
              <a:buFont typeface="Wingdings" panose="05000000000000000000" charset="0"/>
              <a:buChar char="v"/>
            </a:pPr>
            <a:r>
              <a:rPr lang="en-US" sz="2400"/>
              <a:t>Solution: Employee Performance Analysis Dashboard Using Excel</a:t>
            </a:r>
          </a:p>
          <a:p>
            <a:pPr marL="342900" indent="-342900">
              <a:buFont typeface="Wingdings" panose="05000000000000000000" charset="0"/>
              <a:buChar char="v"/>
            </a:pPr>
            <a:endParaRPr lang="en-US" sz="2400"/>
          </a:p>
          <a:p>
            <a:pPr marL="342900" indent="-342900">
              <a:buFont typeface="Wingdings" panose="05000000000000000000" charset="0"/>
              <a:buChar char="v"/>
            </a:pPr>
            <a:r>
              <a:rPr lang="en-US" sz="2400"/>
              <a:t>The solution involves developing an Employee Performance Analysis </a:t>
            </a:r>
            <a:r>
              <a:rPr lang="en-US" sz="2400" b="1">
                <a:latin typeface="+mj-lt"/>
                <a:cs typeface="+mj-lt"/>
              </a:rPr>
              <a:t>Dashboard </a:t>
            </a:r>
            <a:r>
              <a:rPr lang="en-US" sz="2400"/>
              <a:t>using Excel, which consolidates various performance metrics into a single, interactive tool. This dashboard will provide a comprehensive view of employee performance, enabling easy tracking, comparison, and analysis of </a:t>
            </a:r>
            <a:r>
              <a:rPr lang="en-US" sz="2400" b="1"/>
              <a:t>key perfomance </a:t>
            </a:r>
            <a:r>
              <a:rPr lang="en-US" sz="2400"/>
              <a:t>indicators (KPIs</a:t>
            </a:r>
            <a:r>
              <a:rPr lang="en-US"/>
              <a:t>).</a:t>
            </a: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055"/>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xfrm>
            <a:off x="11353418" y="6473337"/>
            <a:ext cx="151129"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dirty="0"/>
              <a:t>Dataset Description</a:t>
            </a:r>
          </a:p>
        </p:txBody>
      </p:sp>
      <p:sp>
        <p:nvSpPr>
          <p:cNvPr id="3" name="Text Placeholder 2"/>
          <p:cNvSpPr>
            <a:spLocks noGrp="1"/>
          </p:cNvSpPr>
          <p:nvPr>
            <p:ph type="body" idx="1"/>
          </p:nvPr>
        </p:nvSpPr>
        <p:spPr>
          <a:xfrm>
            <a:off x="487680" y="1275715"/>
            <a:ext cx="7870825" cy="2872105"/>
          </a:xfrm>
        </p:spPr>
        <p:txBody>
          <a:bodyPr wrap="square">
            <a:noAutofit/>
          </a:bodyPr>
          <a:lstStyle/>
          <a:p>
            <a:r>
              <a:rPr lang="en-US" sz="2400">
                <a:sym typeface="+mn-ea"/>
              </a:rPr>
              <a:t>To</a:t>
            </a:r>
            <a:r>
              <a:rPr lang="en-US" sz="2000">
                <a:sym typeface="+mn-ea"/>
              </a:rPr>
              <a:t> conduct a comprehensive employee performance analysis, a well-structured dataset is crucial. Below is a description of the key components of the dataset that will be used for the analysis. This dataset is designed to capture various aspects of employee performance, attendance, feedback, and target achievement, enabling a holistic view of each employee's contribution to the organization.</a:t>
            </a:r>
            <a:endParaRPr lang="en-US" sz="2000"/>
          </a:p>
          <a:p>
            <a:endParaRPr lang="en-US" sz="2000"/>
          </a:p>
          <a:p>
            <a:r>
              <a:rPr lang="en-US" sz="2000">
                <a:sym typeface="+mn-ea"/>
              </a:rPr>
              <a:t>Dataset Structure:</a:t>
            </a:r>
            <a:endParaRPr lang="en-US" sz="2000"/>
          </a:p>
          <a:p>
            <a:endParaRPr lang="en-US" sz="2000"/>
          </a:p>
          <a:p>
            <a:pPr marL="285750" indent="-285750">
              <a:buFont typeface="Wingdings" panose="05000000000000000000" charset="0"/>
              <a:buChar char="Ø"/>
            </a:pPr>
            <a:r>
              <a:rPr lang="en-US" sz="2000">
                <a:sym typeface="+mn-ea"/>
              </a:rPr>
              <a:t>  Employee Information: Basic details to identify and categorize employees.</a:t>
            </a:r>
            <a:endParaRPr lang="en-US" sz="2000"/>
          </a:p>
          <a:p>
            <a:pPr marL="285750" indent="-285750">
              <a:buFont typeface="Wingdings" panose="05000000000000000000" charset="0"/>
              <a:buChar char="Ø"/>
            </a:pPr>
            <a:r>
              <a:rPr lang="en-US" sz="2000">
                <a:sym typeface="+mn-ea"/>
              </a:rPr>
              <a:t>  Employee ID: A unique identifier for each employee (e.g., E1234).</a:t>
            </a:r>
            <a:endParaRPr lang="en-US" sz="2000"/>
          </a:p>
          <a:p>
            <a:pPr marL="285750" indent="-285750">
              <a:buFont typeface="Wingdings" panose="05000000000000000000" charset="0"/>
              <a:buChar char="Ø"/>
            </a:pPr>
            <a:r>
              <a:rPr lang="en-US" sz="2000">
                <a:sym typeface="+mn-ea"/>
              </a:rPr>
              <a:t>   Employee Name: The full name of the employee (e.g., John Doe)</a:t>
            </a:r>
            <a:r>
              <a:rPr lang="en-US" sz="2000"/>
              <a:t>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3195"/>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 name="Text Placeholder 9"/>
          <p:cNvSpPr>
            <a:spLocks noGrp="1"/>
          </p:cNvSpPr>
          <p:nvPr>
            <p:ph type="body" idx="1"/>
          </p:nvPr>
        </p:nvSpPr>
        <p:spPr>
          <a:xfrm>
            <a:off x="609600" y="1577340"/>
            <a:ext cx="7924800" cy="4526280"/>
          </a:xfrm>
        </p:spPr>
        <p:txBody>
          <a:bodyPr wrap="square">
            <a:noAutofit/>
          </a:bodyPr>
          <a:lstStyle/>
          <a:p>
            <a:r>
              <a:rPr lang="en-US"/>
              <a:t>1</a:t>
            </a:r>
            <a:r>
              <a:rPr lang="en-US" sz="2400"/>
              <a:t>. Interactive and User-Friendly Dashboard  </a:t>
            </a:r>
          </a:p>
          <a:p>
            <a:pPr marL="342900" indent="-342900">
              <a:buFont typeface="Wingdings" panose="05000000000000000000" charset="0"/>
              <a:buChar char="Ø"/>
            </a:pPr>
            <a:r>
              <a:rPr lang="en-US" sz="2400"/>
              <a:t>       Wow Factor: A highly interactive and visually appealing dashboard that offers real-time insights into employee performance. The dashboard uses a combination of dynamic charts, graphs, and tables, making it easy for users to navigate and explore lata.</a:t>
            </a:r>
          </a:p>
          <a:p>
            <a:pPr marL="342900" indent="-342900">
              <a:buFont typeface="Wingdings" panose="05000000000000000000" charset="0"/>
              <a:buChar char="Ø"/>
            </a:pPr>
            <a:r>
              <a:rPr lang="en-US" sz="2400"/>
              <a:t>           Why It’s Impressive: Managers and HR professionals can interact with the data through intuitive filters (e.g., by department, time period, or performance level)</a:t>
            </a:r>
            <a:br>
              <a:rPr lang="en-US" sz="2400"/>
            </a:br>
            <a:r>
              <a:rPr lang="en-US" sz="2400"/>
              <a:t>=IFS(E4&gt;=5,"Very high",E6&gt;=4,"High",E17&gt;=3,"Med",TRUE,"LOW")</a:t>
            </a:r>
          </a:p>
          <a:p>
            <a:pPr marL="342900" indent="-342900">
              <a:buFont typeface="Wingdings" panose="05000000000000000000" charset="0"/>
              <a:buChar char="Ø"/>
            </a:pPr>
            <a:endParaRPr lang="en-US" sz="2400"/>
          </a:p>
          <a:p>
            <a:pPr indent="0">
              <a:buFont typeface="Wingdings" panose="05000000000000000000" charset="0"/>
              <a:buNone/>
            </a:pPr>
            <a:r>
              <a:rPr lang="en-US" sz="2400"/>
              <a:t> </a:t>
            </a:r>
          </a:p>
          <a:p>
            <a:pPr indent="0">
              <a:buFont typeface="Wingdings" panose="05000000000000000000" charset="0"/>
              <a:buNone/>
            </a:pPr>
            <a:endParaRPr lang="en-US" sz="2400"/>
          </a:p>
          <a:p>
            <a:pPr indent="0">
              <a:buFont typeface="Wingdings" panose="05000000000000000000" charset="0"/>
              <a:buNone/>
            </a:pPr>
            <a:endParaRPr lang="en-US" sz="2400"/>
          </a:p>
          <a:p>
            <a:pPr marL="342900" indent="-342900">
              <a:buFont typeface="Wingdings" panose="05000000000000000000" charset="0"/>
              <a:buChar char="Ø"/>
            </a:pPr>
            <a:endParaRPr lang="en-US" sz="2400"/>
          </a:p>
          <a:p>
            <a:pPr marL="342900" indent="-342900">
              <a:buFont typeface="Wingdings" panose="05000000000000000000" charset="0"/>
              <a:buChar char="Ø"/>
            </a:pPr>
            <a:endParaRPr lang="en-US" sz="2400"/>
          </a:p>
          <a:p>
            <a:pPr marL="342900" indent="-342900">
              <a:buFont typeface="Wingdings" panose="05000000000000000000" charset="0"/>
              <a:buChar char="Ø"/>
            </a:pPr>
            <a:endParaRPr lang="en-US" sz="2400"/>
          </a:p>
          <a:p>
            <a:pPr indent="0">
              <a:buFont typeface="Wingdings" panose="05000000000000000000" charset="0"/>
              <a:buNone/>
            </a:pPr>
            <a:endParaRPr lang="en-US" sz="2400"/>
          </a:p>
          <a:p>
            <a:pPr marL="342900" indent="-342900">
              <a:buFont typeface="Arial" panose="020B0604020202020204" pitchFamily="34" charset="0"/>
              <a:buChar char="•"/>
            </a:pPr>
            <a:r>
              <a:rPr lang="en-US" sz="2400"/>
              <a:t> </a:t>
            </a:r>
          </a:p>
          <a:p>
            <a:pPr indent="0">
              <a:buFont typeface="Wingdings" panose="05000000000000000000" charset="0"/>
              <a:buNone/>
            </a:pPr>
            <a:endParaRPr lang="en-US" sz="2400"/>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5332" y="385444"/>
            <a:ext cx="10681335" cy="669925"/>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7589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9" name="TextBox 8"/>
          <p:cNvSpPr txBox="1"/>
          <p:nvPr/>
        </p:nvSpPr>
        <p:spPr>
          <a:xfrm>
            <a:off x="3200400" y="1676400"/>
            <a:ext cx="6153150" cy="95313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EF01EE45B5C8B438BCBD640F4E1508A" ma:contentTypeVersion="4" ma:contentTypeDescription="Create a new document." ma:contentTypeScope="" ma:versionID="220b4a48ce1c3c6e4b1b63e3a3ad26ae">
  <xsd:schema xmlns:xsd="http://www.w3.org/2001/XMLSchema" xmlns:xs="http://www.w3.org/2001/XMLSchema" xmlns:p="http://schemas.microsoft.com/office/2006/metadata/properties" xmlns:ns3="19cfeb56-ba8c-4b69-8e9c-158b62fe82af" targetNamespace="http://schemas.microsoft.com/office/2006/metadata/properties" ma:root="true" ma:fieldsID="94762a6ea6a90952d1a51fd3ce439d59" ns3:_="">
    <xsd:import namespace="19cfeb56-ba8c-4b69-8e9c-158b62fe82a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cfeb56-ba8c-4b69-8e9c-158b62fe82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572DEE-C80B-43B5-BF1A-303D50D3742D}">
  <ds:schemaRefs>
    <ds:schemaRef ds:uri="http://schemas.microsoft.com/sharepoint/v3/contenttype/forms"/>
  </ds:schemaRefs>
</ds:datastoreItem>
</file>

<file path=customXml/itemProps2.xml><?xml version="1.0" encoding="utf-8"?>
<ds:datastoreItem xmlns:ds="http://schemas.openxmlformats.org/officeDocument/2006/customXml" ds:itemID="{0002F3FD-1F58-48B9-AD0E-1375B32C7481}">
  <ds:schemaRefs>
    <ds:schemaRef ds:uri="http://purl.org/dc/terms/"/>
    <ds:schemaRef ds:uri="http://purl.org/dc/elements/1.1/"/>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19cfeb56-ba8c-4b69-8e9c-158b62fe82af"/>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DCEB39B-5FCF-469D-9E8F-CF84C0ED59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cfeb56-ba8c-4b69-8e9c-158b62fe82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817</Words>
  <Application>Microsoft Office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SAVITHA .R</cp:lastModifiedBy>
  <cp:revision>15</cp:revision>
  <dcterms:created xsi:type="dcterms:W3CDTF">2024-03-29T15:07:00Z</dcterms:created>
  <dcterms:modified xsi:type="dcterms:W3CDTF">2024-08-31T14:02:05Z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7D9CBC296A374D8EB165E98E49D5FBC3_13</vt:lpwstr>
  </property>
  <property fmtid="{D5CDD505-2E9C-101B-9397-08002B2CF9AE}" pid="5" name="KSOProductBuildVer">
    <vt:lpwstr>1033-12.2.0.17562</vt:lpwstr>
  </property>
  <property fmtid="{D5CDD505-2E9C-101B-9397-08002B2CF9AE}" pid="6" name="ContentTypeId">
    <vt:lpwstr>0x0101000EF01EE45B5C8B438BCBD640F4E1508A</vt:lpwstr>
  </property>
</Properties>
</file>