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69" r:id="rId5"/>
    <p:sldId id="262" r:id="rId6"/>
    <p:sldId id="263" r:id="rId7"/>
    <p:sldId id="270" r:id="rId8"/>
    <p:sldId id="267" r:id="rId9"/>
    <p:sldId id="268" r:id="rId10"/>
    <p:sldId id="266" r:id="rId11"/>
    <p:sldId id="264" r:id="rId12"/>
    <p:sldId id="274" r:id="rId13"/>
    <p:sldId id="275" r:id="rId14"/>
    <p:sldId id="276" r:id="rId15"/>
    <p:sldId id="265"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i Ravula" initials="BR" lastIdx="1" clrIdx="0">
    <p:extLst>
      <p:ext uri="{19B8F6BF-5375-455C-9EA6-DF929625EA0E}">
        <p15:presenceInfo xmlns:p15="http://schemas.microsoft.com/office/powerpoint/2012/main" userId="0f8024b40c0f7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2BF0B5-B265-4410-A876-7A0D56B942A0}"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538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71375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1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107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05892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6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0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86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20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147797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58618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5EA6AD-0E4D-459D-BA25-0DEE21C6E5AB}" type="datetimeFigureOut">
              <a:rPr lang="en-US" smtClean="0"/>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BF0B5-B265-4410-A876-7A0D56B942A0}"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48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5EA6AD-0E4D-459D-BA25-0DEE21C6E5AB}" type="datetimeFigureOut">
              <a:rPr lang="en-US" smtClean="0"/>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7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EA6AD-0E4D-459D-BA25-0DEE21C6E5AB}" type="datetimeFigureOut">
              <a:rPr lang="en-US" smtClean="0"/>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149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38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32579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5EA6AD-0E4D-459D-BA25-0DEE21C6E5AB}" type="datetimeFigureOut">
              <a:rPr lang="en-US" smtClean="0"/>
              <a:t>11/20/2015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2BF0B5-B265-4410-A876-7A0D56B942A0}" type="slidenum">
              <a:rPr lang="en-US" smtClean="0"/>
              <a:t>‹#›</a:t>
            </a:fld>
            <a:endParaRPr lang="en-US"/>
          </a:p>
        </p:txBody>
      </p:sp>
    </p:spTree>
    <p:extLst>
      <p:ext uri="{BB962C8B-B14F-4D97-AF65-F5344CB8AC3E}">
        <p14:creationId xmlns:p14="http://schemas.microsoft.com/office/powerpoint/2010/main" val="34265299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padesgame.visualstudio.com/DefaultCollection/KillerCutThro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padesgame.visualstudio.com/DefaultCollection/KillerCutThroat/_backlogs/capacity/Sprint%20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desgame.visualstudio.com/DefaultCollection/KillerCutThroat/_backlogs/iteration" TargetMode="External"/><Relationship Id="rId2" Type="http://schemas.openxmlformats.org/officeDocument/2006/relationships/hyperlink" Target="https://spadesgame.visualstudio.com/DefaultCollection/KillerCutThroat/_backlogs#level=Backlog+items&amp;showParents=false&amp;_a=backlo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spadesgame.visualstudio.com/DefaultCollection/KillerCutThroat/_backlogs/taskboard#_a=requiremen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SPADES GAME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SPRINT 2 REVIEW MEETING</a:t>
            </a:r>
          </a:p>
          <a:p>
            <a:endParaRPr lang="en-US" dirty="0"/>
          </a:p>
          <a:p>
            <a:r>
              <a:rPr lang="en-US" dirty="0" err="1" smtClean="0">
                <a:hlinkClick r:id="rId2"/>
              </a:rPr>
              <a:t>KillerCutThroat</a:t>
            </a:r>
            <a:r>
              <a:rPr lang="en-US" dirty="0" smtClean="0"/>
              <a:t>												                                                                                    TEAM: 10</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005" y="-458497"/>
            <a:ext cx="4659255" cy="2329628"/>
          </a:xfrm>
          <a:prstGeom prst="rect">
            <a:avLst/>
          </a:prstGeom>
        </p:spPr>
      </p:pic>
    </p:spTree>
    <p:extLst>
      <p:ext uri="{BB962C8B-B14F-4D97-AF65-F5344CB8AC3E}">
        <p14:creationId xmlns:p14="http://schemas.microsoft.com/office/powerpoint/2010/main" val="1874133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2401501"/>
            <a:ext cx="9601195" cy="3473838"/>
          </a:xfrm>
        </p:spPr>
      </p:pic>
    </p:spTree>
    <p:extLst>
      <p:ext uri="{BB962C8B-B14F-4D97-AF65-F5344CB8AC3E}">
        <p14:creationId xmlns:p14="http://schemas.microsoft.com/office/powerpoint/2010/main" val="2859420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BURNDOWN 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2072" y="2401501"/>
            <a:ext cx="9504525" cy="3473838"/>
          </a:xfrm>
        </p:spPr>
      </p:pic>
    </p:spTree>
    <p:extLst>
      <p:ext uri="{BB962C8B-B14F-4D97-AF65-F5344CB8AC3E}">
        <p14:creationId xmlns:p14="http://schemas.microsoft.com/office/powerpoint/2010/main" val="271040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2680047150"/>
              </p:ext>
            </p:extLst>
          </p:nvPr>
        </p:nvGraphicFramePr>
        <p:xfrm>
          <a:off x="1295400" y="1897041"/>
          <a:ext cx="9601196" cy="4347835"/>
        </p:xfrm>
        <a:graphic>
          <a:graphicData uri="http://schemas.openxmlformats.org/drawingml/2006/table">
            <a:tbl>
              <a:tblPr firstRow="1" bandRow="1">
                <a:tableStyleId>{5C22544A-7EE6-4342-B048-85BDC9FD1C3A}</a:tableStyleId>
              </a:tblPr>
              <a:tblGrid>
                <a:gridCol w="2400299"/>
                <a:gridCol w="2400299"/>
                <a:gridCol w="2400299"/>
                <a:gridCol w="2400299"/>
              </a:tblGrid>
              <a:tr h="626944">
                <a:tc>
                  <a:txBody>
                    <a:bodyPr/>
                    <a:lstStyle/>
                    <a:p>
                      <a:r>
                        <a:rPr lang="en-US" dirty="0" smtClean="0"/>
                        <a:t>SCENARIO</a:t>
                      </a:r>
                      <a:endParaRPr lang="en-US" dirty="0"/>
                    </a:p>
                  </a:txBody>
                  <a:tcPr/>
                </a:tc>
                <a:tc>
                  <a:txBody>
                    <a:bodyPr/>
                    <a:lstStyle/>
                    <a:p>
                      <a:r>
                        <a:rPr lang="en-US" dirty="0" smtClean="0"/>
                        <a:t>TEST STEP</a:t>
                      </a:r>
                      <a:endParaRPr lang="en-US" dirty="0"/>
                    </a:p>
                  </a:txBody>
                  <a:tcPr/>
                </a:tc>
                <a:tc>
                  <a:txBody>
                    <a:bodyPr/>
                    <a:lstStyle/>
                    <a:p>
                      <a:r>
                        <a:rPr lang="en-US" dirty="0" smtClean="0"/>
                        <a:t>EXPECTED RESULT</a:t>
                      </a:r>
                      <a:endParaRPr lang="en-US" dirty="0"/>
                    </a:p>
                  </a:txBody>
                  <a:tcPr/>
                </a:tc>
                <a:tc>
                  <a:txBody>
                    <a:bodyPr/>
                    <a:lstStyle/>
                    <a:p>
                      <a:r>
                        <a:rPr lang="en-US" dirty="0" smtClean="0"/>
                        <a:t>ACTUAL OUTCOME</a:t>
                      </a:r>
                      <a:endParaRPr lang="en-US" dirty="0"/>
                    </a:p>
                  </a:txBody>
                  <a:tcPr/>
                </a:tc>
              </a:tr>
              <a:tr h="1701705">
                <a:tc>
                  <a:txBody>
                    <a:bodyPr/>
                    <a:lstStyle/>
                    <a:p>
                      <a:r>
                        <a:rPr lang="en-US" dirty="0" smtClean="0"/>
                        <a:t>Start</a:t>
                      </a:r>
                      <a:r>
                        <a:rPr lang="en-US" baseline="0" dirty="0" smtClean="0"/>
                        <a:t> the Game</a:t>
                      </a:r>
                      <a:endParaRPr lang="en-US" dirty="0"/>
                    </a:p>
                  </a:txBody>
                  <a:tcPr/>
                </a:tc>
                <a:tc>
                  <a:txBody>
                    <a:bodyPr/>
                    <a:lstStyle/>
                    <a:p>
                      <a:r>
                        <a:rPr lang="en-US" dirty="0" smtClean="0"/>
                        <a:t>To Press</a:t>
                      </a:r>
                      <a:r>
                        <a:rPr lang="en-US" baseline="0" dirty="0" smtClean="0"/>
                        <a:t> on the deal button</a:t>
                      </a:r>
                      <a:endParaRPr lang="en-US" dirty="0"/>
                    </a:p>
                  </a:txBody>
                  <a:tcPr/>
                </a:tc>
                <a:tc>
                  <a:txBody>
                    <a:bodyPr/>
                    <a:lstStyle/>
                    <a:p>
                      <a:r>
                        <a:rPr lang="en-US" dirty="0" smtClean="0"/>
                        <a:t>A player is selected in random and cards</a:t>
                      </a:r>
                      <a:r>
                        <a:rPr lang="en-US" baseline="0" dirty="0" smtClean="0"/>
                        <a:t> are distributed in a clockwise direction such that e</a:t>
                      </a:r>
                      <a:r>
                        <a:rPr lang="en-US" dirty="0" smtClean="0"/>
                        <a:t>ach player gets</a:t>
                      </a:r>
                      <a:r>
                        <a:rPr lang="en-US" baseline="0" dirty="0" smtClean="0"/>
                        <a:t> 13 cards</a:t>
                      </a:r>
                      <a:endParaRPr lang="en-US" dirty="0"/>
                    </a:p>
                  </a:txBody>
                  <a:tcPr/>
                </a:tc>
                <a:tc>
                  <a:txBody>
                    <a:bodyPr/>
                    <a:lstStyle/>
                    <a:p>
                      <a:r>
                        <a:rPr lang="en-US" dirty="0" smtClean="0"/>
                        <a:t>Each</a:t>
                      </a:r>
                      <a:r>
                        <a:rPr lang="en-US" baseline="0" dirty="0" smtClean="0"/>
                        <a:t> player gets 13 cards. </a:t>
                      </a:r>
                      <a:endParaRPr lang="en-US" dirty="0"/>
                    </a:p>
                  </a:txBody>
                  <a:tcPr/>
                </a:tc>
              </a:tr>
              <a:tr h="1970395">
                <a:tc>
                  <a:txBody>
                    <a:bodyPr/>
                    <a:lstStyle/>
                    <a:p>
                      <a:r>
                        <a:rPr lang="en-US" dirty="0" smtClean="0"/>
                        <a:t>Make</a:t>
                      </a:r>
                      <a:r>
                        <a:rPr lang="en-US" baseline="0" dirty="0" smtClean="0"/>
                        <a:t> a bid</a:t>
                      </a:r>
                      <a:endParaRPr lang="en-US" dirty="0"/>
                    </a:p>
                  </a:txBody>
                  <a:tcPr/>
                </a:tc>
                <a:tc>
                  <a:txBody>
                    <a:bodyPr/>
                    <a:lstStyle/>
                    <a:p>
                      <a:r>
                        <a:rPr lang="en-US" dirty="0" smtClean="0"/>
                        <a:t>Select</a:t>
                      </a:r>
                      <a:r>
                        <a:rPr lang="en-US" baseline="0" dirty="0" smtClean="0"/>
                        <a:t> a number from 0 - 13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player</a:t>
                      </a:r>
                      <a:r>
                        <a:rPr lang="en-US" baseline="0" dirty="0" smtClean="0"/>
                        <a:t> to the left of the dealer bids first.</a:t>
                      </a:r>
                      <a:endParaRPr lang="en-US" dirty="0" smtClean="0"/>
                    </a:p>
                    <a:p>
                      <a:r>
                        <a:rPr lang="en-US" dirty="0" smtClean="0"/>
                        <a:t>The selected</a:t>
                      </a:r>
                      <a:r>
                        <a:rPr lang="en-US" baseline="0" dirty="0" smtClean="0"/>
                        <a:t> value is displayed next to the player name. </a:t>
                      </a:r>
                      <a:endParaRPr lang="en-US" dirty="0"/>
                    </a:p>
                  </a:txBody>
                  <a:tcPr/>
                </a:tc>
                <a:tc>
                  <a:txBody>
                    <a:bodyPr/>
                    <a:lstStyle/>
                    <a:p>
                      <a:r>
                        <a:rPr lang="en-US" dirty="0" smtClean="0"/>
                        <a:t>Bid value is displayed.</a:t>
                      </a:r>
                      <a:endParaRPr lang="en-US" dirty="0"/>
                    </a:p>
                  </a:txBody>
                  <a:tcPr/>
                </a:tc>
              </a:tr>
            </a:tbl>
          </a:graphicData>
        </a:graphic>
      </p:graphicFrame>
    </p:spTree>
    <p:extLst>
      <p:ext uri="{BB962C8B-B14F-4D97-AF65-F5344CB8AC3E}">
        <p14:creationId xmlns:p14="http://schemas.microsoft.com/office/powerpoint/2010/main" val="126145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2011429684"/>
              </p:ext>
            </p:extLst>
          </p:nvPr>
        </p:nvGraphicFramePr>
        <p:xfrm>
          <a:off x="1295400" y="1897041"/>
          <a:ext cx="9601196" cy="4312180"/>
        </p:xfrm>
        <a:graphic>
          <a:graphicData uri="http://schemas.openxmlformats.org/drawingml/2006/table">
            <a:tbl>
              <a:tblPr firstRow="1" bandRow="1">
                <a:tableStyleId>{5C22544A-7EE6-4342-B048-85BDC9FD1C3A}</a:tableStyleId>
              </a:tblPr>
              <a:tblGrid>
                <a:gridCol w="2400299"/>
                <a:gridCol w="2400299"/>
                <a:gridCol w="2400299"/>
                <a:gridCol w="2400299"/>
              </a:tblGrid>
              <a:tr h="626944">
                <a:tc>
                  <a:txBody>
                    <a:bodyPr/>
                    <a:lstStyle/>
                    <a:p>
                      <a:r>
                        <a:rPr lang="en-US" dirty="0" smtClean="0"/>
                        <a:t>SCENARIO</a:t>
                      </a:r>
                      <a:endParaRPr lang="en-US" dirty="0"/>
                    </a:p>
                  </a:txBody>
                  <a:tcPr/>
                </a:tc>
                <a:tc>
                  <a:txBody>
                    <a:bodyPr/>
                    <a:lstStyle/>
                    <a:p>
                      <a:r>
                        <a:rPr lang="en-US" dirty="0" smtClean="0"/>
                        <a:t>TEST STEP</a:t>
                      </a:r>
                      <a:endParaRPr lang="en-US" dirty="0"/>
                    </a:p>
                  </a:txBody>
                  <a:tcPr/>
                </a:tc>
                <a:tc>
                  <a:txBody>
                    <a:bodyPr/>
                    <a:lstStyle/>
                    <a:p>
                      <a:r>
                        <a:rPr lang="en-US" dirty="0" smtClean="0"/>
                        <a:t>EXPECTED RESULT</a:t>
                      </a:r>
                      <a:endParaRPr lang="en-US" dirty="0"/>
                    </a:p>
                  </a:txBody>
                  <a:tcPr/>
                </a:tc>
                <a:tc>
                  <a:txBody>
                    <a:bodyPr/>
                    <a:lstStyle/>
                    <a:p>
                      <a:r>
                        <a:rPr lang="en-US" dirty="0" smtClean="0"/>
                        <a:t>ACTUAL OUTCOME</a:t>
                      </a:r>
                      <a:endParaRPr lang="en-US" dirty="0"/>
                    </a:p>
                  </a:txBody>
                  <a:tcPr/>
                </a:tc>
              </a:tr>
              <a:tr h="1701705">
                <a:tc>
                  <a:txBody>
                    <a:bodyPr/>
                    <a:lstStyle/>
                    <a:p>
                      <a:r>
                        <a:rPr lang="en-US" dirty="0" smtClean="0"/>
                        <a:t>Bid</a:t>
                      </a:r>
                      <a:r>
                        <a:rPr lang="en-US" baseline="0" dirty="0" smtClean="0"/>
                        <a:t> at the beginning of a hand</a:t>
                      </a:r>
                      <a:endParaRPr lang="en-US" dirty="0"/>
                    </a:p>
                  </a:txBody>
                  <a:tcPr/>
                </a:tc>
                <a:tc>
                  <a:txBody>
                    <a:bodyPr/>
                    <a:lstStyle/>
                    <a:p>
                      <a:r>
                        <a:rPr lang="en-US" dirty="0" smtClean="0"/>
                        <a:t>The</a:t>
                      </a:r>
                      <a:r>
                        <a:rPr lang="en-US" baseline="0" dirty="0" smtClean="0"/>
                        <a:t> player takes a lead.</a:t>
                      </a:r>
                      <a:endParaRPr lang="en-US" dirty="0"/>
                    </a:p>
                  </a:txBody>
                  <a:tcPr/>
                </a:tc>
                <a:tc>
                  <a:txBody>
                    <a:bodyPr/>
                    <a:lstStyle/>
                    <a:p>
                      <a:r>
                        <a:rPr lang="en-US" dirty="0" smtClean="0"/>
                        <a:t>Players  may bid to take any number of tricks from 0(nil) to 13 at the beginning of a hand.</a:t>
                      </a:r>
                      <a:endParaRPr lang="en-US" dirty="0"/>
                    </a:p>
                  </a:txBody>
                  <a:tcPr/>
                </a:tc>
                <a:tc>
                  <a:txBody>
                    <a:bodyPr/>
                    <a:lstStyle/>
                    <a:p>
                      <a:r>
                        <a:rPr lang="en-US" dirty="0" smtClean="0"/>
                        <a:t>One value is selected.</a:t>
                      </a:r>
                      <a:endParaRPr lang="en-US" dirty="0"/>
                    </a:p>
                  </a:txBody>
                  <a:tcPr/>
                </a:tc>
              </a:tr>
              <a:tr h="1970395">
                <a:tc>
                  <a:txBody>
                    <a:bodyPr/>
                    <a:lstStyle/>
                    <a:p>
                      <a:r>
                        <a:rPr lang="en-US" dirty="0" smtClean="0"/>
                        <a:t>Cards</a:t>
                      </a:r>
                      <a:r>
                        <a:rPr lang="en-US" baseline="0" dirty="0" smtClean="0"/>
                        <a:t> are clearly visible and sorted</a:t>
                      </a:r>
                      <a:endParaRPr lang="en-US" dirty="0"/>
                    </a:p>
                  </a:txBody>
                  <a:tcPr/>
                </a:tc>
                <a:tc>
                  <a:txBody>
                    <a:bodyPr/>
                    <a:lstStyle/>
                    <a:p>
                      <a:r>
                        <a:rPr lang="en-US" dirty="0" smtClean="0"/>
                        <a:t>The</a:t>
                      </a:r>
                      <a:r>
                        <a:rPr lang="en-US" baseline="0" dirty="0" smtClean="0"/>
                        <a:t> human player’s cards are shown and sorted based on the  suit and number.</a:t>
                      </a:r>
                      <a:endParaRPr lang="en-US" dirty="0"/>
                    </a:p>
                  </a:txBody>
                  <a:tcPr/>
                </a:tc>
                <a:tc>
                  <a:txBody>
                    <a:bodyPr/>
                    <a:lstStyle/>
                    <a:p>
                      <a:r>
                        <a:rPr lang="en-US" dirty="0" smtClean="0"/>
                        <a:t>The</a:t>
                      </a:r>
                      <a:r>
                        <a:rPr lang="en-US" baseline="0" dirty="0" smtClean="0"/>
                        <a:t> cards are sorted in the descending order based on number. And the suit order followed is “Clubs, Diamonds, Spades and Hearts”</a:t>
                      </a:r>
                      <a:endParaRPr lang="en-US" dirty="0"/>
                    </a:p>
                  </a:txBody>
                  <a:tcPr/>
                </a:tc>
                <a:tc>
                  <a:txBody>
                    <a:bodyPr/>
                    <a:lstStyle/>
                    <a:p>
                      <a:r>
                        <a:rPr lang="en-US" dirty="0" smtClean="0"/>
                        <a:t>Sorted</a:t>
                      </a:r>
                      <a:r>
                        <a:rPr lang="en-US" baseline="0" dirty="0" smtClean="0"/>
                        <a:t> cards are displayed.</a:t>
                      </a:r>
                      <a:endParaRPr lang="en-US" dirty="0"/>
                    </a:p>
                  </a:txBody>
                  <a:tcPr/>
                </a:tc>
              </a:tr>
            </a:tbl>
          </a:graphicData>
        </a:graphic>
      </p:graphicFrame>
    </p:spTree>
    <p:extLst>
      <p:ext uri="{BB962C8B-B14F-4D97-AF65-F5344CB8AC3E}">
        <p14:creationId xmlns:p14="http://schemas.microsoft.com/office/powerpoint/2010/main" val="4015182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549524554"/>
              </p:ext>
            </p:extLst>
          </p:nvPr>
        </p:nvGraphicFramePr>
        <p:xfrm>
          <a:off x="1295402" y="2000035"/>
          <a:ext cx="9601196" cy="3860962"/>
        </p:xfrm>
        <a:graphic>
          <a:graphicData uri="http://schemas.openxmlformats.org/drawingml/2006/table">
            <a:tbl>
              <a:tblPr firstRow="1" bandRow="1">
                <a:tableStyleId>{5C22544A-7EE6-4342-B048-85BDC9FD1C3A}</a:tableStyleId>
              </a:tblPr>
              <a:tblGrid>
                <a:gridCol w="2400299"/>
                <a:gridCol w="2400299"/>
                <a:gridCol w="2400299"/>
                <a:gridCol w="2400299"/>
              </a:tblGrid>
              <a:tr h="620246">
                <a:tc>
                  <a:txBody>
                    <a:bodyPr/>
                    <a:lstStyle/>
                    <a:p>
                      <a:r>
                        <a:rPr lang="en-US" dirty="0" smtClean="0"/>
                        <a:t>SCENARIO</a:t>
                      </a:r>
                      <a:endParaRPr lang="en-US" dirty="0"/>
                    </a:p>
                  </a:txBody>
                  <a:tcPr/>
                </a:tc>
                <a:tc>
                  <a:txBody>
                    <a:bodyPr/>
                    <a:lstStyle/>
                    <a:p>
                      <a:r>
                        <a:rPr lang="en-US" dirty="0" smtClean="0"/>
                        <a:t>TEST STEP</a:t>
                      </a:r>
                      <a:endParaRPr lang="en-US" dirty="0"/>
                    </a:p>
                  </a:txBody>
                  <a:tcPr/>
                </a:tc>
                <a:tc>
                  <a:txBody>
                    <a:bodyPr/>
                    <a:lstStyle/>
                    <a:p>
                      <a:r>
                        <a:rPr lang="en-US" dirty="0" smtClean="0"/>
                        <a:t>EXPECTED RESULT</a:t>
                      </a:r>
                      <a:endParaRPr lang="en-US" dirty="0"/>
                    </a:p>
                  </a:txBody>
                  <a:tcPr/>
                </a:tc>
                <a:tc>
                  <a:txBody>
                    <a:bodyPr/>
                    <a:lstStyle/>
                    <a:p>
                      <a:r>
                        <a:rPr lang="en-US" dirty="0" smtClean="0"/>
                        <a:t>ACTUAL OUTCOME</a:t>
                      </a:r>
                      <a:endParaRPr lang="en-US" dirty="0"/>
                    </a:p>
                  </a:txBody>
                  <a:tcPr/>
                </a:tc>
              </a:tr>
              <a:tr h="1492604">
                <a:tc>
                  <a:txBody>
                    <a:bodyPr/>
                    <a:lstStyle/>
                    <a:p>
                      <a:r>
                        <a:rPr lang="en-US" dirty="0" smtClean="0"/>
                        <a:t>Playing</a:t>
                      </a:r>
                      <a:r>
                        <a:rPr lang="en-US" baseline="0" dirty="0" smtClean="0"/>
                        <a:t> a hand</a:t>
                      </a:r>
                      <a:endParaRPr lang="en-US" dirty="0"/>
                    </a:p>
                  </a:txBody>
                  <a:tcPr/>
                </a:tc>
                <a:tc>
                  <a:txBody>
                    <a:bodyPr/>
                    <a:lstStyle/>
                    <a:p>
                      <a:r>
                        <a:rPr lang="en-US" dirty="0" smtClean="0"/>
                        <a:t>Player places his</a:t>
                      </a:r>
                      <a:r>
                        <a:rPr lang="en-US" baseline="0" dirty="0" smtClean="0"/>
                        <a:t> card following the suit or sluff</a:t>
                      </a:r>
                      <a:endParaRPr lang="en-US" dirty="0"/>
                    </a:p>
                  </a:txBody>
                  <a:tcPr/>
                </a:tc>
                <a:tc>
                  <a:txBody>
                    <a:bodyPr/>
                    <a:lstStyle/>
                    <a:p>
                      <a:r>
                        <a:rPr lang="en-US" dirty="0" smtClean="0"/>
                        <a:t>The highest card in the suit led wins the trick (in order, AKQJ...2).</a:t>
                      </a:r>
                      <a:endParaRPr lang="en-US" dirty="0"/>
                    </a:p>
                  </a:txBody>
                  <a:tcPr/>
                </a:tc>
                <a:tc>
                  <a:txBody>
                    <a:bodyPr/>
                    <a:lstStyle/>
                    <a:p>
                      <a:r>
                        <a:rPr lang="en-US" dirty="0" smtClean="0"/>
                        <a:t>Player</a:t>
                      </a:r>
                      <a:r>
                        <a:rPr lang="en-US" baseline="0" dirty="0" smtClean="0"/>
                        <a:t> who wins the trick scores</a:t>
                      </a:r>
                      <a:endParaRPr lang="en-US" dirty="0"/>
                    </a:p>
                  </a:txBody>
                  <a:tcPr/>
                </a:tc>
              </a:tr>
              <a:tr h="1728278">
                <a:tc>
                  <a:txBody>
                    <a:bodyPr/>
                    <a:lstStyle/>
                    <a:p>
                      <a:r>
                        <a:rPr lang="en-US" dirty="0" smtClean="0"/>
                        <a:t>Playing</a:t>
                      </a:r>
                      <a:r>
                        <a:rPr lang="en-US" baseline="0" dirty="0" smtClean="0"/>
                        <a:t> a hand</a:t>
                      </a:r>
                      <a:endParaRPr lang="en-US" dirty="0"/>
                    </a:p>
                  </a:txBody>
                  <a:tcPr/>
                </a:tc>
                <a:tc>
                  <a:txBody>
                    <a:bodyPr/>
                    <a:lstStyle/>
                    <a:p>
                      <a:r>
                        <a:rPr lang="en-US" dirty="0" smtClean="0"/>
                        <a:t>Player</a:t>
                      </a:r>
                      <a:r>
                        <a:rPr lang="en-US" baseline="0" dirty="0" smtClean="0"/>
                        <a:t> when cannot follow suit, can  ruff</a:t>
                      </a:r>
                      <a:endParaRPr lang="en-US" dirty="0"/>
                    </a:p>
                  </a:txBody>
                  <a:tcPr/>
                </a:tc>
                <a:tc>
                  <a:txBody>
                    <a:bodyPr/>
                    <a:lstStyle/>
                    <a:p>
                      <a:r>
                        <a:rPr lang="en-US" dirty="0" smtClean="0"/>
                        <a:t>The</a:t>
                      </a:r>
                      <a:r>
                        <a:rPr lang="en-US" baseline="0" dirty="0" smtClean="0"/>
                        <a:t> highest played spade wins the trick.</a:t>
                      </a:r>
                      <a:endParaRPr lang="en-US" dirty="0"/>
                    </a:p>
                  </a:txBody>
                  <a:tcPr/>
                </a:tc>
                <a:tc>
                  <a:txBody>
                    <a:bodyPr/>
                    <a:lstStyle/>
                    <a:p>
                      <a:r>
                        <a:rPr lang="en-US" dirty="0" smtClean="0"/>
                        <a:t>Player</a:t>
                      </a:r>
                      <a:r>
                        <a:rPr lang="en-US" baseline="0" dirty="0" smtClean="0"/>
                        <a:t> who wins the trick scores</a:t>
                      </a:r>
                      <a:endParaRPr lang="en-US" dirty="0"/>
                    </a:p>
                  </a:txBody>
                  <a:tcPr/>
                </a:tc>
              </a:tr>
            </a:tbl>
          </a:graphicData>
        </a:graphic>
      </p:graphicFrame>
    </p:spTree>
    <p:extLst>
      <p:ext uri="{BB962C8B-B14F-4D97-AF65-F5344CB8AC3E}">
        <p14:creationId xmlns:p14="http://schemas.microsoft.com/office/powerpoint/2010/main" val="498867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LEARNT IN THIS SPRINT</a:t>
            </a:r>
            <a:endParaRPr lang="en-US" dirty="0"/>
          </a:p>
        </p:txBody>
      </p:sp>
      <p:sp>
        <p:nvSpPr>
          <p:cNvPr id="3" name="Content Placeholder 2"/>
          <p:cNvSpPr>
            <a:spLocks noGrp="1"/>
          </p:cNvSpPr>
          <p:nvPr>
            <p:ph idx="1"/>
          </p:nvPr>
        </p:nvSpPr>
        <p:spPr/>
        <p:txBody>
          <a:bodyPr>
            <a:normAutofit lnSpcReduction="10000"/>
          </a:bodyPr>
          <a:lstStyle/>
          <a:p>
            <a:r>
              <a:rPr lang="en-US" dirty="0" smtClean="0"/>
              <a:t>Pair programming doesn’t cost twice as much. Using pair programming style is said to decrease the programming hours spent on a task. But, care should be taken not to pair people who are new comers. </a:t>
            </a:r>
          </a:p>
          <a:p>
            <a:r>
              <a:rPr lang="en-US" dirty="0" smtClean="0"/>
              <a:t>We often had discussions instead of a lecture from a single team member. Thus, there was no criticism thinly veiled as suggestions, but mutual discovery and agreement. And the team had the feeling of accomplishment.</a:t>
            </a:r>
          </a:p>
          <a:p>
            <a:r>
              <a:rPr lang="en-US" dirty="0" smtClean="0"/>
              <a:t>Members of the team must have to trust each other. It may take time, but it does work.</a:t>
            </a:r>
          </a:p>
          <a:p>
            <a:pPr marL="0" indent="0">
              <a:buNone/>
            </a:pPr>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spTree>
    <p:extLst>
      <p:ext uri="{BB962C8B-B14F-4D97-AF65-F5344CB8AC3E}">
        <p14:creationId xmlns:p14="http://schemas.microsoft.com/office/powerpoint/2010/main" val="2354271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IN PAIRS</a:t>
            </a:r>
            <a:br>
              <a:rPr lang="en-US" dirty="0" smtClean="0"/>
            </a:br>
            <a:r>
              <a:rPr lang="en-US" sz="2700" dirty="0" smtClean="0">
                <a:hlinkClick r:id="rId2"/>
              </a:rPr>
              <a:t>Team </a:t>
            </a:r>
            <a:r>
              <a:rPr lang="en-US" sz="2700" dirty="0">
                <a:hlinkClick r:id="rId2"/>
              </a:rPr>
              <a:t>Capacity</a:t>
            </a:r>
            <a:r>
              <a:rPr lang="en-US" sz="2700" dirty="0"/>
              <a:t> </a:t>
            </a:r>
          </a:p>
        </p:txBody>
      </p:sp>
      <p:sp>
        <p:nvSpPr>
          <p:cNvPr id="3" name="Content Placeholder 2"/>
          <p:cNvSpPr>
            <a:spLocks noGrp="1"/>
          </p:cNvSpPr>
          <p:nvPr>
            <p:ph idx="1"/>
          </p:nvPr>
        </p:nvSpPr>
        <p:spPr/>
        <p:txBody>
          <a:bodyPr>
            <a:normAutofit/>
          </a:bodyPr>
          <a:lstStyle/>
          <a:p>
            <a:endParaRPr lang="en-US" dirty="0"/>
          </a:p>
          <a:p>
            <a:pPr lvl="0"/>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56552065"/>
              </p:ext>
            </p:extLst>
          </p:nvPr>
        </p:nvGraphicFramePr>
        <p:xfrm>
          <a:off x="2032000" y="2401499"/>
          <a:ext cx="8127999" cy="3541300"/>
        </p:xfrm>
        <a:graphic>
          <a:graphicData uri="http://schemas.openxmlformats.org/drawingml/2006/table">
            <a:tbl>
              <a:tblPr firstRow="1" bandRow="1">
                <a:tableStyleId>{68D230F3-CF80-4859-8CE7-A43EE81993B5}</a:tableStyleId>
              </a:tblPr>
              <a:tblGrid>
                <a:gridCol w="2709333"/>
                <a:gridCol w="2709333"/>
                <a:gridCol w="2709333"/>
              </a:tblGrid>
              <a:tr h="505900">
                <a:tc>
                  <a:txBody>
                    <a:bodyPr/>
                    <a:lstStyle/>
                    <a:p>
                      <a:r>
                        <a:rPr lang="en-US" dirty="0" smtClean="0"/>
                        <a:t>DESIGN</a:t>
                      </a:r>
                      <a:endParaRPr lang="en-US" dirty="0"/>
                    </a:p>
                  </a:txBody>
                  <a:tcPr/>
                </a:tc>
                <a:tc>
                  <a:txBody>
                    <a:bodyPr/>
                    <a:lstStyle/>
                    <a:p>
                      <a:r>
                        <a:rPr lang="en-US" dirty="0" err="1" smtClean="0"/>
                        <a:t>Aadit</a:t>
                      </a:r>
                      <a:r>
                        <a:rPr lang="en-US" baseline="0" dirty="0" smtClean="0"/>
                        <a:t> Seth</a:t>
                      </a:r>
                      <a:endParaRPr lang="en-US" dirty="0"/>
                    </a:p>
                  </a:txBody>
                  <a:tcPr/>
                </a:tc>
                <a:tc>
                  <a:txBody>
                    <a:bodyPr/>
                    <a:lstStyle/>
                    <a:p>
                      <a:r>
                        <a:rPr lang="en-US" dirty="0" smtClean="0"/>
                        <a:t>Rahul </a:t>
                      </a:r>
                      <a:r>
                        <a:rPr lang="en-US" dirty="0" err="1" smtClean="0"/>
                        <a:t>Santharam</a:t>
                      </a:r>
                      <a:r>
                        <a:rPr lang="en-US" dirty="0" smtClean="0"/>
                        <a:t> Rao</a:t>
                      </a:r>
                      <a:endParaRPr lang="en-US" dirty="0"/>
                    </a:p>
                  </a:txBody>
                  <a:tcPr/>
                </a:tc>
              </a:tr>
              <a:tr h="505900">
                <a:tc>
                  <a:txBody>
                    <a:bodyPr/>
                    <a:lstStyle/>
                    <a:p>
                      <a:r>
                        <a:rPr lang="en-US" dirty="0" smtClean="0"/>
                        <a:t>DESIGN</a:t>
                      </a:r>
                      <a:endParaRPr lang="en-US" dirty="0"/>
                    </a:p>
                  </a:txBody>
                  <a:tcPr/>
                </a:tc>
                <a:tc>
                  <a:txBody>
                    <a:bodyPr/>
                    <a:lstStyle/>
                    <a:p>
                      <a:r>
                        <a:rPr lang="en-US" dirty="0" smtClean="0"/>
                        <a:t>Bhargavi</a:t>
                      </a:r>
                      <a:r>
                        <a:rPr lang="en-US" baseline="0" dirty="0" smtClean="0"/>
                        <a:t> Ravula</a:t>
                      </a:r>
                      <a:endParaRPr lang="en-US" dirty="0"/>
                    </a:p>
                  </a:txBody>
                  <a:tcPr/>
                </a:tc>
                <a:tc>
                  <a:txBody>
                    <a:bodyPr/>
                    <a:lstStyle/>
                    <a:p>
                      <a:r>
                        <a:rPr lang="en-US" dirty="0" smtClean="0"/>
                        <a:t>Vishal </a:t>
                      </a:r>
                      <a:r>
                        <a:rPr lang="en-US" dirty="0" err="1" smtClean="0"/>
                        <a:t>Iyer</a:t>
                      </a:r>
                      <a:endParaRPr lang="en-US" dirty="0"/>
                    </a:p>
                  </a:txBody>
                  <a:tcPr/>
                </a:tc>
              </a:tr>
              <a:tr h="505900">
                <a:tc>
                  <a:txBody>
                    <a:bodyPr/>
                    <a:lstStyle/>
                    <a:p>
                      <a:r>
                        <a:rPr lang="en-US" dirty="0" smtClean="0"/>
                        <a:t>DEPLOYMENT</a:t>
                      </a:r>
                      <a:endParaRPr lang="en-US" dirty="0"/>
                    </a:p>
                  </a:txBody>
                  <a:tcPr/>
                </a:tc>
                <a:tc>
                  <a:txBody>
                    <a:bodyPr/>
                    <a:lstStyle/>
                    <a:p>
                      <a:r>
                        <a:rPr lang="en-US" dirty="0" err="1" smtClean="0"/>
                        <a:t>Aadit</a:t>
                      </a:r>
                      <a:r>
                        <a:rPr lang="en-US" baseline="0" dirty="0" smtClean="0"/>
                        <a:t> Seth</a:t>
                      </a:r>
                      <a:endParaRPr lang="en-US" dirty="0"/>
                    </a:p>
                  </a:txBody>
                  <a:tcPr/>
                </a:tc>
                <a:tc>
                  <a:txBody>
                    <a:bodyPr/>
                    <a:lstStyle/>
                    <a:p>
                      <a:r>
                        <a:rPr lang="en-US" dirty="0" smtClean="0"/>
                        <a:t>Rahul </a:t>
                      </a:r>
                      <a:r>
                        <a:rPr lang="en-US" dirty="0" err="1" smtClean="0"/>
                        <a:t>Santharam</a:t>
                      </a:r>
                      <a:r>
                        <a:rPr lang="en-US" dirty="0" smtClean="0"/>
                        <a:t> Rao</a:t>
                      </a:r>
                      <a:endParaRPr lang="en-US" dirty="0"/>
                    </a:p>
                  </a:txBody>
                  <a:tcPr/>
                </a:tc>
              </a:tr>
              <a:tr h="505900">
                <a:tc>
                  <a:txBody>
                    <a:bodyPr/>
                    <a:lstStyle/>
                    <a:p>
                      <a:r>
                        <a:rPr lang="en-US" dirty="0" smtClean="0"/>
                        <a:t>DEPLOYMENT</a:t>
                      </a:r>
                      <a:endParaRPr lang="en-US" dirty="0"/>
                    </a:p>
                  </a:txBody>
                  <a:tcPr/>
                </a:tc>
                <a:tc>
                  <a:txBody>
                    <a:bodyPr/>
                    <a:lstStyle/>
                    <a:p>
                      <a:r>
                        <a:rPr lang="en-US" dirty="0" smtClean="0"/>
                        <a:t>Bhargavi</a:t>
                      </a:r>
                      <a:r>
                        <a:rPr lang="en-US" baseline="0" dirty="0" smtClean="0"/>
                        <a:t> Ravula</a:t>
                      </a:r>
                      <a:endParaRPr lang="en-US" dirty="0"/>
                    </a:p>
                  </a:txBody>
                  <a:tcPr/>
                </a:tc>
                <a:tc>
                  <a:txBody>
                    <a:bodyPr/>
                    <a:lstStyle/>
                    <a:p>
                      <a:r>
                        <a:rPr lang="en-US" dirty="0" smtClean="0"/>
                        <a:t>Vishal </a:t>
                      </a:r>
                      <a:r>
                        <a:rPr lang="en-US" dirty="0" err="1" smtClean="0"/>
                        <a:t>Iyer</a:t>
                      </a:r>
                      <a:endParaRPr lang="en-US" dirty="0"/>
                    </a:p>
                  </a:txBody>
                  <a:tcPr/>
                </a:tc>
              </a:tr>
              <a:tr h="505900">
                <a:tc>
                  <a:txBody>
                    <a:bodyPr/>
                    <a:lstStyle/>
                    <a:p>
                      <a:pPr algn="l"/>
                      <a:r>
                        <a:rPr lang="en-US" dirty="0" smtClean="0"/>
                        <a:t>REQUIREMENTS</a:t>
                      </a:r>
                      <a:endParaRPr lang="en-US" dirty="0"/>
                    </a:p>
                  </a:txBody>
                  <a:tcPr/>
                </a:tc>
                <a:tc>
                  <a:txBody>
                    <a:bodyPr/>
                    <a:lstStyle/>
                    <a:p>
                      <a:r>
                        <a:rPr lang="en-US" dirty="0" err="1" smtClean="0"/>
                        <a:t>Aadit</a:t>
                      </a:r>
                      <a:r>
                        <a:rPr lang="en-US" baseline="0" dirty="0" smtClean="0"/>
                        <a:t> Seth</a:t>
                      </a:r>
                      <a:endParaRPr lang="en-US" dirty="0"/>
                    </a:p>
                  </a:txBody>
                  <a:tcPr/>
                </a:tc>
                <a:tc>
                  <a:txBody>
                    <a:bodyPr/>
                    <a:lstStyle/>
                    <a:p>
                      <a:r>
                        <a:rPr lang="en-US" dirty="0" smtClean="0"/>
                        <a:t>Rahul </a:t>
                      </a:r>
                      <a:r>
                        <a:rPr lang="en-US" dirty="0" err="1" smtClean="0"/>
                        <a:t>Santharam</a:t>
                      </a:r>
                      <a:r>
                        <a:rPr lang="en-US" dirty="0" smtClean="0"/>
                        <a:t> Rao</a:t>
                      </a:r>
                      <a:endParaRPr lang="en-US" dirty="0"/>
                    </a:p>
                  </a:txBody>
                  <a:tcPr/>
                </a:tc>
              </a:tr>
              <a:tr h="505900">
                <a:tc>
                  <a:txBody>
                    <a:bodyPr/>
                    <a:lstStyle/>
                    <a:p>
                      <a:r>
                        <a:rPr lang="en-US" dirty="0" smtClean="0"/>
                        <a:t>TESTING</a:t>
                      </a:r>
                      <a:endParaRPr lang="en-US" dirty="0"/>
                    </a:p>
                  </a:txBody>
                  <a:tcPr/>
                </a:tc>
                <a:tc>
                  <a:txBody>
                    <a:bodyPr/>
                    <a:lstStyle/>
                    <a:p>
                      <a:r>
                        <a:rPr lang="en-US" dirty="0" smtClean="0"/>
                        <a:t>Vishal </a:t>
                      </a:r>
                      <a:r>
                        <a:rPr lang="en-US" dirty="0" err="1" smtClean="0"/>
                        <a:t>Iyer</a:t>
                      </a:r>
                      <a:endParaRPr lang="en-US" dirty="0"/>
                    </a:p>
                  </a:txBody>
                  <a:tcPr/>
                </a:tc>
                <a:tc>
                  <a:txBody>
                    <a:bodyPr/>
                    <a:lstStyle/>
                    <a:p>
                      <a:r>
                        <a:rPr lang="en-US" dirty="0" err="1" smtClean="0"/>
                        <a:t>Aadit</a:t>
                      </a:r>
                      <a:r>
                        <a:rPr lang="en-US" dirty="0" smtClean="0"/>
                        <a:t> Seth</a:t>
                      </a:r>
                    </a:p>
                  </a:txBody>
                  <a:tcPr/>
                </a:tc>
              </a:tr>
              <a:tr h="505900">
                <a:tc>
                  <a:txBody>
                    <a:bodyPr/>
                    <a:lstStyle/>
                    <a:p>
                      <a:r>
                        <a:rPr lang="en-US" dirty="0" smtClean="0"/>
                        <a:t>DEVELOPMENT</a:t>
                      </a:r>
                      <a:endParaRPr lang="en-US" dirty="0"/>
                    </a:p>
                  </a:txBody>
                  <a:tcPr/>
                </a:tc>
                <a:tc>
                  <a:txBody>
                    <a:bodyPr/>
                    <a:lstStyle/>
                    <a:p>
                      <a:r>
                        <a:rPr lang="en-US" dirty="0" smtClean="0"/>
                        <a:t>Vishal </a:t>
                      </a:r>
                      <a:r>
                        <a:rPr lang="en-US" dirty="0" err="1" smtClean="0"/>
                        <a:t>Iyer</a:t>
                      </a:r>
                      <a:endParaRPr lang="en-US" dirty="0"/>
                    </a:p>
                  </a:txBody>
                  <a:tcPr/>
                </a:tc>
                <a:tc>
                  <a:txBody>
                    <a:bodyPr/>
                    <a:lstStyle/>
                    <a:p>
                      <a:r>
                        <a:rPr lang="en-US" dirty="0" smtClean="0"/>
                        <a:t>Bhargavi Ravula</a:t>
                      </a:r>
                    </a:p>
                  </a:txBody>
                  <a:tcPr/>
                </a:tc>
              </a:tr>
            </a:tbl>
          </a:graphicData>
        </a:graphic>
      </p:graphicFrame>
    </p:spTree>
    <p:extLst>
      <p:ext uri="{BB962C8B-B14F-4D97-AF65-F5344CB8AC3E}">
        <p14:creationId xmlns:p14="http://schemas.microsoft.com/office/powerpoint/2010/main" val="4132324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LEARNT IN THIS SPRINT</a:t>
            </a:r>
            <a:endParaRPr lang="en-US" dirty="0"/>
          </a:p>
        </p:txBody>
      </p:sp>
      <p:sp>
        <p:nvSpPr>
          <p:cNvPr id="3" name="Content Placeholder 2"/>
          <p:cNvSpPr>
            <a:spLocks noGrp="1"/>
          </p:cNvSpPr>
          <p:nvPr>
            <p:ph idx="1"/>
          </p:nvPr>
        </p:nvSpPr>
        <p:spPr>
          <a:xfrm>
            <a:off x="1295401" y="2401500"/>
            <a:ext cx="6762460" cy="3474367"/>
          </a:xfrm>
        </p:spPr>
        <p:txBody>
          <a:bodyPr>
            <a:normAutofit fontScale="92500" lnSpcReduction="10000"/>
          </a:bodyPr>
          <a:lstStyle/>
          <a:p>
            <a:r>
              <a:rPr lang="en-US" dirty="0"/>
              <a:t> </a:t>
            </a:r>
            <a:r>
              <a:rPr lang="en-US" dirty="0" smtClean="0"/>
              <a:t>A walking skeleton is a tiny implementation of the system that performs a small end to end function. </a:t>
            </a:r>
          </a:p>
          <a:p>
            <a:r>
              <a:rPr lang="en-US" dirty="0" smtClean="0"/>
              <a:t>Since our application has only one human player and 3 simulated players we have chosen the 1- tier architecture style. It is the simplest, single tier on single user that is equivalent of running an application on a personal computer.</a:t>
            </a:r>
          </a:p>
          <a:p>
            <a:r>
              <a:rPr lang="en-US" dirty="0" smtClean="0"/>
              <a:t>All the required components to run the application are located with in. User Interface, business logic and data storage are all located on the same machine. </a:t>
            </a:r>
          </a:p>
          <a:p>
            <a:pPr marL="0" indent="0">
              <a:buNone/>
            </a:pPr>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861" y="2401501"/>
            <a:ext cx="3590925" cy="3589868"/>
          </a:xfrm>
          <a:prstGeom prst="rect">
            <a:avLst/>
          </a:prstGeom>
        </p:spPr>
      </p:pic>
    </p:spTree>
    <p:extLst>
      <p:ext uri="{BB962C8B-B14F-4D97-AF65-F5344CB8AC3E}">
        <p14:creationId xmlns:p14="http://schemas.microsoft.com/office/powerpoint/2010/main" val="2898479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3317875" cy="3317875"/>
          </a:xfrm>
        </p:spPr>
      </p:pic>
    </p:spTree>
    <p:extLst>
      <p:ext uri="{BB962C8B-B14F-4D97-AF65-F5344CB8AC3E}">
        <p14:creationId xmlns:p14="http://schemas.microsoft.com/office/powerpoint/2010/main" val="343784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a:bodyPr>
          <a:lstStyle/>
          <a:p>
            <a:r>
              <a:rPr lang="en-US" dirty="0"/>
              <a:t>Product Backlog </a:t>
            </a:r>
            <a:r>
              <a:rPr lang="en-US" dirty="0" smtClean="0"/>
              <a:t>					</a:t>
            </a:r>
            <a:r>
              <a:rPr lang="en-US" dirty="0" smtClean="0">
                <a:hlinkClick r:id="rId2"/>
              </a:rPr>
              <a:t>Updated Product Backlog</a:t>
            </a:r>
            <a:endParaRPr lang="en-US" dirty="0"/>
          </a:p>
          <a:p>
            <a:r>
              <a:rPr lang="en-US" dirty="0" smtClean="0"/>
              <a:t>Sprint Backlog						</a:t>
            </a:r>
            <a:r>
              <a:rPr lang="en-US" dirty="0" smtClean="0">
                <a:hlinkClick r:id="rId3"/>
              </a:rPr>
              <a:t>Current Sprint Backlog</a:t>
            </a:r>
            <a:endParaRPr lang="en-US" dirty="0" smtClean="0"/>
          </a:p>
          <a:p>
            <a:r>
              <a:rPr lang="en-US" dirty="0" smtClean="0"/>
              <a:t>Task Board							</a:t>
            </a:r>
            <a:r>
              <a:rPr lang="en-US" dirty="0" err="1" smtClean="0">
                <a:hlinkClick r:id="rId4"/>
              </a:rPr>
              <a:t>TaskBoard</a:t>
            </a:r>
            <a:endParaRPr lang="en-US" dirty="0" smtClean="0"/>
          </a:p>
          <a:p>
            <a:r>
              <a:rPr lang="en-US" dirty="0" smtClean="0"/>
              <a:t>Sprint Burndown Chart</a:t>
            </a:r>
            <a:endParaRPr lang="en-US" dirty="0"/>
          </a:p>
          <a:p>
            <a:r>
              <a:rPr lang="en-US" dirty="0" smtClean="0"/>
              <a:t>Lessons learnt in this sprint.</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5951" y="1137564"/>
            <a:ext cx="2838736" cy="1419368"/>
          </a:xfrm>
          <a:prstGeom prst="rect">
            <a:avLst/>
          </a:prstGeom>
        </p:spPr>
      </p:pic>
    </p:spTree>
    <p:extLst>
      <p:ext uri="{BB962C8B-B14F-4D97-AF65-F5344CB8AC3E}">
        <p14:creationId xmlns:p14="http://schemas.microsoft.com/office/powerpoint/2010/main" val="2730729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11" name="TextBox 10"/>
          <p:cNvSpPr txBox="1"/>
          <p:nvPr/>
        </p:nvSpPr>
        <p:spPr>
          <a:xfrm>
            <a:off x="1295401" y="764275"/>
            <a:ext cx="3358486" cy="923330"/>
          </a:xfrm>
          <a:prstGeom prst="rect">
            <a:avLst/>
          </a:prstGeom>
          <a:noFill/>
        </p:spPr>
        <p:txBody>
          <a:bodyPr wrap="square" rtlCol="0">
            <a:spAutoFit/>
          </a:bodyPr>
          <a:lstStyle/>
          <a:p>
            <a:r>
              <a:rPr lang="en-US" dirty="0">
                <a:solidFill>
                  <a:srgbClr val="FF0000"/>
                </a:solidFill>
              </a:rPr>
              <a:t>The undone </a:t>
            </a:r>
            <a:r>
              <a:rPr lang="en-US" dirty="0" smtClean="0">
                <a:solidFill>
                  <a:srgbClr val="FF0000"/>
                </a:solidFill>
              </a:rPr>
              <a:t>user-stories </a:t>
            </a:r>
            <a:r>
              <a:rPr lang="en-US" dirty="0">
                <a:solidFill>
                  <a:srgbClr val="FF0000"/>
                </a:solidFill>
              </a:rPr>
              <a:t>of the sprint </a:t>
            </a:r>
            <a:r>
              <a:rPr lang="en-US" dirty="0" smtClean="0">
                <a:solidFill>
                  <a:srgbClr val="FF0000"/>
                </a:solidFill>
              </a:rPr>
              <a:t>2 </a:t>
            </a:r>
            <a:r>
              <a:rPr lang="en-US" dirty="0">
                <a:solidFill>
                  <a:srgbClr val="FF0000"/>
                </a:solidFill>
              </a:rPr>
              <a:t>are projected on the backlog.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6663" y="2401499"/>
            <a:ext cx="9335067" cy="3473839"/>
          </a:xfrm>
        </p:spPr>
      </p:pic>
      <p:cxnSp>
        <p:nvCxnSpPr>
          <p:cNvPr id="10" name="Straight Connector 9"/>
          <p:cNvCxnSpPr/>
          <p:nvPr/>
        </p:nvCxnSpPr>
        <p:spPr>
          <a:xfrm flipV="1">
            <a:off x="3289110" y="4080681"/>
            <a:ext cx="6455391" cy="1364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289110" y="4094328"/>
            <a:ext cx="0" cy="23201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289110" y="4326340"/>
            <a:ext cx="6455391"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9744501" y="4080681"/>
            <a:ext cx="0" cy="24565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2074460" y="1687605"/>
            <a:ext cx="1214650" cy="239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36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5719" y="2401499"/>
            <a:ext cx="9490877" cy="3473839"/>
          </a:xfrm>
        </p:spPr>
      </p:pic>
    </p:spTree>
    <p:extLst>
      <p:ext uri="{BB962C8B-B14F-4D97-AF65-F5344CB8AC3E}">
        <p14:creationId xmlns:p14="http://schemas.microsoft.com/office/powerpoint/2010/main" val="8091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3015" y="2401501"/>
            <a:ext cx="9463582" cy="3473838"/>
          </a:xfrm>
        </p:spPr>
      </p:pic>
    </p:spTree>
    <p:extLst>
      <p:ext uri="{BB962C8B-B14F-4D97-AF65-F5344CB8AC3E}">
        <p14:creationId xmlns:p14="http://schemas.microsoft.com/office/powerpoint/2010/main" val="215777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r>
              <a:rPr lang="en-US" dirty="0" smtClean="0"/>
              <a:t>We’ve used Visual Studio Online(upgraded version of Team foundation Server). It is set of complementary cloud based services to helps a team write code better. It provides agile project management tools, build services, code, test and deploy. </a:t>
            </a:r>
          </a:p>
          <a:p>
            <a:r>
              <a:rPr lang="en-US" dirty="0" smtClean="0"/>
              <a:t>We’ve used the Scrum development template for the project which allowed our team to effectively keep track of the user stories in the current sprint by maintaining product backlog, sprint backlog, task board and measure the progress using sprint burn down chart. </a:t>
            </a:r>
          </a:p>
        </p:txBody>
      </p:sp>
    </p:spTree>
    <p:extLst>
      <p:ext uri="{BB962C8B-B14F-4D97-AF65-F5344CB8AC3E}">
        <p14:creationId xmlns:p14="http://schemas.microsoft.com/office/powerpoint/2010/main" val="376034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pPr lvl="0"/>
            <a:r>
              <a:rPr lang="en-US" dirty="0"/>
              <a:t>I</a:t>
            </a:r>
            <a:r>
              <a:rPr lang="en-US" dirty="0" smtClean="0"/>
              <a:t>mage </a:t>
            </a:r>
            <a:r>
              <a:rPr lang="en-US" dirty="0"/>
              <a:t>mapping </a:t>
            </a:r>
            <a:r>
              <a:rPr lang="en-US" dirty="0" smtClean="0"/>
              <a:t>techniques have been used on a </a:t>
            </a:r>
            <a:r>
              <a:rPr lang="en-US" dirty="0"/>
              <a:t>series of images in an array so as to use the right image to display for the pictures of players by specifying the right pixel range while implementing the individual image</a:t>
            </a:r>
            <a:r>
              <a:rPr lang="en-US" dirty="0" smtClean="0"/>
              <a:t>.</a:t>
            </a:r>
          </a:p>
          <a:p>
            <a:pPr marL="0" lvl="0" indent="0">
              <a:buNone/>
            </a:pPr>
            <a:endParaRPr lang="en-US" dirty="0"/>
          </a:p>
          <a:p>
            <a:endParaRPr lang="en-US" dirty="0" smtClean="0"/>
          </a:p>
        </p:txBody>
      </p:sp>
    </p:spTree>
    <p:extLst>
      <p:ext uri="{BB962C8B-B14F-4D97-AF65-F5344CB8AC3E}">
        <p14:creationId xmlns:p14="http://schemas.microsoft.com/office/powerpoint/2010/main" val="192794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3" y="2285999"/>
            <a:ext cx="9601194" cy="3589339"/>
          </a:xfrm>
        </p:spPr>
      </p:pic>
    </p:spTree>
    <p:extLst>
      <p:ext uri="{BB962C8B-B14F-4D97-AF65-F5344CB8AC3E}">
        <p14:creationId xmlns:p14="http://schemas.microsoft.com/office/powerpoint/2010/main" val="271597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2401501"/>
            <a:ext cx="9601195" cy="3473838"/>
          </a:xfrm>
        </p:spPr>
      </p:pic>
    </p:spTree>
    <p:extLst>
      <p:ext uri="{BB962C8B-B14F-4D97-AF65-F5344CB8AC3E}">
        <p14:creationId xmlns:p14="http://schemas.microsoft.com/office/powerpoint/2010/main" val="2250511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3843</TotalTime>
  <Words>668</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SPADES GAME</vt:lpstr>
      <vt:lpstr>INDEX</vt:lpstr>
      <vt:lpstr>PRODUCT BACKLOG  </vt:lpstr>
      <vt:lpstr>PRODUCT BACKLOG  </vt:lpstr>
      <vt:lpstr>SPRINT BACKLOG  </vt:lpstr>
      <vt:lpstr>TECH STORIES</vt:lpstr>
      <vt:lpstr>TECH STORIES</vt:lpstr>
      <vt:lpstr>TASK BOARD</vt:lpstr>
      <vt:lpstr>TASK BOARD</vt:lpstr>
      <vt:lpstr>TASK BOARD</vt:lpstr>
      <vt:lpstr>SPRINT BURNDOWN CHART</vt:lpstr>
      <vt:lpstr>TEST CASES</vt:lpstr>
      <vt:lpstr>TEST CASES</vt:lpstr>
      <vt:lpstr>TEST CASES</vt:lpstr>
      <vt:lpstr>LESSONS LEARNT IN THIS SPRINT</vt:lpstr>
      <vt:lpstr>WORKING IN PAIRS Team Capacity </vt:lpstr>
      <vt:lpstr>LESSONS LEARNT IN THIS SPRINT</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SPADES GAME</dc:title>
  <dc:creator>Bhargavi Ravula</dc:creator>
  <cp:lastModifiedBy>Venkat Raman, Vishal</cp:lastModifiedBy>
  <cp:revision>40</cp:revision>
  <dcterms:created xsi:type="dcterms:W3CDTF">2015-10-09T23:58:01Z</dcterms:created>
  <dcterms:modified xsi:type="dcterms:W3CDTF">2015-11-20T19:46:24Z</dcterms:modified>
</cp:coreProperties>
</file>