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69" r:id="rId5"/>
    <p:sldId id="262" r:id="rId6"/>
    <p:sldId id="263" r:id="rId7"/>
    <p:sldId id="270" r:id="rId8"/>
    <p:sldId id="267" r:id="rId9"/>
    <p:sldId id="268" r:id="rId10"/>
    <p:sldId id="266" r:id="rId11"/>
    <p:sldId id="264" r:id="rId12"/>
    <p:sldId id="274" r:id="rId13"/>
    <p:sldId id="275" r:id="rId14"/>
    <p:sldId id="265"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i Ravula" initials="BR" lastIdx="1" clrIdx="0">
    <p:extLst>
      <p:ext uri="{19B8F6BF-5375-455C-9EA6-DF929625EA0E}">
        <p15:presenceInfo xmlns:p15="http://schemas.microsoft.com/office/powerpoint/2012/main" userId="0f8024b40c0f79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B2BF0B5-B265-4410-A876-7A0D56B942A0}"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538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71375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1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107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05892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6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0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86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20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147797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58618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5EA6AD-0E4D-459D-BA25-0DEE21C6E5AB}" type="datetimeFigureOut">
              <a:rPr lang="en-US" smtClean="0"/>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BF0B5-B265-4410-A876-7A0D56B942A0}"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48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5EA6AD-0E4D-459D-BA25-0DEE21C6E5AB}" type="datetimeFigureOut">
              <a:rPr lang="en-US" smtClean="0"/>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17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EA6AD-0E4D-459D-BA25-0DEE21C6E5AB}" type="datetimeFigureOut">
              <a:rPr lang="en-US" smtClean="0"/>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149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38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32579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5EA6AD-0E4D-459D-BA25-0DEE21C6E5AB}" type="datetimeFigureOut">
              <a:rPr lang="en-US" smtClean="0"/>
              <a:t>11/20/2015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2BF0B5-B265-4410-A876-7A0D56B942A0}" type="slidenum">
              <a:rPr lang="en-US" smtClean="0"/>
              <a:t>‹#›</a:t>
            </a:fld>
            <a:endParaRPr lang="en-US"/>
          </a:p>
        </p:txBody>
      </p:sp>
    </p:spTree>
    <p:extLst>
      <p:ext uri="{BB962C8B-B14F-4D97-AF65-F5344CB8AC3E}">
        <p14:creationId xmlns:p14="http://schemas.microsoft.com/office/powerpoint/2010/main" val="34265299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desgame.visualstudio.com/DefaultCollection/KillerCutThroat/_backlogs/iteration" TargetMode="External"/><Relationship Id="rId2" Type="http://schemas.openxmlformats.org/officeDocument/2006/relationships/hyperlink" Target="https://spadesgame.visualstudio.com/DefaultCollection/KillerCutThroat/_backlogs#level=Backlog+items&amp;showParents=false&amp;_a=backlo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spadesgame.visualstudio.com/DefaultCollection/KillerCutThroat/_backlogs/taskboard#_a=requiremen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500" dirty="0" smtClean="0"/>
              <a:t>KILLER CUTTHROAT SPADES</a:t>
            </a:r>
            <a:endParaRPr lang="en-US" sz="4500" dirty="0"/>
          </a:p>
        </p:txBody>
      </p:sp>
      <p:sp>
        <p:nvSpPr>
          <p:cNvPr id="3" name="Subtitle 2"/>
          <p:cNvSpPr>
            <a:spLocks noGrp="1"/>
          </p:cNvSpPr>
          <p:nvPr>
            <p:ph type="subTitle" idx="1"/>
          </p:nvPr>
        </p:nvSpPr>
        <p:spPr/>
        <p:txBody>
          <a:bodyPr>
            <a:normAutofit fontScale="92500" lnSpcReduction="20000"/>
          </a:bodyPr>
          <a:lstStyle/>
          <a:p>
            <a:r>
              <a:rPr lang="en-US" dirty="0" smtClean="0"/>
              <a:t>CS6316.001 P04</a:t>
            </a:r>
          </a:p>
          <a:p>
            <a:r>
              <a:rPr lang="en-US" dirty="0" smtClean="0"/>
              <a:t>SPRINT </a:t>
            </a:r>
            <a:r>
              <a:rPr lang="en-US" dirty="0"/>
              <a:t>3</a:t>
            </a:r>
            <a:r>
              <a:rPr lang="en-US" dirty="0" smtClean="0"/>
              <a:t> REVIEW MEETING</a:t>
            </a:r>
          </a:p>
          <a:p>
            <a:r>
              <a:rPr lang="en-US" dirty="0" smtClean="0"/>
              <a:t>									                                                                                    TEAM: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005" y="-458497"/>
            <a:ext cx="4659255" cy="2329628"/>
          </a:xfrm>
          <a:prstGeom prst="rect">
            <a:avLst/>
          </a:prstGeom>
        </p:spPr>
      </p:pic>
    </p:spTree>
    <p:extLst>
      <p:ext uri="{BB962C8B-B14F-4D97-AF65-F5344CB8AC3E}">
        <p14:creationId xmlns:p14="http://schemas.microsoft.com/office/powerpoint/2010/main" val="1874133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5" name="Picture 4"/>
          <p:cNvPicPr>
            <a:picLocks noChangeAspect="1"/>
          </p:cNvPicPr>
          <p:nvPr/>
        </p:nvPicPr>
        <p:blipFill>
          <a:blip r:embed="rId3"/>
          <a:stretch>
            <a:fillRect/>
          </a:stretch>
        </p:blipFill>
        <p:spPr>
          <a:xfrm>
            <a:off x="1295402" y="2661313"/>
            <a:ext cx="9601195" cy="3439236"/>
          </a:xfrm>
          <a:prstGeom prst="rect">
            <a:avLst/>
          </a:prstGeom>
        </p:spPr>
      </p:pic>
    </p:spTree>
    <p:extLst>
      <p:ext uri="{BB962C8B-B14F-4D97-AF65-F5344CB8AC3E}">
        <p14:creationId xmlns:p14="http://schemas.microsoft.com/office/powerpoint/2010/main" val="2859420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BURNDOWN 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2072" y="2401501"/>
            <a:ext cx="9504525" cy="3473838"/>
          </a:xfrm>
        </p:spPr>
      </p:pic>
    </p:spTree>
    <p:extLst>
      <p:ext uri="{BB962C8B-B14F-4D97-AF65-F5344CB8AC3E}">
        <p14:creationId xmlns:p14="http://schemas.microsoft.com/office/powerpoint/2010/main" val="2710403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794400964"/>
              </p:ext>
            </p:extLst>
          </p:nvPr>
        </p:nvGraphicFramePr>
        <p:xfrm>
          <a:off x="1295400" y="1897041"/>
          <a:ext cx="9601196" cy="4312180"/>
        </p:xfrm>
        <a:graphic>
          <a:graphicData uri="http://schemas.openxmlformats.org/drawingml/2006/table">
            <a:tbl>
              <a:tblPr firstRow="1" bandRow="1">
                <a:tableStyleId>{5C22544A-7EE6-4342-B048-85BDC9FD1C3A}</a:tableStyleId>
              </a:tblPr>
              <a:tblGrid>
                <a:gridCol w="2400299"/>
                <a:gridCol w="2400299"/>
                <a:gridCol w="2400299"/>
                <a:gridCol w="2400299"/>
              </a:tblGrid>
              <a:tr h="626944">
                <a:tc>
                  <a:txBody>
                    <a:bodyPr/>
                    <a:lstStyle/>
                    <a:p>
                      <a:r>
                        <a:rPr lang="en-US" dirty="0" smtClean="0"/>
                        <a:t>SCENARIO</a:t>
                      </a:r>
                      <a:endParaRPr lang="en-US" dirty="0"/>
                    </a:p>
                  </a:txBody>
                  <a:tcPr/>
                </a:tc>
                <a:tc>
                  <a:txBody>
                    <a:bodyPr/>
                    <a:lstStyle/>
                    <a:p>
                      <a:r>
                        <a:rPr lang="en-US" dirty="0" smtClean="0"/>
                        <a:t>TEST STEP</a:t>
                      </a:r>
                      <a:endParaRPr lang="en-US" dirty="0"/>
                    </a:p>
                  </a:txBody>
                  <a:tcPr/>
                </a:tc>
                <a:tc>
                  <a:txBody>
                    <a:bodyPr/>
                    <a:lstStyle/>
                    <a:p>
                      <a:r>
                        <a:rPr lang="en-US" dirty="0" smtClean="0"/>
                        <a:t>EXPECTED RESULT</a:t>
                      </a:r>
                      <a:endParaRPr lang="en-US" dirty="0"/>
                    </a:p>
                  </a:txBody>
                  <a:tcPr/>
                </a:tc>
                <a:tc>
                  <a:txBody>
                    <a:bodyPr/>
                    <a:lstStyle/>
                    <a:p>
                      <a:r>
                        <a:rPr lang="en-US" dirty="0" smtClean="0"/>
                        <a:t>ACTUAL OUTCOME</a:t>
                      </a:r>
                      <a:endParaRPr lang="en-US" dirty="0"/>
                    </a:p>
                  </a:txBody>
                  <a:tcPr/>
                </a:tc>
              </a:tr>
              <a:tr h="1701705">
                <a:tc>
                  <a:txBody>
                    <a:bodyPr/>
                    <a:lstStyle/>
                    <a:p>
                      <a:r>
                        <a:rPr lang="en-US" dirty="0" smtClean="0"/>
                        <a:t>Game</a:t>
                      </a:r>
                      <a:r>
                        <a:rPr lang="en-US" baseline="0" dirty="0" smtClean="0"/>
                        <a:t> is having 4 human players.</a:t>
                      </a:r>
                      <a:r>
                        <a:rPr lang="en-US" dirty="0" smtClean="0"/>
                        <a:t> </a:t>
                      </a:r>
                      <a:endParaRPr lang="en-US" dirty="0"/>
                    </a:p>
                  </a:txBody>
                  <a:tcPr/>
                </a:tc>
                <a:tc>
                  <a:txBody>
                    <a:bodyPr/>
                    <a:lstStyle/>
                    <a:p>
                      <a:r>
                        <a:rPr lang="en-US" dirty="0" smtClean="0"/>
                        <a:t>To join</a:t>
                      </a:r>
                      <a:r>
                        <a:rPr lang="en-US" baseline="0" dirty="0" smtClean="0"/>
                        <a:t> and </a:t>
                      </a:r>
                      <a:r>
                        <a:rPr lang="en-US" dirty="0" smtClean="0"/>
                        <a:t>sign up for game on internet. </a:t>
                      </a:r>
                      <a:endParaRPr lang="en-US" dirty="0"/>
                    </a:p>
                  </a:txBody>
                  <a:tcPr/>
                </a:tc>
                <a:tc>
                  <a:txBody>
                    <a:bodyPr/>
                    <a:lstStyle/>
                    <a:p>
                      <a:r>
                        <a:rPr lang="en-US" dirty="0" smtClean="0"/>
                        <a:t>Four players are selected on first-come-first-serve basis after signing up and they can play the</a:t>
                      </a:r>
                      <a:r>
                        <a:rPr lang="en-US" baseline="0" dirty="0" smtClean="0"/>
                        <a:t> game.</a:t>
                      </a:r>
                      <a:endParaRPr lang="en-US" dirty="0"/>
                    </a:p>
                  </a:txBody>
                  <a:tcPr/>
                </a:tc>
                <a:tc>
                  <a:txBody>
                    <a:bodyPr/>
                    <a:lstStyle/>
                    <a:p>
                      <a:r>
                        <a:rPr lang="en-US" dirty="0" smtClean="0"/>
                        <a:t>Four different players are able to play the game.</a:t>
                      </a:r>
                      <a:endParaRPr lang="en-US" dirty="0"/>
                    </a:p>
                  </a:txBody>
                  <a:tcPr/>
                </a:tc>
              </a:tr>
              <a:tr h="1970395">
                <a:tc>
                  <a:txBody>
                    <a:bodyPr/>
                    <a:lstStyle/>
                    <a:p>
                      <a:r>
                        <a:rPr lang="en-US" dirty="0" smtClean="0"/>
                        <a:t>Suits in player’s hand are sorted by alternating color.</a:t>
                      </a:r>
                      <a:endParaRPr lang="en-US" dirty="0"/>
                    </a:p>
                  </a:txBody>
                  <a:tcPr/>
                </a:tc>
                <a:tc>
                  <a:txBody>
                    <a:bodyPr/>
                    <a:lstStyle/>
                    <a:p>
                      <a:r>
                        <a:rPr lang="en-US" dirty="0" smtClean="0"/>
                        <a:t>The</a:t>
                      </a:r>
                      <a:r>
                        <a:rPr lang="en-US" baseline="0" dirty="0" smtClean="0"/>
                        <a:t> human player’s cards are shown and sorted based on the alternating color of suits.</a:t>
                      </a:r>
                      <a:endParaRPr lang="en-US" dirty="0"/>
                    </a:p>
                  </a:txBody>
                  <a:tcPr/>
                </a:tc>
                <a:tc>
                  <a:txBody>
                    <a:bodyPr/>
                    <a:lstStyle/>
                    <a:p>
                      <a:r>
                        <a:rPr lang="en-US" dirty="0" smtClean="0"/>
                        <a:t>The cards are sorted</a:t>
                      </a:r>
                      <a:r>
                        <a:rPr lang="en-US" baseline="0" dirty="0" smtClean="0"/>
                        <a:t> according to alternating suit color i.e. Red-Black-Red-Black.</a:t>
                      </a:r>
                      <a:endParaRPr lang="en-US" dirty="0" smtClean="0"/>
                    </a:p>
                  </a:txBody>
                  <a:tcPr/>
                </a:tc>
                <a:tc>
                  <a:txBody>
                    <a:bodyPr/>
                    <a:lstStyle/>
                    <a:p>
                      <a:r>
                        <a:rPr lang="en-US" dirty="0" smtClean="0"/>
                        <a:t>Sorted</a:t>
                      </a:r>
                      <a:r>
                        <a:rPr lang="en-US" baseline="0" dirty="0" smtClean="0"/>
                        <a:t> cards are displayed.</a:t>
                      </a:r>
                      <a:endParaRPr lang="en-US" dirty="0"/>
                    </a:p>
                  </a:txBody>
                  <a:tcPr/>
                </a:tc>
              </a:tr>
            </a:tbl>
          </a:graphicData>
        </a:graphic>
      </p:graphicFrame>
    </p:spTree>
    <p:extLst>
      <p:ext uri="{BB962C8B-B14F-4D97-AF65-F5344CB8AC3E}">
        <p14:creationId xmlns:p14="http://schemas.microsoft.com/office/powerpoint/2010/main" val="126145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2332665465"/>
              </p:ext>
            </p:extLst>
          </p:nvPr>
        </p:nvGraphicFramePr>
        <p:xfrm>
          <a:off x="1295400" y="1897041"/>
          <a:ext cx="9601196" cy="4312180"/>
        </p:xfrm>
        <a:graphic>
          <a:graphicData uri="http://schemas.openxmlformats.org/drawingml/2006/table">
            <a:tbl>
              <a:tblPr firstRow="1" bandRow="1">
                <a:tableStyleId>{5C22544A-7EE6-4342-B048-85BDC9FD1C3A}</a:tableStyleId>
              </a:tblPr>
              <a:tblGrid>
                <a:gridCol w="2400299"/>
                <a:gridCol w="2400299"/>
                <a:gridCol w="2400299"/>
                <a:gridCol w="2400299"/>
              </a:tblGrid>
              <a:tr h="626944">
                <a:tc>
                  <a:txBody>
                    <a:bodyPr/>
                    <a:lstStyle/>
                    <a:p>
                      <a:r>
                        <a:rPr lang="en-US" dirty="0" smtClean="0"/>
                        <a:t>SCENARIO</a:t>
                      </a:r>
                      <a:endParaRPr lang="en-US" dirty="0"/>
                    </a:p>
                  </a:txBody>
                  <a:tcPr/>
                </a:tc>
                <a:tc>
                  <a:txBody>
                    <a:bodyPr/>
                    <a:lstStyle/>
                    <a:p>
                      <a:r>
                        <a:rPr lang="en-US" dirty="0" smtClean="0"/>
                        <a:t>TEST STEP</a:t>
                      </a:r>
                      <a:endParaRPr lang="en-US" dirty="0"/>
                    </a:p>
                  </a:txBody>
                  <a:tcPr/>
                </a:tc>
                <a:tc>
                  <a:txBody>
                    <a:bodyPr/>
                    <a:lstStyle/>
                    <a:p>
                      <a:r>
                        <a:rPr lang="en-US" dirty="0" smtClean="0"/>
                        <a:t>EXPECTED RESULT</a:t>
                      </a:r>
                      <a:endParaRPr lang="en-US" dirty="0"/>
                    </a:p>
                  </a:txBody>
                  <a:tcPr/>
                </a:tc>
                <a:tc>
                  <a:txBody>
                    <a:bodyPr/>
                    <a:lstStyle/>
                    <a:p>
                      <a:r>
                        <a:rPr lang="en-US" dirty="0" smtClean="0"/>
                        <a:t>ACTUAL OUTCOME</a:t>
                      </a:r>
                      <a:endParaRPr lang="en-US" dirty="0"/>
                    </a:p>
                  </a:txBody>
                  <a:tcPr/>
                </a:tc>
              </a:tr>
              <a:tr h="1701705">
                <a:tc>
                  <a:txBody>
                    <a:bodyPr/>
                    <a:lstStyle/>
                    <a:p>
                      <a:r>
                        <a:rPr lang="en-US" dirty="0" smtClean="0"/>
                        <a:t>Prevent</a:t>
                      </a:r>
                      <a:r>
                        <a:rPr lang="en-US" baseline="0" dirty="0" smtClean="0"/>
                        <a:t> players to violate spades rule like reneging.</a:t>
                      </a:r>
                      <a:endParaRPr lang="en-US" dirty="0"/>
                    </a:p>
                  </a:txBody>
                  <a:tcPr/>
                </a:tc>
                <a:tc>
                  <a:txBody>
                    <a:bodyPr/>
                    <a:lstStyle/>
                    <a:p>
                      <a:r>
                        <a:rPr lang="en-US" dirty="0" smtClean="0"/>
                        <a:t>The player can</a:t>
                      </a:r>
                      <a:r>
                        <a:rPr lang="en-US" baseline="0" dirty="0" smtClean="0"/>
                        <a:t> not violate any spades rules while playing game.</a:t>
                      </a:r>
                      <a:endParaRPr lang="en-US" dirty="0"/>
                    </a:p>
                  </a:txBody>
                  <a:tcPr/>
                </a:tc>
                <a:tc>
                  <a:txBody>
                    <a:bodyPr/>
                    <a:lstStyle/>
                    <a:p>
                      <a:r>
                        <a:rPr lang="en-US" dirty="0" smtClean="0"/>
                        <a:t>If any player reneges then error message is generated</a:t>
                      </a:r>
                      <a:r>
                        <a:rPr lang="en-US" baseline="0" dirty="0" smtClean="0"/>
                        <a:t>.</a:t>
                      </a:r>
                      <a:endParaRPr lang="en-US" dirty="0"/>
                    </a:p>
                  </a:txBody>
                  <a:tcPr/>
                </a:tc>
                <a:tc>
                  <a:txBody>
                    <a:bodyPr/>
                    <a:lstStyle/>
                    <a:p>
                      <a:r>
                        <a:rPr lang="en-US" dirty="0" smtClean="0"/>
                        <a:t>Error message is displayed.</a:t>
                      </a:r>
                      <a:endParaRPr lang="en-US" dirty="0"/>
                    </a:p>
                  </a:txBody>
                  <a:tcPr/>
                </a:tc>
              </a:tr>
              <a:tr h="1970395">
                <a:tc>
                  <a:txBody>
                    <a:bodyPr/>
                    <a:lstStyle/>
                    <a:p>
                      <a:r>
                        <a:rPr lang="en-US" dirty="0" smtClean="0"/>
                        <a:t>Fewer tricks and overtricks scoring.</a:t>
                      </a:r>
                      <a:endParaRPr lang="en-US" dirty="0"/>
                    </a:p>
                  </a:txBody>
                  <a:tcPr/>
                </a:tc>
                <a:tc>
                  <a:txBody>
                    <a:bodyPr/>
                    <a:lstStyle/>
                    <a:p>
                      <a:r>
                        <a:rPr lang="en-US" dirty="0" smtClean="0"/>
                        <a:t>The player is given penalty for each fewer tricks and over</a:t>
                      </a:r>
                      <a:r>
                        <a:rPr lang="en-US" baseline="0" dirty="0" smtClean="0"/>
                        <a:t> tricks.</a:t>
                      </a:r>
                      <a:endParaRPr lang="en-US" dirty="0"/>
                    </a:p>
                  </a:txBody>
                  <a:tcPr/>
                </a:tc>
                <a:tc>
                  <a:txBody>
                    <a:bodyPr/>
                    <a:lstStyle/>
                    <a:p>
                      <a:r>
                        <a:rPr lang="en-US" dirty="0" smtClean="0"/>
                        <a:t>The player</a:t>
                      </a:r>
                      <a:r>
                        <a:rPr lang="en-US" baseline="0" dirty="0" smtClean="0"/>
                        <a:t> is fined by total bid * -10 points for fewer tricks and total bid points minus bid * 10 for each overtricks.</a:t>
                      </a:r>
                      <a:endParaRPr lang="en-US" dirty="0"/>
                    </a:p>
                  </a:txBody>
                  <a:tcPr/>
                </a:tc>
                <a:tc>
                  <a:txBody>
                    <a:bodyPr/>
                    <a:lstStyle/>
                    <a:p>
                      <a:r>
                        <a:rPr lang="en-US" dirty="0" smtClean="0"/>
                        <a:t>The scoring table is displayed</a:t>
                      </a:r>
                      <a:r>
                        <a:rPr lang="en-US" baseline="0" dirty="0" smtClean="0"/>
                        <a:t> after bids.</a:t>
                      </a:r>
                      <a:endParaRPr lang="en-US" dirty="0"/>
                    </a:p>
                  </a:txBody>
                  <a:tcPr/>
                </a:tc>
              </a:tr>
            </a:tbl>
          </a:graphicData>
        </a:graphic>
      </p:graphicFrame>
    </p:spTree>
    <p:extLst>
      <p:ext uri="{BB962C8B-B14F-4D97-AF65-F5344CB8AC3E}">
        <p14:creationId xmlns:p14="http://schemas.microsoft.com/office/powerpoint/2010/main" val="4015182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91314"/>
            <a:ext cx="9601196" cy="1303867"/>
          </a:xfrm>
        </p:spPr>
        <p:txBody>
          <a:bodyPr/>
          <a:lstStyle/>
          <a:p>
            <a:r>
              <a:rPr lang="en-US" dirty="0" smtClean="0"/>
              <a:t>LESSONS LEARNT IN THIS SPRINT</a:t>
            </a:r>
            <a:endParaRPr lang="en-US" dirty="0"/>
          </a:p>
        </p:txBody>
      </p:sp>
      <p:sp>
        <p:nvSpPr>
          <p:cNvPr id="3" name="Content Placeholder 2"/>
          <p:cNvSpPr>
            <a:spLocks noGrp="1"/>
          </p:cNvSpPr>
          <p:nvPr>
            <p:ph idx="1"/>
          </p:nvPr>
        </p:nvSpPr>
        <p:spPr/>
        <p:txBody>
          <a:bodyPr>
            <a:normAutofit/>
          </a:bodyPr>
          <a:lstStyle/>
          <a:p>
            <a:r>
              <a:rPr lang="en-US" dirty="0" smtClean="0"/>
              <a:t>TDD cuts development costs. Using test driven development style increases productivity and is an unmistakable proof that the code works as intended. It also encouraged us to write quality code which is organized and neat.</a:t>
            </a:r>
          </a:p>
          <a:p>
            <a:r>
              <a:rPr lang="en-US" dirty="0" smtClean="0"/>
              <a:t>Testing is integrated at the most granular level, hence it is guaranteed that unwanted code will be avoided while developing.</a:t>
            </a:r>
          </a:p>
          <a:p>
            <a:r>
              <a:rPr lang="en-US" dirty="0"/>
              <a:t>Since we had to write test cases for each module, it also gave us the opportunity to fully comprehend the requirements of the user.</a:t>
            </a:r>
          </a:p>
          <a:p>
            <a:endParaRPr lang="en-US"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8362"/>
            <a:ext cx="2838736" cy="1419368"/>
          </a:xfrm>
          <a:prstGeom prst="rect">
            <a:avLst/>
          </a:prstGeom>
        </p:spPr>
      </p:pic>
    </p:spTree>
    <p:extLst>
      <p:ext uri="{BB962C8B-B14F-4D97-AF65-F5344CB8AC3E}">
        <p14:creationId xmlns:p14="http://schemas.microsoft.com/office/powerpoint/2010/main" val="2354271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674456"/>
            <a:ext cx="9601196" cy="3474367"/>
          </a:xfrm>
        </p:spPr>
        <p:txBody>
          <a:bodyPr>
            <a:normAutofit/>
          </a:bodyPr>
          <a:lstStyle/>
          <a:p>
            <a:r>
              <a:rPr lang="en-US" dirty="0" smtClean="0"/>
              <a:t>Refactoring makes it easier to identify defects and debug them since refactoring makes the source code easy to read.</a:t>
            </a:r>
          </a:p>
          <a:p>
            <a:r>
              <a:rPr lang="en-US" dirty="0" smtClean="0"/>
              <a:t>High quality and easy to understand codes are always easier to use, flexible, maintain and also extends the capabilities of the application.</a:t>
            </a:r>
            <a:endParaRPr lang="en-US"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8362"/>
            <a:ext cx="2838736" cy="1419368"/>
          </a:xfrm>
          <a:prstGeom prst="rect">
            <a:avLst/>
          </a:prstGeom>
        </p:spPr>
      </p:pic>
      <p:sp>
        <p:nvSpPr>
          <p:cNvPr id="7" name="Title 1"/>
          <p:cNvSpPr>
            <a:spLocks noGrp="1"/>
          </p:cNvSpPr>
          <p:nvPr>
            <p:ph type="title"/>
          </p:nvPr>
        </p:nvSpPr>
        <p:spPr>
          <a:xfrm>
            <a:off x="1295401" y="1091314"/>
            <a:ext cx="9601196" cy="1303867"/>
          </a:xfrm>
        </p:spPr>
        <p:txBody>
          <a:bodyPr/>
          <a:lstStyle/>
          <a:p>
            <a:r>
              <a:rPr lang="en-US" dirty="0" smtClean="0"/>
              <a:t>LESSONS LEARNT IN THIS SPRINT</a:t>
            </a:r>
            <a:endParaRPr lang="en-US" dirty="0"/>
          </a:p>
        </p:txBody>
      </p:sp>
    </p:spTree>
    <p:extLst>
      <p:ext uri="{BB962C8B-B14F-4D97-AF65-F5344CB8AC3E}">
        <p14:creationId xmlns:p14="http://schemas.microsoft.com/office/powerpoint/2010/main" val="2898479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2" y="2557463"/>
            <a:ext cx="3317875" cy="3317875"/>
          </a:xfrm>
        </p:spPr>
      </p:pic>
    </p:spTree>
    <p:extLst>
      <p:ext uri="{BB962C8B-B14F-4D97-AF65-F5344CB8AC3E}">
        <p14:creationId xmlns:p14="http://schemas.microsoft.com/office/powerpoint/2010/main" val="3437845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a:bodyPr>
          <a:lstStyle/>
          <a:p>
            <a:r>
              <a:rPr lang="en-US" dirty="0"/>
              <a:t>Product Backlog </a:t>
            </a:r>
            <a:r>
              <a:rPr lang="en-US" dirty="0" smtClean="0"/>
              <a:t>					</a:t>
            </a:r>
            <a:r>
              <a:rPr lang="en-US" dirty="0" smtClean="0">
                <a:hlinkClick r:id="rId2"/>
              </a:rPr>
              <a:t>Updated Product Backlog</a:t>
            </a:r>
            <a:endParaRPr lang="en-US" dirty="0"/>
          </a:p>
          <a:p>
            <a:r>
              <a:rPr lang="en-US" dirty="0" smtClean="0"/>
              <a:t>Sprint Backlog						</a:t>
            </a:r>
            <a:r>
              <a:rPr lang="en-US" dirty="0" smtClean="0">
                <a:hlinkClick r:id="rId3"/>
              </a:rPr>
              <a:t>Current Sprint Backlog</a:t>
            </a:r>
            <a:endParaRPr lang="en-US" dirty="0" smtClean="0"/>
          </a:p>
          <a:p>
            <a:r>
              <a:rPr lang="en-US" dirty="0" smtClean="0"/>
              <a:t>Task Board							</a:t>
            </a:r>
            <a:r>
              <a:rPr lang="en-US" dirty="0" err="1" smtClean="0">
                <a:hlinkClick r:id="rId4"/>
              </a:rPr>
              <a:t>TaskBoard</a:t>
            </a:r>
            <a:endParaRPr lang="en-US" dirty="0" smtClean="0"/>
          </a:p>
          <a:p>
            <a:r>
              <a:rPr lang="en-US" dirty="0" smtClean="0"/>
              <a:t>Sprint Burndown Chart</a:t>
            </a:r>
            <a:endParaRPr lang="en-US" dirty="0"/>
          </a:p>
          <a:p>
            <a:r>
              <a:rPr lang="en-US" dirty="0" smtClean="0"/>
              <a:t>Lessons learnt in this sprint.</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5951" y="1137564"/>
            <a:ext cx="2838736" cy="1419368"/>
          </a:xfrm>
          <a:prstGeom prst="rect">
            <a:avLst/>
          </a:prstGeom>
        </p:spPr>
      </p:pic>
    </p:spTree>
    <p:extLst>
      <p:ext uri="{BB962C8B-B14F-4D97-AF65-F5344CB8AC3E}">
        <p14:creationId xmlns:p14="http://schemas.microsoft.com/office/powerpoint/2010/main" val="2730729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82131"/>
            <a:ext cx="9601196" cy="1303867"/>
          </a:xfrm>
        </p:spPr>
        <p:txBody>
          <a:bodyPr/>
          <a:lstStyle/>
          <a:p>
            <a:r>
              <a:rPr lang="en-US" dirty="0" smtClean="0"/>
              <a:t>PRODUCT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11" name="TextBox 10"/>
          <p:cNvSpPr txBox="1"/>
          <p:nvPr/>
        </p:nvSpPr>
        <p:spPr>
          <a:xfrm>
            <a:off x="674996" y="912079"/>
            <a:ext cx="3358486" cy="923330"/>
          </a:xfrm>
          <a:prstGeom prst="rect">
            <a:avLst/>
          </a:prstGeom>
          <a:noFill/>
        </p:spPr>
        <p:txBody>
          <a:bodyPr wrap="square" rtlCol="0">
            <a:spAutoFit/>
          </a:bodyPr>
          <a:lstStyle/>
          <a:p>
            <a:r>
              <a:rPr lang="en-US" dirty="0">
                <a:solidFill>
                  <a:srgbClr val="FF0000"/>
                </a:solidFill>
              </a:rPr>
              <a:t>The undone </a:t>
            </a:r>
            <a:r>
              <a:rPr lang="en-US" dirty="0" smtClean="0">
                <a:solidFill>
                  <a:srgbClr val="FF0000"/>
                </a:solidFill>
              </a:rPr>
              <a:t>user-stories </a:t>
            </a:r>
            <a:r>
              <a:rPr lang="en-US" dirty="0">
                <a:solidFill>
                  <a:srgbClr val="FF0000"/>
                </a:solidFill>
              </a:rPr>
              <a:t>of the sprint 3</a:t>
            </a:r>
            <a:r>
              <a:rPr lang="en-US" dirty="0" smtClean="0">
                <a:solidFill>
                  <a:srgbClr val="FF0000"/>
                </a:solidFill>
              </a:rPr>
              <a:t> </a:t>
            </a:r>
            <a:r>
              <a:rPr lang="en-US" dirty="0">
                <a:solidFill>
                  <a:srgbClr val="FF0000"/>
                </a:solidFill>
              </a:rPr>
              <a:t>are projected on the backlog.</a:t>
            </a:r>
          </a:p>
        </p:txBody>
      </p:sp>
      <p:pic>
        <p:nvPicPr>
          <p:cNvPr id="5" name="Picture 4"/>
          <p:cNvPicPr>
            <a:picLocks noChangeAspect="1"/>
          </p:cNvPicPr>
          <p:nvPr/>
        </p:nvPicPr>
        <p:blipFill>
          <a:blip r:embed="rId3"/>
          <a:stretch>
            <a:fillRect/>
          </a:stretch>
        </p:blipFill>
        <p:spPr>
          <a:xfrm>
            <a:off x="1295401" y="2602843"/>
            <a:ext cx="9601196" cy="3292989"/>
          </a:xfrm>
          <a:prstGeom prst="rect">
            <a:avLst/>
          </a:prstGeom>
        </p:spPr>
      </p:pic>
    </p:spTree>
    <p:extLst>
      <p:ext uri="{BB962C8B-B14F-4D97-AF65-F5344CB8AC3E}">
        <p14:creationId xmlns:p14="http://schemas.microsoft.com/office/powerpoint/2010/main" val="319936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82131"/>
            <a:ext cx="9601196" cy="1303867"/>
          </a:xfrm>
        </p:spPr>
        <p:txBody>
          <a:bodyPr/>
          <a:lstStyle/>
          <a:p>
            <a:r>
              <a:rPr lang="en-US" dirty="0" smtClean="0"/>
              <a:t>PRODUCT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5" name="Picture 4"/>
          <p:cNvPicPr>
            <a:picLocks noChangeAspect="1"/>
          </p:cNvPicPr>
          <p:nvPr/>
        </p:nvPicPr>
        <p:blipFill>
          <a:blip r:embed="rId3"/>
          <a:stretch>
            <a:fillRect/>
          </a:stretch>
        </p:blipFill>
        <p:spPr>
          <a:xfrm>
            <a:off x="1295400" y="2565272"/>
            <a:ext cx="9601196" cy="3603791"/>
          </a:xfrm>
          <a:prstGeom prst="rect">
            <a:avLst/>
          </a:prstGeom>
        </p:spPr>
      </p:pic>
    </p:spTree>
    <p:extLst>
      <p:ext uri="{BB962C8B-B14F-4D97-AF65-F5344CB8AC3E}">
        <p14:creationId xmlns:p14="http://schemas.microsoft.com/office/powerpoint/2010/main" val="8091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3" name="Picture 2"/>
          <p:cNvPicPr>
            <a:picLocks noChangeAspect="1"/>
          </p:cNvPicPr>
          <p:nvPr/>
        </p:nvPicPr>
        <p:blipFill>
          <a:blip r:embed="rId3"/>
          <a:stretch>
            <a:fillRect/>
          </a:stretch>
        </p:blipFill>
        <p:spPr>
          <a:xfrm>
            <a:off x="1295402" y="2592568"/>
            <a:ext cx="9601195" cy="3657600"/>
          </a:xfrm>
          <a:prstGeom prst="rect">
            <a:avLst/>
          </a:prstGeom>
        </p:spPr>
      </p:pic>
    </p:spTree>
    <p:extLst>
      <p:ext uri="{BB962C8B-B14F-4D97-AF65-F5344CB8AC3E}">
        <p14:creationId xmlns:p14="http://schemas.microsoft.com/office/powerpoint/2010/main" val="215777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8" name="Content Placeholder 7"/>
          <p:cNvSpPr>
            <a:spLocks noGrp="1"/>
          </p:cNvSpPr>
          <p:nvPr>
            <p:ph idx="1"/>
          </p:nvPr>
        </p:nvSpPr>
        <p:spPr/>
        <p:txBody>
          <a:bodyPr/>
          <a:lstStyle/>
          <a:p>
            <a:r>
              <a:rPr lang="en-US" dirty="0" smtClean="0"/>
              <a:t>We’ve used Visual Studio Online(upgraded version of Team foundation Server). It is set of complementary cloud based services to helps a team write code better. It provides agile project management tools, build services, code, test and deploy. </a:t>
            </a:r>
          </a:p>
          <a:p>
            <a:r>
              <a:rPr lang="en-US" dirty="0" smtClean="0"/>
              <a:t>We’ve used the Scrum development template for the project which allowed our team to effectively keep track of the user stories in the current sprint by maintaining product backlog, sprint backlog, task board and measure the progress using sprint burn down chart. </a:t>
            </a:r>
          </a:p>
        </p:txBody>
      </p:sp>
    </p:spTree>
    <p:extLst>
      <p:ext uri="{BB962C8B-B14F-4D97-AF65-F5344CB8AC3E}">
        <p14:creationId xmlns:p14="http://schemas.microsoft.com/office/powerpoint/2010/main" val="376034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8" name="Content Placeholder 7"/>
          <p:cNvSpPr>
            <a:spLocks noGrp="1"/>
          </p:cNvSpPr>
          <p:nvPr>
            <p:ph idx="1"/>
          </p:nvPr>
        </p:nvSpPr>
        <p:spPr/>
        <p:txBody>
          <a:bodyPr/>
          <a:lstStyle/>
          <a:p>
            <a:pPr lvl="0"/>
            <a:r>
              <a:rPr lang="en-US" dirty="0"/>
              <a:t>I</a:t>
            </a:r>
            <a:r>
              <a:rPr lang="en-US" dirty="0" smtClean="0"/>
              <a:t>mage </a:t>
            </a:r>
            <a:r>
              <a:rPr lang="en-US" dirty="0"/>
              <a:t>mapping </a:t>
            </a:r>
            <a:r>
              <a:rPr lang="en-US" dirty="0" smtClean="0"/>
              <a:t>techniques have been used on a </a:t>
            </a:r>
            <a:r>
              <a:rPr lang="en-US" dirty="0"/>
              <a:t>series of images in an array so as to use the right image to display for the pictures of players by specifying the right pixel range while implementing the individual image</a:t>
            </a:r>
            <a:r>
              <a:rPr lang="en-US" dirty="0" smtClean="0"/>
              <a:t>.</a:t>
            </a:r>
          </a:p>
          <a:p>
            <a:pPr marL="0" lvl="0" indent="0">
              <a:buNone/>
            </a:pPr>
            <a:endParaRPr lang="en-US" dirty="0"/>
          </a:p>
          <a:p>
            <a:endParaRPr lang="en-US" dirty="0" smtClean="0"/>
          </a:p>
        </p:txBody>
      </p:sp>
    </p:spTree>
    <p:extLst>
      <p:ext uri="{BB962C8B-B14F-4D97-AF65-F5344CB8AC3E}">
        <p14:creationId xmlns:p14="http://schemas.microsoft.com/office/powerpoint/2010/main" val="1927943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Picture 5"/>
          <p:cNvPicPr>
            <a:picLocks noChangeAspect="1"/>
          </p:cNvPicPr>
          <p:nvPr/>
        </p:nvPicPr>
        <p:blipFill>
          <a:blip r:embed="rId3"/>
          <a:stretch>
            <a:fillRect/>
          </a:stretch>
        </p:blipFill>
        <p:spPr>
          <a:xfrm>
            <a:off x="1295402" y="1963310"/>
            <a:ext cx="9601195" cy="4174962"/>
          </a:xfrm>
          <a:prstGeom prst="rect">
            <a:avLst/>
          </a:prstGeom>
        </p:spPr>
      </p:pic>
    </p:spTree>
    <p:extLst>
      <p:ext uri="{BB962C8B-B14F-4D97-AF65-F5344CB8AC3E}">
        <p14:creationId xmlns:p14="http://schemas.microsoft.com/office/powerpoint/2010/main" val="271597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3" name="Picture 2"/>
          <p:cNvPicPr>
            <a:picLocks noChangeAspect="1"/>
          </p:cNvPicPr>
          <p:nvPr/>
        </p:nvPicPr>
        <p:blipFill>
          <a:blip r:embed="rId3"/>
          <a:stretch>
            <a:fillRect/>
          </a:stretch>
        </p:blipFill>
        <p:spPr>
          <a:xfrm>
            <a:off x="1295402" y="2785636"/>
            <a:ext cx="9601195" cy="3287618"/>
          </a:xfrm>
          <a:prstGeom prst="rect">
            <a:avLst/>
          </a:prstGeom>
        </p:spPr>
      </p:pic>
    </p:spTree>
    <p:extLst>
      <p:ext uri="{BB962C8B-B14F-4D97-AF65-F5344CB8AC3E}">
        <p14:creationId xmlns:p14="http://schemas.microsoft.com/office/powerpoint/2010/main" val="22505116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3970</TotalTime>
  <Words>510</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KILLER CUTTHROAT SPADES</vt:lpstr>
      <vt:lpstr>INDEX</vt:lpstr>
      <vt:lpstr>PRODUCT BACKLOG  </vt:lpstr>
      <vt:lpstr>PRODUCT BACKLOG  </vt:lpstr>
      <vt:lpstr>SPRINT BACKLOG  </vt:lpstr>
      <vt:lpstr>TECH STORIES</vt:lpstr>
      <vt:lpstr>TECH STORIES</vt:lpstr>
      <vt:lpstr>TASK BOARD</vt:lpstr>
      <vt:lpstr>TASK BOARD</vt:lpstr>
      <vt:lpstr>TASK BOARD</vt:lpstr>
      <vt:lpstr>SPRINT BURNDOWN CHART</vt:lpstr>
      <vt:lpstr>TEST CASES</vt:lpstr>
      <vt:lpstr>TEST CASES</vt:lpstr>
      <vt:lpstr>LESSONS LEARNT IN THIS SPRINT</vt:lpstr>
      <vt:lpstr>LESSONS LEARNT IN THIS SPRINT</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SPADES GAME</dc:title>
  <dc:creator>Bhargavi Ravula</dc:creator>
  <cp:lastModifiedBy>Venkat Raman, Vishal</cp:lastModifiedBy>
  <cp:revision>52</cp:revision>
  <dcterms:created xsi:type="dcterms:W3CDTF">2015-10-09T23:58:01Z</dcterms:created>
  <dcterms:modified xsi:type="dcterms:W3CDTF">2015-11-20T19:50:22Z</dcterms:modified>
</cp:coreProperties>
</file>