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78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4724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95746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84248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984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2090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5217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7801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12777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0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89941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66588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2361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7909560" y="4314328"/>
            <a:ext cx="2910839" cy="3746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1371600" y="4323844"/>
            <a:ext cx="640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3" cy="819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681727" y="941438"/>
            <a:ext cx="10821840" cy="347816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5516714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85800" y="753531"/>
            <a:ext cx="10820400" cy="2802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024466" y="3649132"/>
            <a:ext cx="10130516" cy="999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685800" y="379940"/>
            <a:ext cx="699149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024466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303865" y="3365555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1024466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685800" y="379940"/>
            <a:ext cx="699149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476250" y="93345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Libre Baskerville"/>
              <a:buNone/>
            </a:pPr>
            <a:r>
              <a:rPr lang="en-US" sz="80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0984229" y="270129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Libre Baskerville"/>
              <a:buNone/>
            </a:pPr>
            <a:r>
              <a:rPr lang="en-US" sz="80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024495" y="1124700"/>
            <a:ext cx="10146185" cy="2511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024466" y="3648314"/>
            <a:ext cx="10144653" cy="999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1" cy="617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1" cy="33141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1" cy="626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4"/>
          </p:nvPr>
        </p:nvSpPr>
        <p:spPr>
          <a:xfrm>
            <a:off x="4366857" y="2904066"/>
            <a:ext cx="3456431" cy="33146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1" cy="626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6"/>
          </p:nvPr>
        </p:nvSpPr>
        <p:spPr>
          <a:xfrm>
            <a:off x="8051800" y="2904565"/>
            <a:ext cx="3456431" cy="33141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1pPr>
            <a:lvl2pPr marL="4572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2pPr>
            <a:lvl3pPr marL="9144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3pPr>
            <a:lvl4pPr marL="13716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4pPr>
            <a:lvl5pPr marL="18288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5pPr>
            <a:lvl6pPr marL="22860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6pPr>
            <a:lvl7pPr marL="27432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7pPr>
            <a:lvl8pPr marL="32004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8pPr>
            <a:lvl9pPr marL="36576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4"/>
          </p:nvPr>
        </p:nvSpPr>
        <p:spPr>
          <a:xfrm>
            <a:off x="4374262" y="4191000"/>
            <a:ext cx="3448934" cy="6827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5"/>
          </p:nvPr>
        </p:nvSpPr>
        <p:spPr>
          <a:xfrm>
            <a:off x="4374262" y="2362200"/>
            <a:ext cx="344893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1pPr>
            <a:lvl2pPr marL="4572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2pPr>
            <a:lvl3pPr marL="9144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3pPr>
            <a:lvl4pPr marL="13716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4pPr>
            <a:lvl5pPr marL="18288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5pPr>
            <a:lvl6pPr marL="22860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6pPr>
            <a:lvl7pPr marL="27432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7pPr>
            <a:lvl8pPr marL="32004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8pPr>
            <a:lvl9pPr marL="36576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6"/>
          </p:nvPr>
        </p:nvSpPr>
        <p:spPr>
          <a:xfrm>
            <a:off x="4374264" y="4873762"/>
            <a:ext cx="3448934" cy="13449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8"/>
          </p:nvPr>
        </p:nvSpPr>
        <p:spPr>
          <a:xfrm>
            <a:off x="8049854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1pPr>
            <a:lvl2pPr marL="4572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2pPr>
            <a:lvl3pPr marL="9144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3pPr>
            <a:lvl4pPr marL="13716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4pPr>
            <a:lvl5pPr marL="18288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5pPr>
            <a:lvl6pPr marL="22860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6pPr>
            <a:lvl7pPr marL="27432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7pPr>
            <a:lvl8pPr marL="32004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8pPr>
            <a:lvl9pPr marL="3657600" marR="0" indent="0" algn="l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9"/>
          </p:nvPr>
        </p:nvSpPr>
        <p:spPr>
          <a:xfrm>
            <a:off x="8049731" y="4873760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5400000">
            <a:off x="4083937" y="-1203578"/>
            <a:ext cx="4024124" cy="108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8525933" y="1667932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6"/>
            <a:ext cx="3903133" cy="82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814452" y="37994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10820400" cy="4024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8" cy="2801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24466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1" cy="364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2194558"/>
            <a:ext cx="5333999" cy="4024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6172200" y="2194558"/>
            <a:ext cx="5333999" cy="4024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914408" y="2183801"/>
            <a:ext cx="50799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4" cy="3086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6400800" y="2183801"/>
            <a:ext cx="5105399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3999" cy="3086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995582" y="746758"/>
            <a:ext cx="6510618" cy="5471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39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1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39" cy="3094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Libre Baskerville"/>
              <a:buNone/>
              <a:defRPr/>
            </a:lvl1pPr>
            <a:lvl2pPr marL="457200" indent="0" rtl="0">
              <a:spcBef>
                <a:spcPts val="0"/>
              </a:spcBef>
              <a:buFont typeface="Libre Baskerville"/>
              <a:buNone/>
              <a:defRPr/>
            </a:lvl2pPr>
            <a:lvl3pPr marL="914400" indent="0" rtl="0">
              <a:spcBef>
                <a:spcPts val="0"/>
              </a:spcBef>
              <a:buFont typeface="Libre Baskerville"/>
              <a:buNone/>
              <a:defRPr/>
            </a:lvl3pPr>
            <a:lvl4pPr marL="1371600" indent="0" rtl="0">
              <a:spcBef>
                <a:spcPts val="0"/>
              </a:spcBef>
              <a:buFont typeface="Libre Baskerville"/>
              <a:buNone/>
              <a:defRPr/>
            </a:lvl4pPr>
            <a:lvl5pPr marL="1828800" indent="0" rtl="0">
              <a:spcBef>
                <a:spcPts val="0"/>
              </a:spcBef>
              <a:buFont typeface="Libre Baskerville"/>
              <a:buNone/>
              <a:defRPr/>
            </a:lvl5pPr>
            <a:lvl6pPr marL="2286000" indent="0" rtl="0">
              <a:spcBef>
                <a:spcPts val="0"/>
              </a:spcBef>
              <a:buFont typeface="Libre Baskerville"/>
              <a:buNone/>
              <a:defRPr/>
            </a:lvl6pPr>
            <a:lvl7pPr marL="2743200" indent="0" rtl="0">
              <a:spcBef>
                <a:spcPts val="0"/>
              </a:spcBef>
              <a:buFont typeface="Libre Baskerville"/>
              <a:buNone/>
              <a:defRPr/>
            </a:lvl7pPr>
            <a:lvl8pPr marL="3200400" indent="0" rtl="0">
              <a:spcBef>
                <a:spcPts val="0"/>
              </a:spcBef>
              <a:buFont typeface="Libre Baskerville"/>
              <a:buNone/>
              <a:defRPr/>
            </a:lvl8pPr>
            <a:lvl9pPr marL="3657600" indent="0" rtl="0">
              <a:spcBef>
                <a:spcPts val="0"/>
              </a:spcBef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12192000" cy="1441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10820400" cy="4024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marR="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marR="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marR="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marR="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marR="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marR="0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atalog.data.gov/dataset/annual-survey-of-school-system-financ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talog.data.gov/dataset/2003-national-assessment-of-adult-literac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ctrTitle"/>
          </p:nvPr>
        </p:nvSpPr>
        <p:spPr>
          <a:xfrm>
            <a:off x="845712" y="1361941"/>
            <a:ext cx="11346287" cy="23990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53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INTERRELATION BETWEEN FEDERAL FUNDS, FEDERAL STUDENT AID AND ADULT LITERACY RATE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ubTitle" idx="1"/>
          </p:nvPr>
        </p:nvSpPr>
        <p:spPr>
          <a:xfrm>
            <a:off x="845712" y="4307664"/>
            <a:ext cx="3417194" cy="1512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By: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Saloni Karnik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Vishal Venkat Raman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597568" y="1467016"/>
            <a:ext cx="6525125" cy="727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0" i="1" u="sng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597568" y="2767263"/>
            <a:ext cx="10820400" cy="32829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closer look at county by county levels to identify institutions that are not able to provide adequate education.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Further aggregation and comparison between the datasets to infer new results and to add more visualizations.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0" y="2658978"/>
            <a:ext cx="12192000" cy="181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7200" b="1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VISUALIZATION AND SPARQL QUERY DEMO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0" y="2478505"/>
            <a:ext cx="12192000" cy="19491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60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685800" y="1426346"/>
            <a:ext cx="8610599" cy="768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0" i="1" u="sng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2562725"/>
            <a:ext cx="10820400" cy="40570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2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Motivation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2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Objective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2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Datasets Used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2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Expected Results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2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Target Audience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2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Challenges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2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Results and Observations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2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Future Enhancements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2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Visualization and SPARQL Query Demo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85800" y="1171442"/>
            <a:ext cx="8610599" cy="8972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0" i="1" u="sng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1933672"/>
            <a:ext cx="10820400" cy="4535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Public school funding comes from many sources – federal, state and local taxes as well as grants provided by both governmental and non-governmental agencies.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States that rely heavily on property taxes to fund education tend to have large inequities in school funding, which mirror the inequity of wealth in society-at-large.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Inequities in school funding reflect housing patterns.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Adequate education is one that includes factors such as a full-day kindergarten, core class sizes of 15 for grades K-3, 25 for grades 4-6 and specialist teachers. The cost of an adequate education varies.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schools are not funded adequately, this has a long-lasting impact. For instance, Linda-Hammond noted that dropouts cost the country at least $200 billion a year in lost wages and taxes, costs for social services and crime.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802104" y="1017037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0" i="1" u="sng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2454441"/>
            <a:ext cx="10820400" cy="37642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Comparison of the revenues received from federal sources and revenues received in the form of student grants.</a:t>
            </a: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Comparison of expenditure by educational institutions and adult literacy rate to help the government manage the education expenditure given out to the states.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637672" y="1179095"/>
            <a:ext cx="8610599" cy="8181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0" i="1" u="sng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DATASETS USED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37672" y="2406316"/>
            <a:ext cx="11057021" cy="42952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800" b="0" i="0" u="sng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Annual Survey of School System Finances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on school revenues,current school spendings and federal government expenditures in the United States.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25000"/>
              <a:buFont typeface="Arial"/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3"/>
              </a:rPr>
              <a:t>http://catalog.data.gov/dataset/annual-survey-of-school-system-finances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AutoNum type="arabicPeriod" startAt="2"/>
            </a:pPr>
            <a:r>
              <a:rPr lang="en-US" sz="1800" b="0" i="0" u="sng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2003 National Assessment of Adult Literacy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data by NAAL is a cross-sectional assessment that collected information about English literacy among American adults age 16 and older.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SzPct val="25000"/>
              <a:buFont typeface="Arial"/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4"/>
              </a:rPr>
              <a:t>https://catalog.data.gov/dataset/2003-national-assessment-of-adult-literacy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AutoNum type="arabicPeriod" startAt="3"/>
            </a:pPr>
            <a:r>
              <a:rPr lang="en-US" sz="1800" b="0" i="0" u="sng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Campus Based Program Data for Federal Student Aid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B03F1C"/>
              </a:buClr>
              <a:buSzPct val="25000"/>
              <a:buFont typeface="Arial"/>
              <a:buNone/>
            </a:pPr>
            <a:r>
              <a:rPr lang="en-US" sz="1800" b="0" i="0" u="sng" strike="noStrike" cap="none" baseline="0">
                <a:solidFill>
                  <a:srgbClr val="B03F1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https://catalog.data.gov/dataset/campus-based-program-data-for-federal-student-aid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561473" y="1167062"/>
            <a:ext cx="6821965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0" i="1" u="sng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RESULTS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2598821"/>
            <a:ext cx="10820400" cy="36198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Graphical representation of distribution of Federal Funds against Literacy Rate.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 view of how the student aid programs affect literacy rate.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Identification of areas that require more funding for education.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685800" y="1287379"/>
            <a:ext cx="4588041" cy="10106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0" i="1" u="sng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 AUDIENCE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2695074"/>
            <a:ext cx="10820400" cy="3728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400" b="1" i="0" u="sng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Government Officials,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24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who could use the data to identify the areas directly affected by lack of funds and thereby work on improving the condition.</a:t>
            </a: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400" b="1" i="0" u="sng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Parents/Students,</a:t>
            </a:r>
            <a:r>
              <a:rPr lang="en-US" sz="2400" b="1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who can use this information to identify areas having educational institutions that provide quality education with better facilities at a reasonable cost.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685800" y="1383630"/>
            <a:ext cx="4323346" cy="721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1" u="sng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2478503"/>
            <a:ext cx="10820400" cy="43794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Dataset for “Consolidated Federal Funds Report” is not currently available on the website.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RDF data files not available for issuing SPARQL queries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Learning to work with FUSEKI in a short span of time</a:t>
            </a: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 apt CSV to RDF file converter available</a:t>
            </a:r>
          </a:p>
          <a:p>
            <a:pPr marL="228600" marR="0" lvl="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Noto Symbol"/>
              <a:buNone/>
            </a:pPr>
            <a:endParaRPr sz="22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28600" marR="0" lvl="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Noto Symbol"/>
              <a:buNone/>
            </a:pPr>
            <a:endParaRPr sz="22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685800" y="1431758"/>
            <a:ext cx="8029074" cy="7628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1" u="sng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 AND OBSERVATIONS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2646947"/>
            <a:ext cx="10820400" cy="35717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2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Direct relationship between federal funds and student aid to the adult literacy rate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2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Adult literacy rate in the northern part of US is greater than the southern part of US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2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southern part of US receives less amount of federal funds than the northern part.</a:t>
            </a:r>
          </a:p>
          <a:p>
            <a:pPr marL="228600" marR="0" lvl="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Noto Symbol"/>
              <a:buNone/>
            </a:pPr>
            <a:endParaRPr sz="22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Noto Symbol"/>
              <a:buChar char="▪"/>
            </a:pPr>
            <a:r>
              <a:rPr lang="en-US" sz="2200" b="0" i="0" u="none" strike="noStrike" cap="none" baseline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These trends would be hard to see without visualizations on such a wide scope of data.</a:t>
            </a:r>
          </a:p>
          <a:p>
            <a:pPr marL="228600" marR="0" lvl="0" indent="-889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540</Words>
  <Application>Microsoft Office PowerPoint</Application>
  <PresentationFormat>Widescreen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Libre Baskerville</vt:lpstr>
      <vt:lpstr>Noto Symbol</vt:lpstr>
      <vt:lpstr>Wingdings</vt:lpstr>
      <vt:lpstr>Vapor Trail</vt:lpstr>
      <vt:lpstr>INTERRELATION BETWEEN FEDERAL FUNDS, FEDERAL STUDENT AID AND ADULT LITERACY RATE</vt:lpstr>
      <vt:lpstr>OUTLINE</vt:lpstr>
      <vt:lpstr>MOTIVATION</vt:lpstr>
      <vt:lpstr>OBJECTIVE</vt:lpstr>
      <vt:lpstr>DATASETS USED</vt:lpstr>
      <vt:lpstr>EXPECTED RESULTS</vt:lpstr>
      <vt:lpstr>TARGET AUDIENCE</vt:lpstr>
      <vt:lpstr>CHALLENGES</vt:lpstr>
      <vt:lpstr>RESULTS AND OBSERVATIONS</vt:lpstr>
      <vt:lpstr>FUTURE ENHANCEMENTS</vt:lpstr>
      <vt:lpstr>VISUALIZATION AND SPARQL QUERY DEMO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INTERRELATION BETWEEN FEDERAL FUNDS, FEDERAL STUDENT AID AND ADULT LITERACY RATE</dc:title>
  <dc:creator>Vishal Iyer</dc:creator>
  <cp:lastModifiedBy>Vishal Iyer</cp:lastModifiedBy>
  <cp:revision>4</cp:revision>
  <dcterms:modified xsi:type="dcterms:W3CDTF">2014-11-13T01:20:10Z</dcterms:modified>
</cp:coreProperties>
</file>